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8" r:id="rId3"/>
    <p:sldId id="259" r:id="rId4"/>
    <p:sldId id="264" r:id="rId5"/>
    <p:sldId id="265" r:id="rId6"/>
    <p:sldId id="267" r:id="rId7"/>
    <p:sldId id="274" r:id="rId8"/>
    <p:sldId id="263" r:id="rId9"/>
    <p:sldId id="273" r:id="rId10"/>
    <p:sldId id="275" r:id="rId11"/>
    <p:sldId id="272" r:id="rId12"/>
    <p:sldId id="262" r:id="rId13"/>
    <p:sldId id="271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3399FF"/>
    <a:srgbClr val="00FF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A64AD0-3DBB-4860-BAE9-C49640ABF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81F8A-2CE0-4D1F-B331-457F6C2B9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7A10E-1DE8-4FD3-9314-E659F4B0D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8CA9D-C437-426F-ABDC-686330B24A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1C213-4F42-41CC-B49A-9BFEC044D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54D60-DD5D-4D1C-987B-18F8DE358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6FF2-135C-48AC-A00F-3D2021F6F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A8A17-5167-469D-A388-7838D0C05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2EDA5-DA09-40EE-BC4F-EAF3B4544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E8F71-AE56-4689-AB41-DED6A1AA7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7A897-4EBD-475B-A20B-200FDE3B8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81547-48F1-4CC5-B32E-A825210DB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1C5EF-ED5A-477C-86E4-706598237B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pitchFamily="34" charset="0"/>
              </a:defRPr>
            </a:lvl1pPr>
          </a:lstStyle>
          <a:p>
            <a:pPr>
              <a:defRPr/>
            </a:pPr>
            <a:fld id="{3E955ED4-763A-4AB8-B0DA-AFFAF827D8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70664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70665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70666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2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58" grpId="1"/>
      <p:bldP spid="70659" grpId="0" build="p">
        <p:tmplLst>
          <p:tmpl lvl="1">
            <p:tnLst>
              <p:par>
                <p:cTn presetID="54" presetClass="entr" presetSubtype="0" ac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4" presetClass="entr" presetSubtype="0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4" presetClass="entr" presetSubtype="0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4" presetClass="entr" presetSubtype="0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4" presetClass="entr" presetSubtype="0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06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659" grpId="1" build="allAtOnce">
        <p:tmplLst>
          <p:tmpl lvl="1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7065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18f7473aac70t"/>
          <p:cNvPicPr>
            <a:picLocks noChangeAspect="1" noChangeArrowheads="1"/>
          </p:cNvPicPr>
          <p:nvPr/>
        </p:nvPicPr>
        <p:blipFill>
          <a:blip r:embed="rId2" cstate="print"/>
          <a:srcRect l="2905"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103688" y="476250"/>
            <a:ext cx="5040312" cy="1470025"/>
          </a:xfrm>
        </p:spPr>
        <p:txBody>
          <a:bodyPr/>
          <a:lstStyle/>
          <a:p>
            <a:pPr eaLnBrk="1" hangingPunct="1"/>
            <a:r>
              <a:rPr lang="ru-RU" sz="6600" b="1" i="1" smtClean="0">
                <a:solidFill>
                  <a:schemeClr val="bg1"/>
                </a:solidFill>
                <a:latin typeface="Times New Roman" pitchFamily="18" charset="0"/>
              </a:rPr>
              <a:t>Мир глазами астронома.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115888"/>
            <a:ext cx="6337300" cy="1139825"/>
          </a:xfrm>
        </p:spPr>
        <p:txBody>
          <a:bodyPr/>
          <a:lstStyle/>
          <a:p>
            <a:pPr eaLnBrk="1" hangingPunct="1"/>
            <a:r>
              <a:rPr lang="ru-RU" sz="3800" b="1" u="sng" smtClean="0">
                <a:solidFill>
                  <a:srgbClr val="0000CC"/>
                </a:solidFill>
              </a:rPr>
              <a:t>Что такое астрономия?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79388" y="1196975"/>
            <a:ext cx="8856662" cy="5184775"/>
          </a:xfrm>
        </p:spPr>
        <p:txBody>
          <a:bodyPr/>
          <a:lstStyle/>
          <a:p>
            <a:pPr algn="just" eaLnBrk="1" hangingPunct="1"/>
            <a:r>
              <a:rPr lang="ru-RU" sz="4000" i="1" smtClean="0">
                <a:solidFill>
                  <a:srgbClr val="0000CC"/>
                </a:solidFill>
              </a:rPr>
              <a:t>Слово «</a:t>
            </a:r>
            <a:r>
              <a:rPr lang="ru-RU" sz="4000" i="1" u="sng" smtClean="0">
                <a:solidFill>
                  <a:srgbClr val="0000CC"/>
                </a:solidFill>
              </a:rPr>
              <a:t>астрономия</a:t>
            </a:r>
            <a:r>
              <a:rPr lang="ru-RU" sz="4000" i="1" smtClean="0">
                <a:solidFill>
                  <a:srgbClr val="0000CC"/>
                </a:solidFill>
              </a:rPr>
              <a:t>» происходит от двух греческих слов: «</a:t>
            </a:r>
            <a:r>
              <a:rPr lang="ru-RU" sz="4000" i="1" u="sng" smtClean="0">
                <a:solidFill>
                  <a:srgbClr val="0000CC"/>
                </a:solidFill>
              </a:rPr>
              <a:t>астрон</a:t>
            </a:r>
            <a:r>
              <a:rPr lang="ru-RU" sz="4000" i="1" smtClean="0">
                <a:solidFill>
                  <a:srgbClr val="0000CC"/>
                </a:solidFill>
              </a:rPr>
              <a:t>» - звезда и «</a:t>
            </a:r>
            <a:r>
              <a:rPr lang="ru-RU" sz="4000" i="1" u="sng" smtClean="0">
                <a:solidFill>
                  <a:srgbClr val="0000CC"/>
                </a:solidFill>
              </a:rPr>
              <a:t>номос</a:t>
            </a:r>
            <a:r>
              <a:rPr lang="ru-RU" sz="4000" i="1" smtClean="0">
                <a:solidFill>
                  <a:srgbClr val="0000CC"/>
                </a:solidFill>
              </a:rPr>
              <a:t>»- закон. Эта наука появилась в глубокой древности, но и сейчас она делает всё новые и новые открытия. И сегодня мы посмотрим на мир глазами учёных-астрономов.</a:t>
            </a:r>
            <a:r>
              <a:rPr lang="ru-RU" sz="4000" smtClean="0"/>
              <a:t> 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7200" b="1" smtClean="0">
                <a:solidFill>
                  <a:schemeClr val="bg1"/>
                </a:solidFill>
              </a:rPr>
              <a:t>Вселенная.</a:t>
            </a:r>
            <a:r>
              <a:rPr lang="ru-RU" smtClean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905000"/>
            <a:ext cx="4784725" cy="4116388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0000FF"/>
                </a:solidFill>
              </a:rPr>
              <a:t>С точки зрения астронома, мир - это Вселенная, или Космос. Это небесное пространство со звёздами, планетами и другими небесными телами.</a:t>
            </a:r>
            <a:r>
              <a:rPr lang="ru-RU" sz="2600" smtClean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5124" name="Picture 5" descr="galax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64163" y="1844675"/>
            <a:ext cx="3440112" cy="3448050"/>
          </a:xfr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Безымян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333375"/>
            <a:ext cx="8820150" cy="614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323850" y="5589588"/>
            <a:ext cx="85328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chemeClr val="bg1"/>
                </a:solidFill>
              </a:rPr>
              <a:t>Планеты Солнечной системы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3e77cd802493ef73f595bb18971ce4d6"/>
          <p:cNvPicPr>
            <a:picLocks noChangeAspect="1" noChangeArrowheads="1"/>
          </p:cNvPicPr>
          <p:nvPr/>
        </p:nvPicPr>
        <p:blipFill>
          <a:blip r:embed="rId2" cstate="print"/>
          <a:srcRect l="11372" r="11372"/>
          <a:stretch>
            <a:fillRect/>
          </a:stretch>
        </p:blipFill>
        <p:spPr bwMode="auto">
          <a:xfrm>
            <a:off x="250825" y="1700213"/>
            <a:ext cx="489585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1763713" y="476250"/>
            <a:ext cx="33845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600" b="1">
                <a:solidFill>
                  <a:schemeClr val="bg1"/>
                </a:solidFill>
              </a:rPr>
              <a:t>Земля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5435600" y="908050"/>
            <a:ext cx="338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5435600" y="1844675"/>
            <a:ext cx="32972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CC"/>
                </a:solidFill>
              </a:rPr>
              <a:t>Земля - сравнительно небольшая планета. Её диаметр равен 12740 км</a:t>
            </a:r>
            <a:r>
              <a:rPr lang="ru-RU">
                <a:solidFill>
                  <a:srgbClr val="0000CC"/>
                </a:solidFill>
              </a:rPr>
              <a:t>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11" dur="3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0000147894-preview"/>
          <p:cNvPicPr>
            <a:picLocks noChangeAspect="1" noChangeArrowheads="1"/>
          </p:cNvPicPr>
          <p:nvPr/>
        </p:nvPicPr>
        <p:blipFill>
          <a:blip r:embed="rId2" cstate="print"/>
          <a:srcRect l="2095" t="2516" r="41248" b="42104"/>
          <a:stretch>
            <a:fillRect/>
          </a:stretch>
        </p:blipFill>
        <p:spPr bwMode="auto">
          <a:xfrm>
            <a:off x="3995738" y="1773238"/>
            <a:ext cx="4968875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79388" y="1484313"/>
            <a:ext cx="44132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chemeClr val="bg1"/>
                </a:solidFill>
              </a:rPr>
              <a:t>Луна –естественный </a:t>
            </a:r>
          </a:p>
          <a:p>
            <a:r>
              <a:rPr lang="ru-RU" sz="4400">
                <a:solidFill>
                  <a:schemeClr val="bg1"/>
                </a:solidFill>
              </a:rPr>
              <a:t>спутник</a:t>
            </a:r>
          </a:p>
          <a:p>
            <a:r>
              <a:rPr lang="ru-RU" sz="4400">
                <a:solidFill>
                  <a:schemeClr val="bg1"/>
                </a:solidFill>
              </a:rPr>
              <a:t> Земли.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Mars on 27 August 2003 (Annotated)&#10;Several features, such as canyons and volcanoes, are visible in this color composite by the Hubble Space Telescope.&#10;Photo: NASA / J. Bell (Cornell University) / M. Wolff (SSI); Illustration: L. Frattare (STScI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700213"/>
            <a:ext cx="42862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7" descr="m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4581525"/>
            <a:ext cx="28098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1547813" y="404813"/>
            <a:ext cx="67691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chemeClr val="bg1"/>
                </a:solidFill>
              </a:rPr>
              <a:t>Марс -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5003800" y="1341438"/>
            <a:ext cx="3887788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>
                <a:solidFill>
                  <a:schemeClr val="bg1"/>
                </a:solidFill>
              </a:rPr>
              <a:t>четвёртая от Солнца планета.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Юпит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844675"/>
            <a:ext cx="47625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1692275" y="333375"/>
            <a:ext cx="61198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chemeClr val="bg1"/>
                </a:solidFill>
              </a:rPr>
              <a:t>Юпитер -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5508625" y="2205038"/>
            <a:ext cx="363537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>
                <a:solidFill>
                  <a:schemeClr val="bg1"/>
                </a:solidFill>
              </a:rPr>
              <a:t>самая</a:t>
            </a:r>
            <a:r>
              <a:rPr lang="ru-RU" sz="4400"/>
              <a:t> </a:t>
            </a:r>
            <a:r>
              <a:rPr lang="ru-RU" sz="4400">
                <a:solidFill>
                  <a:schemeClr val="bg1"/>
                </a:solidFill>
              </a:rPr>
              <a:t>большая в солнечной системе планета.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Безымян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8" y="2133600"/>
            <a:ext cx="5184775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619250" y="333375"/>
            <a:ext cx="61214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chemeClr val="bg1"/>
                </a:solidFill>
              </a:rPr>
              <a:t>Сатурн -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179388" y="2133600"/>
            <a:ext cx="33845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chemeClr val="bg1"/>
                </a:solidFill>
              </a:rPr>
              <a:t>вторая</a:t>
            </a:r>
            <a:r>
              <a:rPr lang="ru-RU"/>
              <a:t> </a:t>
            </a:r>
            <a:r>
              <a:rPr lang="ru-RU" sz="3600">
                <a:solidFill>
                  <a:schemeClr val="bg1"/>
                </a:solidFill>
              </a:rPr>
              <a:t>по</a:t>
            </a:r>
            <a:r>
              <a:rPr lang="ru-RU" sz="3600"/>
              <a:t> </a:t>
            </a:r>
            <a:r>
              <a:rPr lang="ru-RU" sz="3600">
                <a:solidFill>
                  <a:schemeClr val="bg1"/>
                </a:solidFill>
              </a:rPr>
              <a:t>величине планета Солнечной системы</a:t>
            </a:r>
            <a:r>
              <a:rPr lang="ru-RU" sz="3600"/>
              <a:t>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1066532826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412875"/>
            <a:ext cx="714375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763713" y="404813"/>
            <a:ext cx="72723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solidFill>
                  <a:schemeClr val="bg1"/>
                </a:solidFill>
              </a:rPr>
              <a:t>Смена дня и ночи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foto207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1700213"/>
            <a:ext cx="4252913" cy="459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323850" y="2266950"/>
            <a:ext cx="36004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chemeClr val="bg1"/>
                </a:solidFill>
              </a:rPr>
              <a:t>Смена дня и</a:t>
            </a:r>
            <a:r>
              <a:rPr lang="ru-RU" sz="3600"/>
              <a:t> </a:t>
            </a:r>
            <a:r>
              <a:rPr lang="ru-RU" sz="3600">
                <a:solidFill>
                  <a:schemeClr val="bg1"/>
                </a:solidFill>
              </a:rPr>
              <a:t>ночи –вращение Земли вокруг своей оси.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daynigh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097088"/>
            <a:ext cx="82089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1042988" y="333375"/>
            <a:ext cx="78501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solidFill>
                  <a:schemeClr val="bg1"/>
                </a:solidFill>
              </a:rPr>
              <a:t>Смена времён года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season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76250"/>
            <a:ext cx="8748713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g416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11188" y="5300663"/>
            <a:ext cx="79930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>
                <a:solidFill>
                  <a:schemeClr val="bg1"/>
                </a:solidFill>
              </a:rPr>
              <a:t>С</a:t>
            </a:r>
            <a:r>
              <a:rPr lang="ru-RU" sz="4000"/>
              <a:t> </a:t>
            </a:r>
            <a:r>
              <a:rPr lang="ru-RU" sz="4000">
                <a:solidFill>
                  <a:schemeClr val="bg1"/>
                </a:solidFill>
              </a:rPr>
              <a:t>возвращением на планету Земля.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/>
    </p:bldLst>
  </p:timing>
</p:sld>
</file>

<file path=ppt/theme/theme1.xml><?xml version="1.0" encoding="utf-8"?>
<a:theme xmlns:a="http://schemas.openxmlformats.org/drawingml/2006/main" name="Эхо">
  <a:themeElements>
    <a:clrScheme name="Эхо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Эх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Эхо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307</TotalTime>
  <Words>155</Words>
  <Application>Microsoft Office PowerPoint</Application>
  <PresentationFormat>Экран (4:3)</PresentationFormat>
  <Paragraphs>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Эхо</vt:lpstr>
      <vt:lpstr>Мир глазами астронома.</vt:lpstr>
      <vt:lpstr>Что такое астрономия?</vt:lpstr>
      <vt:lpstr>Вселенная.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Firm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глазами астронома.</dc:title>
  <dc:creator>User2</dc:creator>
  <cp:lastModifiedBy>mom</cp:lastModifiedBy>
  <cp:revision>11</cp:revision>
  <dcterms:created xsi:type="dcterms:W3CDTF">2008-03-21T10:51:40Z</dcterms:created>
  <dcterms:modified xsi:type="dcterms:W3CDTF">2014-02-05T08:38:45Z</dcterms:modified>
</cp:coreProperties>
</file>