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71" r:id="rId2"/>
    <p:sldId id="281" r:id="rId3"/>
    <p:sldId id="284" r:id="rId4"/>
    <p:sldId id="257" r:id="rId5"/>
    <p:sldId id="266" r:id="rId6"/>
    <p:sldId id="280" r:id="rId7"/>
    <p:sldId id="272" r:id="rId8"/>
    <p:sldId id="258" r:id="rId9"/>
    <p:sldId id="282" r:id="rId10"/>
    <p:sldId id="273" r:id="rId11"/>
    <p:sldId id="259" r:id="rId12"/>
    <p:sldId id="263" r:id="rId13"/>
    <p:sldId id="287" r:id="rId14"/>
    <p:sldId id="264" r:id="rId15"/>
    <p:sldId id="269" r:id="rId16"/>
    <p:sldId id="285" r:id="rId17"/>
    <p:sldId id="275" r:id="rId18"/>
    <p:sldId id="270" r:id="rId19"/>
    <p:sldId id="261" r:id="rId20"/>
    <p:sldId id="279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98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395EF-7933-46CB-947E-0AF008E716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D5CC5-9889-4BE3-9BF9-AFB7C0BE1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6C39-AA72-493F-BCF3-0CAD261925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F3C2-353B-41B7-81B6-75CC8C50A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95BC-673D-400A-B543-C82C1992F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04739-327E-4488-8AE9-B08A1EAA0E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9563-65A6-4125-A33B-E38EFFF7F4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E1181-38B7-465D-8F1A-B38259742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48C70-0403-47F0-9A16-1524FDBD8A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4887-CE56-4DA5-9FA5-AE2CF6C806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9ECE-F77B-4991-8FB1-42D166D5C9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E5617-215B-40BD-A735-C95157081C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068.radikal.ru/1007/e6/7c9495781455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pravmir.ru/wp-content/uploads/2011/10/kirill_i_maria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h-torg.com/?slyxi&amp;gr=2&amp;id=134" TargetMode="External"/><Relationship Id="rId7" Type="http://schemas.openxmlformats.org/officeDocument/2006/relationships/hyperlink" Target="http://www.bestpeopleofrussia.ru/" TargetMode="External"/><Relationship Id="rId2" Type="http://schemas.openxmlformats.org/officeDocument/2006/relationships/hyperlink" Target="http://old.glinskie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-g.by/ru/41_2011/dates/10347/" TargetMode="External"/><Relationship Id="rId5" Type="http://schemas.openxmlformats.org/officeDocument/2006/relationships/hyperlink" Target="http://triinochka.ru/rubric/1778672/page20.html" TargetMode="External"/><Relationship Id="rId4" Type="http://schemas.openxmlformats.org/officeDocument/2006/relationships/hyperlink" Target="http://blog.kp.ru/users/kursov47/post164438419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" TargetMode="External"/><Relationship Id="rId7" Type="http://schemas.openxmlformats.org/officeDocument/2006/relationships/hyperlink" Target="http://www.calend.ru/person/2726/" TargetMode="External"/><Relationship Id="rId2" Type="http://schemas.openxmlformats.org/officeDocument/2006/relationships/hyperlink" Target="http://www.liveinternet.ru/users/4559202/post224884166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ople.su/131372" TargetMode="External"/><Relationship Id="rId5" Type="http://schemas.openxmlformats.org/officeDocument/2006/relationships/hyperlink" Target="http://www.bestpeopleofrussia.ru/persona/Sergiy-Radonejskiy/bio" TargetMode="External"/><Relationship Id="rId4" Type="http://schemas.openxmlformats.org/officeDocument/2006/relationships/hyperlink" Target="http://greatrussianpeopl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а 19 из 32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1205" b="3947"/>
          <a:stretch>
            <a:fillRect/>
          </a:stretch>
        </p:blipFill>
        <p:spPr bwMode="auto">
          <a:xfrm>
            <a:off x="755576" y="1353348"/>
            <a:ext cx="7380312" cy="550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sz="2400" dirty="0" smtClean="0"/>
              <a:t>« </a:t>
            </a:r>
            <a:r>
              <a:rPr lang="ru-RU" sz="2400" b="1" dirty="0" smtClean="0"/>
              <a:t>Преподобный Сергий Радонежский - величайший подвижник земли Русской»</a:t>
            </a:r>
            <a:endParaRPr lang="ru-RU" sz="2400" b="1" dirty="0" smtClean="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476250"/>
            <a:ext cx="6059487" cy="3316288"/>
          </a:xfrm>
        </p:spPr>
        <p:txBody>
          <a:bodyPr/>
          <a:lstStyle/>
          <a:p>
            <a:pPr algn="ctr" eaLnBrk="1" hangingPunct="1"/>
            <a:r>
              <a:rPr lang="ru-RU" sz="3600" smtClean="0"/>
              <a:t>« </a:t>
            </a:r>
            <a:r>
              <a:rPr lang="ru-RU" sz="3600" b="1" smtClean="0"/>
              <a:t>Преподобный Сергий Радонежский -</a:t>
            </a:r>
            <a:r>
              <a:rPr lang="ru-RU" sz="4000" b="1" smtClean="0"/>
              <a:t> величайший подвижник земли Русской»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4365625"/>
            <a:ext cx="8153400" cy="15017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mtClean="0"/>
              <a:t>«Россия будет стоять до тех пор, пока теплится лампада у … преподобного Сергия». </a:t>
            </a:r>
          </a:p>
        </p:txBody>
      </p:sp>
      <p:pic>
        <p:nvPicPr>
          <p:cNvPr id="4100" name="Picture 4" descr="a2a89edfc468e869e056768a393432e0_thu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" y="620713"/>
            <a:ext cx="23447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r>
              <a:rPr lang="ru-RU" i="1" dirty="0" smtClean="0"/>
              <a:t>“В лице Преподобного Сергия русский народ сознал себя, своё культурно-историческое место, свою культурную задачу и тогда только, сознав себя, получил право на самостоятельность</a:t>
            </a:r>
            <a:r>
              <a:rPr lang="ru-RU" dirty="0" smtClean="0"/>
              <a:t>”.      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859338" y="4652963"/>
            <a:ext cx="305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ru-RU" sz="2400"/>
              <a:t>Павел Флоренский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250825" y="404813"/>
            <a:ext cx="5653088" cy="599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800" dirty="0"/>
              <a:t>  </a:t>
            </a:r>
            <a:r>
              <a:rPr lang="ru-RU" sz="2400" b="1" dirty="0"/>
              <a:t>Игумен земли Русской, основатель Свято-Троицкой Сергиевой Лавры, преподобный Сергий Радонежский</a:t>
            </a:r>
            <a:r>
              <a:rPr lang="ru-RU" sz="2400" dirty="0"/>
              <a:t> родился в 1314 году в семье благочестивых ростовских бояр Кирилла и Марии, переехавших жить в Московское княжество по приглашению великого князя Ивана </a:t>
            </a:r>
            <a:r>
              <a:rPr lang="ru-RU" sz="2400" dirty="0" err="1"/>
              <a:t>Калиты</a:t>
            </a:r>
            <a:r>
              <a:rPr lang="ru-RU" sz="2400" dirty="0"/>
              <a:t>, и в крещении был назван Варфоломеем. В нем чрезвычайно рано проявилось стремление к подвижничеству. Приблизительно в 1337 году, после кончины родителей, 23 лет от роду, Варфоломей вместе со своим старшим братом Стефаном в поисках уединения удалился в лесное урочище в окрестностях Радонежа. </a:t>
            </a:r>
          </a:p>
        </p:txBody>
      </p:sp>
      <p:pic>
        <p:nvPicPr>
          <p:cNvPr id="10" name="Рисунок 9" descr="Св.Св. прп. Кирилл и Мария. Роспись Вознесенского храма на Гродке (Павлов-Посад)">
            <a:hlinkClick r:id="rId2" tooltip="&quot;СвСв.прп. Кирилл и Мария. Роспись Вознесенского храма на Гродке (Павлов-Посад)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76672"/>
            <a:ext cx="28575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796136" y="3717033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Родители Сергия Радонежского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4572000" y="214313"/>
            <a:ext cx="4357688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В своём рассказе первый биограф Сергия Радонежского Епифаний Премудрый сообщает, что будущий святой, получивший при рождении имя Варфоломей, родился в селе Варницы (близ Ростова) в семье боярина Кирилла, служилого ростовских удельных князей, и его жены Марии.</a:t>
            </a: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357188" y="5143500"/>
            <a:ext cx="4286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itchFamily="34" charset="0"/>
              </a:rPr>
              <a:t>На том, месте где родился Сергий, построен </a:t>
            </a:r>
            <a:r>
              <a:rPr lang="ru-RU" sz="2800" b="1" dirty="0" err="1">
                <a:solidFill>
                  <a:srgbClr val="0070C0"/>
                </a:solidFill>
                <a:latin typeface="Calibri" pitchFamily="34" charset="0"/>
              </a:rPr>
              <a:t>Варницкий</a:t>
            </a:r>
            <a:r>
              <a:rPr lang="ru-RU" sz="2800" b="1" dirty="0">
                <a:solidFill>
                  <a:srgbClr val="0070C0"/>
                </a:solidFill>
                <a:latin typeface="Calibri" pitchFamily="34" charset="0"/>
              </a:rPr>
              <a:t> монастырь.</a:t>
            </a:r>
            <a:br>
              <a:rPr lang="ru-RU" sz="2800" b="1" dirty="0">
                <a:solidFill>
                  <a:srgbClr val="0070C0"/>
                </a:solidFill>
                <a:latin typeface="Calibri" pitchFamily="34" charset="0"/>
              </a:rPr>
            </a:br>
            <a:endParaRPr lang="ru-RU" sz="28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79874" name="Picture 2" descr="Свято-Троицкий Сергиев Варницкий монастырь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795092" cy="2831378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Нестеров М.В. Видение отроку Варфоломею 1890</a:t>
            </a:r>
            <a:br>
              <a:rPr lang="ru-RU" b="1" dirty="0"/>
            </a:br>
            <a:r>
              <a:rPr lang="ru-RU" b="1" dirty="0"/>
              <a:t>(Государственная Третьяковская галерея) </a:t>
            </a:r>
          </a:p>
          <a:p>
            <a:r>
              <a:rPr lang="ru-RU" b="1" dirty="0"/>
              <a:t>"Видение отроку Варфоломею" - самое известное произведение художника М.В. Нестерова. В его основу лег эпизод из Жития преподобного Сергия Радонежского. Мальчик – пастушок Варфоломей (будущий Сергий) потерял жеребят в лесу. </a:t>
            </a:r>
          </a:p>
        </p:txBody>
      </p:sp>
      <p:pic>
        <p:nvPicPr>
          <p:cNvPr id="96258" name="Picture 2" descr="http://s46.radikal.ru/i114/0905/16/5109a29f9b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6078597" cy="46805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012160" y="1628800"/>
            <a:ext cx="3131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Отправившись на поиски, он забрел в пустынное место, и встретил незнакомого старца –священника. Тот дал отроку кусочек просфоры и, вместе с ним, тягу к учению и просветлению. Это полотно открывало так называемый "Сергиевский цикл", в который еще вошли "Юность преподобного Сергия", "Труды Сергия Радонежского" , "Преподобный Сергий Радонежский".</a:t>
            </a:r>
            <a:endParaRPr lang="ru-RU" b="1" dirty="0"/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8892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Будущий Сергий еще в детстве решил стать монахом и спустя годы,  едва ему исполнилось двадцать лет, он ушел вместе со старшим братом Стефаном в дикие леса  и уже  в 1330-1340 годах основал Троицкий монастырь (ныне Троице-Сергиева лавра), где в 1354 году стал игуменом. В 1342 году к Сергию пришли и первые ученики. Первые пятнадцать лет их было всего  двенадцать.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4450" name="Picture 2" descr="http://img0.liveinternet.ru/images/attach/c/1/49/616/49616172_S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5"/>
            <a:ext cx="5003806" cy="53732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4048" y="1340768"/>
            <a:ext cx="4139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Постепенно вырос небольшой поселок,  где каждый отшельник жил в своей собственной келье, а вместе они собирались только к богослужению.  Сергий был совершенным работником - умел делать все, без устали:  работал за двоих,  не стыдился ни </a:t>
            </a:r>
            <a:r>
              <a:rPr lang="ru-RU" dirty="0" err="1" smtClean="0"/>
              <a:t>поварства</a:t>
            </a:r>
            <a:r>
              <a:rPr lang="ru-RU" dirty="0" smtClean="0"/>
              <a:t>, </a:t>
            </a:r>
            <a:r>
              <a:rPr lang="ru-RU" dirty="0" err="1" smtClean="0"/>
              <a:t>ни</a:t>
            </a:r>
            <a:r>
              <a:rPr lang="ru-RU" dirty="0" smtClean="0"/>
              <a:t> плотничества, шил и кроил одежду на братию, катал свечи, варил кутью,  копал огород, обмывал умерших...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79388" y="260350"/>
            <a:ext cx="8713787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/>
              <a:t>  </a:t>
            </a:r>
            <a:r>
              <a:rPr lang="ru-RU" sz="2400"/>
              <a:t>На небольшой, поросшей густым лесом возвышенности, названной впоследствии Маковец, братья срубили малую церковь, которая по их просьбе была освящена в честь Живоначальной Троицы, и келью. Жизнь в пустынном лесу была очень тяжела. Стефан, не выдержав лишений, вскоре ушел в Москву и поселился в Богоявленском монастыре, где прожил более двадцати лет, а Варфоломей остался в пустыни, возложив все упование на Бога. Около двух лет подвизался он, «един единетвуя», в трудах, подвигах воздержания и молитвы. Спустя некоторое время  он просил у </a:t>
            </a:r>
          </a:p>
          <a:p>
            <a:r>
              <a:rPr lang="ru-RU" sz="2400"/>
              <a:t>игумена Митрофана пострига в </a:t>
            </a:r>
          </a:p>
          <a:p>
            <a:r>
              <a:rPr lang="ru-RU" sz="2400"/>
              <a:t>ангельский образ, что и </a:t>
            </a:r>
            <a:endParaRPr lang="en-US" sz="2400"/>
          </a:p>
          <a:p>
            <a:r>
              <a:rPr lang="ru-RU" sz="2400"/>
              <a:t>Произошло</a:t>
            </a:r>
            <a:r>
              <a:rPr lang="en-US" sz="2400"/>
              <a:t> </a:t>
            </a:r>
            <a:r>
              <a:rPr lang="ru-RU" sz="2400"/>
              <a:t> «месяца октября в </a:t>
            </a:r>
            <a:endParaRPr lang="en-US" sz="2400"/>
          </a:p>
          <a:p>
            <a:r>
              <a:rPr lang="ru-RU" sz="2400"/>
              <a:t>седьмой день,  на память святых</a:t>
            </a:r>
            <a:endParaRPr lang="en-US" sz="2400"/>
          </a:p>
          <a:p>
            <a:r>
              <a:rPr lang="ru-RU" sz="2400"/>
              <a:t> мучеников Сергия и Вакха. И дано </a:t>
            </a:r>
            <a:endParaRPr lang="en-US" sz="2400"/>
          </a:p>
          <a:p>
            <a:r>
              <a:rPr lang="ru-RU" sz="2400"/>
              <a:t>имя ему в монашестве Сергий».</a:t>
            </a:r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293096"/>
            <a:ext cx="3814889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Рерих Н. К. «Сергий Строитель», 1940 г.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pic>
        <p:nvPicPr>
          <p:cNvPr id="12292" name="Picture 4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773238"/>
            <a:ext cx="6480175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2800" smtClean="0">
                <a:solidFill>
                  <a:schemeClr val="tx1"/>
                </a:solidFill>
              </a:rPr>
              <a:t>Нестеров М.В «Труды Сергия Радонежского»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(триптих)</a:t>
            </a:r>
            <a:br>
              <a:rPr lang="ru-RU" sz="2800" smtClean="0">
                <a:solidFill>
                  <a:schemeClr val="tx1"/>
                </a:solidFill>
              </a:rPr>
            </a:br>
            <a:endParaRPr lang="ru-RU" sz="2800" smtClean="0">
              <a:solidFill>
                <a:schemeClr val="tx1"/>
              </a:solidFill>
            </a:endParaRPr>
          </a:p>
        </p:txBody>
      </p:sp>
      <p:pic>
        <p:nvPicPr>
          <p:cNvPr id="10243" name="Picture 3" descr="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8475" y="1844675"/>
            <a:ext cx="1739900" cy="3889375"/>
          </a:xfr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23850" y="6353175"/>
            <a:ext cx="871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u="sng"/>
              <a:t>                          </a:t>
            </a:r>
            <a:endParaRPr lang="ru-RU"/>
          </a:p>
        </p:txBody>
      </p:sp>
      <p:pic>
        <p:nvPicPr>
          <p:cNvPr id="10245" name="Picture 5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844675"/>
            <a:ext cx="1795462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213" y="1844675"/>
            <a:ext cx="3529012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692150"/>
            <a:ext cx="6769100" cy="575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/>
              <a:t>  </a:t>
            </a:r>
            <a:r>
              <a:rPr lang="ru-RU" sz="2400"/>
              <a:t>Постепенно, узнав о суровой добродетельной жизни преподобного Сергия, к нему стали стекаться иноки, жаждущие подвигов пустынножительства. Первоначально собралось двенадцать монахов. Они построили кельи, оградили их небольшим тыном, поставили и привратника у ворот (эти ворота находились рядом с современными Митрополичьими покоями).</a:t>
            </a:r>
          </a:p>
          <a:p>
            <a:pPr algn="just"/>
            <a:r>
              <a:rPr lang="ru-RU" sz="2400"/>
              <a:t>К Преподобному стали приходить крестьяне за советом и благословением, некоторые селились рядом. Этому способствовали скорбные обстоятельства монголо-татарского ига, побуждавшие людей бежать из мира в пустынь. Так образовались монастырь и посад.</a:t>
            </a:r>
          </a:p>
          <a:p>
            <a:pPr algn="just">
              <a:spcBef>
                <a:spcPct val="50000"/>
              </a:spcBef>
            </a:pPr>
            <a:endParaRPr lang="ru-RU" sz="2400"/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0"/>
            <a:ext cx="17637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23850" y="692150"/>
            <a:ext cx="82804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Преподобный вел суровый постнический образ жизни, трудился наравне со всеми монахами. Помимо занятий хозяйственными делами Святой каждый день пел с братией в церкви. В промежутках между уставными богослужениями они устраивали частые молебны, ведь для того и ушли </a:t>
            </a:r>
          </a:p>
          <a:p>
            <a:pPr>
              <a:spcBef>
                <a:spcPct val="50000"/>
              </a:spcBef>
            </a:pPr>
            <a:r>
              <a:rPr lang="ru-RU" sz="2400"/>
              <a:t>из мира, чтобы беспрестанно молится Богу и в </a:t>
            </a:r>
          </a:p>
          <a:p>
            <a:pPr>
              <a:spcBef>
                <a:spcPct val="50000"/>
              </a:spcBef>
            </a:pPr>
            <a:r>
              <a:rPr lang="ru-RU" sz="2400"/>
              <a:t>церкви, и в кельях.</a:t>
            </a:r>
          </a:p>
        </p:txBody>
      </p:sp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300" y="2133600"/>
            <a:ext cx="21717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4292600"/>
            <a:ext cx="13716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5508625" y="3644900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Посох и схима прп. Сергия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14313" y="500063"/>
            <a:ext cx="45720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Известно чудесное видение преп. Сергия, когда темнота ночи вдруг озарилась ярким светом, и преподобный, выйдя в сени, увидел бесконечную стаю пролетающих птиц, и был ему голос: «Сергий, Господь внял молитве твоей, как видишь этих птиц, так умножится число учеников твоих по тебе, и не оскудеют последующие стопам твоим».</a:t>
            </a:r>
          </a:p>
        </p:txBody>
      </p:sp>
      <p:pic>
        <p:nvPicPr>
          <p:cNvPr id="7171" name="Picture 2" descr="Картинка 88 из 33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500063"/>
            <a:ext cx="3981450" cy="603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68313" y="692150"/>
            <a:ext cx="82804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/>
              <a:t>В 1380 году московский князь Димитрий Донской пришел в Троицкую обитель к Преподобному за благословением на сражение с войском Мамая –решительную битву за освобождение Руси от татаро-монгольского ига. Благословение Преподобного было необычным: на Куликово поле отправились воины-монахи </a:t>
            </a:r>
            <a:r>
              <a:rPr lang="ru-RU" sz="2400" b="1"/>
              <a:t>Пересвет</a:t>
            </a:r>
            <a:r>
              <a:rPr lang="ru-RU" sz="2400"/>
              <a:t> и </a:t>
            </a:r>
            <a:r>
              <a:rPr lang="ru-RU" sz="2400" b="1"/>
              <a:t>Ослябя</a:t>
            </a:r>
            <a:r>
              <a:rPr lang="ru-RU" sz="2400"/>
              <a:t>, принявшие участие в битве.</a:t>
            </a:r>
          </a:p>
        </p:txBody>
      </p:sp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3346450"/>
            <a:ext cx="4824413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7019925" y="3644900"/>
            <a:ext cx="172878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Благословение прп. Сергием блгв. кн. Дмитрия Донского на Куликовскую битву.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Достигнув глубокой старости, Сергий, за полгода прозрев свою кончину, призвал к себе братию и благословил на игуменство опытного в духовной жизни и послушании ученика, преподобного Никона. Накануне кончины преподобный Сергий в последний раз призвал братию и обратился со словами завещания: Внимайте себе, </a:t>
            </a:r>
            <a:r>
              <a:rPr lang="ru-RU" sz="2000" dirty="0" err="1" smtClean="0">
                <a:latin typeface="Calibri" pitchFamily="34" charset="0"/>
              </a:rPr>
              <a:t>братие</a:t>
            </a:r>
            <a:r>
              <a:rPr lang="ru-RU" sz="2000" dirty="0" smtClean="0">
                <a:latin typeface="Calibri" pitchFamily="34" charset="0"/>
              </a:rPr>
              <a:t>. Прежде имейте страх Божий, чистоту душевную и любовь нелицемерную…</a:t>
            </a:r>
            <a:r>
              <a:rPr lang="ru-RU" dirty="0" smtClean="0">
                <a:latin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</a:rPr>
            </a:br>
            <a:r>
              <a:rPr lang="ru-RU" dirty="0" smtClean="0">
                <a:latin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</a:rPr>
            </a:br>
            <a:endParaRPr lang="ru-RU" dirty="0">
              <a:latin typeface="Calibri" pitchFamily="34" charset="0"/>
            </a:endParaRPr>
          </a:p>
        </p:txBody>
      </p:sp>
      <p:pic>
        <p:nvPicPr>
          <p:cNvPr id="3" name="Picture 2" descr="C:\Documents and Settings\Admin\Рабочий стол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293224"/>
            <a:ext cx="5688632" cy="425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dirty="0" smtClean="0"/>
              <a:t>Четыре великих дела Сергия Радонежского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b="1" i="1" smtClean="0">
                <a:solidFill>
                  <a:srgbClr val="FFFF00"/>
                </a:solidFill>
              </a:rPr>
              <a:t>1 дело</a:t>
            </a:r>
            <a:r>
              <a:rPr lang="ru-RU" sz="2700" i="1" smtClean="0">
                <a:solidFill>
                  <a:srgbClr val="FFFF00"/>
                </a:solidFill>
              </a:rPr>
              <a:t>:</a:t>
            </a:r>
            <a:r>
              <a:rPr lang="ru-RU" sz="2700" i="1" smtClean="0"/>
              <a:t> Создание и распространение нового типа монастырей.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b="1" i="1" smtClean="0">
                <a:solidFill>
                  <a:srgbClr val="FFFF00"/>
                </a:solidFill>
              </a:rPr>
              <a:t>2 дело:</a:t>
            </a:r>
            <a:r>
              <a:rPr lang="ru-RU" sz="2700" i="1" smtClean="0"/>
              <a:t> Начало освобождения от татаро-монгольского ига.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b="1" i="1" smtClean="0">
                <a:solidFill>
                  <a:srgbClr val="FFFF00"/>
                </a:solidFill>
              </a:rPr>
              <a:t>3 дело: </a:t>
            </a:r>
            <a:r>
              <a:rPr lang="ru-RU" sz="2700" i="1" smtClean="0"/>
              <a:t>Осмысливание и распространение на Руси вероучений о Святой Троице.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b="1" i="1" smtClean="0">
                <a:solidFill>
                  <a:srgbClr val="FFFF00"/>
                </a:solidFill>
              </a:rPr>
              <a:t>4 дело</a:t>
            </a:r>
            <a:r>
              <a:rPr lang="ru-RU" sz="2700" i="1" smtClean="0">
                <a:solidFill>
                  <a:srgbClr val="FFFF00"/>
                </a:solidFill>
              </a:rPr>
              <a:t>: </a:t>
            </a:r>
            <a:r>
              <a:rPr lang="ru-RU" sz="2700" i="1" smtClean="0"/>
              <a:t>создание духовно-нравственного и культурного центра Руси (Троице-Сергиевой лавры”.</a:t>
            </a:r>
            <a:r>
              <a:rPr lang="ru-RU" sz="2700" smtClean="0"/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7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175"/>
            <a:ext cx="3779838" cy="6089650"/>
          </a:xfr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923929" y="1764394"/>
            <a:ext cx="52200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dirty="0"/>
              <a:t>Троицкий собор Лавры, в котором почивают мощи преподобного Сергия 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Documents and Settings\Admin\Рабочий стол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4516438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6"/>
          <p:cNvSpPr>
            <a:spLocks noChangeArrowheads="1"/>
          </p:cNvSpPr>
          <p:nvPr/>
        </p:nvSpPr>
        <p:spPr bwMode="auto">
          <a:xfrm>
            <a:off x="4857750" y="285750"/>
            <a:ext cx="3857625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Церковь отмечает память преподобного Сергия в день кончины 25 сентября (8 октября), а также в день обретения мощей 5 (18) июля и в Соборе Радонежских святых 19 (6) июля.</a:t>
            </a:r>
            <a:br>
              <a:rPr lang="ru-RU" sz="3200">
                <a:solidFill>
                  <a:srgbClr val="0070C0"/>
                </a:solidFill>
                <a:latin typeface="Calibri" pitchFamily="34" charset="0"/>
              </a:rPr>
            </a:br>
            <a:endParaRPr lang="ru-RU" sz="320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8" name="Picture 2" descr="Картинка 19 из 332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313"/>
            <a:ext cx="43973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/>
              <a:t>Ныне Свято-Троицкая Сергиева Лавра насчитывает более 250 насельников, которые несут монашеские послушания как в обители Преподобного, так и за ее пределами.</a:t>
            </a: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454275"/>
            <a:ext cx="6551612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4508500"/>
            <a:ext cx="8153400" cy="1358900"/>
          </a:xfrm>
        </p:spPr>
        <p:txBody>
          <a:bodyPr/>
          <a:lstStyle/>
          <a:p>
            <a:pPr algn="ctr" eaLnBrk="1" hangingPunct="1"/>
            <a:r>
              <a:rPr lang="ru-RU" smtClean="0"/>
              <a:t>Памятник Сергию Радонежскому в селе Радонеж </a:t>
            </a:r>
          </a:p>
        </p:txBody>
      </p:sp>
      <p:pic>
        <p:nvPicPr>
          <p:cNvPr id="20484" name="Picture 4" descr="10 Серг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476250"/>
            <a:ext cx="30289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795338"/>
          </a:xfrm>
        </p:spPr>
        <p:txBody>
          <a:bodyPr/>
          <a:lstStyle/>
          <a:p>
            <a:pPr algn="ctr" eaLnBrk="1" hangingPunct="1"/>
            <a:r>
              <a:rPr lang="ru-RU" smtClean="0"/>
              <a:t>Источники иллюстраций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hlinkClick r:id="rId2"/>
              </a:rPr>
              <a:t>http://old.glinskie.ru/</a:t>
            </a:r>
            <a:endParaRPr lang="ru-RU" sz="2800" dirty="0" smtClean="0"/>
          </a:p>
          <a:p>
            <a:pPr eaLnBrk="1" hangingPunct="1"/>
            <a:r>
              <a:rPr lang="ru-RU" sz="2700" dirty="0" smtClean="0">
                <a:hlinkClick r:id="rId3"/>
              </a:rPr>
              <a:t>http</a:t>
            </a:r>
            <a:r>
              <a:rPr lang="ru-RU" sz="2700" dirty="0" smtClean="0">
                <a:hlinkClick r:id="rId3"/>
              </a:rPr>
              <a:t>://www.uh-torg.com/?slyxi&amp;gr=2&amp;id=134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4"/>
              </a:rPr>
              <a:t>http://blog.kp.ru/users/kursov47/post164438419/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5"/>
              </a:rPr>
              <a:t>http://triinochka.ru/rubric/1778672/page20.html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6"/>
              </a:rPr>
              <a:t>http://www.b-g.by/ru/41_2011/dates/10347/</a:t>
            </a:r>
            <a:endParaRPr lang="ru-RU" sz="2700" dirty="0" smtClean="0"/>
          </a:p>
          <a:p>
            <a:pPr eaLnBrk="1" hangingPunct="1"/>
            <a:r>
              <a:rPr lang="ru-RU" sz="2700" dirty="0" smtClean="0">
                <a:hlinkClick r:id="rId7"/>
              </a:rPr>
              <a:t>http://www.bestpeopleofrussia.ru/</a:t>
            </a:r>
            <a:endParaRPr lang="ru-RU" sz="2700" dirty="0" smtClean="0"/>
          </a:p>
          <a:p>
            <a:pPr eaLnBrk="1" hangingPunct="1"/>
            <a:endParaRPr lang="ru-RU" sz="2700" dirty="0" smtClean="0"/>
          </a:p>
          <a:p>
            <a:pPr eaLnBrk="1" hangingPunct="1"/>
            <a:endParaRPr lang="ru-RU" sz="2700" dirty="0" smtClean="0"/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0112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>
                <a:solidFill>
                  <a:schemeClr val="tx1"/>
                </a:solidFill>
              </a:rPr>
              <a:t>Источники </a:t>
            </a:r>
            <a:r>
              <a:rPr lang="ru-RU" b="1" smtClean="0">
                <a:solidFill>
                  <a:schemeClr val="tx1"/>
                </a:solidFill>
              </a:rPr>
              <a:t>информации</a:t>
            </a:r>
            <a:r>
              <a:rPr lang="ru-RU" sz="4000" b="1" smtClean="0">
                <a:solidFill>
                  <a:schemeClr val="tx1"/>
                </a:solidFill>
              </a:rPr>
              <a:t/>
            </a:r>
            <a:br>
              <a:rPr lang="ru-RU" sz="4000" b="1" smtClean="0">
                <a:solidFill>
                  <a:schemeClr val="tx1"/>
                </a:solidFill>
              </a:rPr>
            </a:br>
            <a:endParaRPr lang="ru-RU" sz="4000" b="1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84313"/>
            <a:ext cx="8153400" cy="43830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hlinkClick r:id="rId2"/>
              </a:rPr>
              <a:t>http://www.liveinternet.ru/users/4559202/post224884166/</a:t>
            </a:r>
            <a:endParaRPr lang="ru-RU" sz="2400" dirty="0" smtClean="0">
              <a:hlinkClick r:id="rId3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hlinkClick r:id="rId3"/>
              </a:rPr>
              <a:t>http</a:t>
            </a:r>
            <a:r>
              <a:rPr lang="ru-RU" sz="2400" dirty="0" smtClean="0">
                <a:hlinkClick r:id="rId3"/>
              </a:rPr>
              <a:t>://ru.wikipedia.org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hlinkClick r:id="rId4"/>
              </a:rPr>
              <a:t>http://greatrussianpeople.ru/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sz="2500" dirty="0" smtClean="0"/>
              <a:t>Розина О.В. Духовные основы русской культуры. Терминологический словарь. – М.: Наука и слово, 2009.</a:t>
            </a:r>
          </a:p>
          <a:p>
            <a:pPr eaLnBrk="1" hangingPunct="1">
              <a:lnSpc>
                <a:spcPct val="80000"/>
              </a:lnSpc>
            </a:pPr>
            <a:r>
              <a:rPr lang="ru-RU" sz="2500" dirty="0" smtClean="0"/>
              <a:t>Православие от А до Я. Словарь-справочник./под ред. Е.О.Фоминой. – М., Издательский Совет Русской Православной Церкви, Издательство «ДАРЪ», 2006.</a:t>
            </a:r>
            <a:r>
              <a:rPr lang="ru-RU" sz="2500" u="sng" dirty="0" smtClean="0">
                <a:hlinkClick r:id="rId5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500" u="sng" dirty="0" smtClean="0">
                <a:hlinkClick r:id="rId5"/>
              </a:rPr>
              <a:t>http://www.bestpeopleofrussia.ru/persona/Sergiy-Radonejskiy/bio</a:t>
            </a:r>
            <a:endParaRPr lang="ru-RU" sz="2500" u="sng" dirty="0" smtClean="0"/>
          </a:p>
          <a:p>
            <a:pPr eaLnBrk="1" hangingPunct="1">
              <a:lnSpc>
                <a:spcPct val="80000"/>
              </a:lnSpc>
            </a:pPr>
            <a:r>
              <a:rPr lang="ru-RU" sz="2500" u="sng" dirty="0" smtClean="0">
                <a:hlinkClick r:id="rId6"/>
              </a:rPr>
              <a:t>http://www.people.su/131372</a:t>
            </a:r>
            <a:endParaRPr lang="ru-RU" sz="2500" u="sng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u="sng" dirty="0" smtClean="0">
                <a:hlinkClick r:id="rId7"/>
              </a:rPr>
              <a:t>http://www.calend.ru/person/2726/</a:t>
            </a:r>
            <a:endParaRPr lang="ru-RU" sz="2500" u="sng" dirty="0" smtClean="0"/>
          </a:p>
          <a:p>
            <a:pPr eaLnBrk="1" hangingPunct="1">
              <a:lnSpc>
                <a:spcPct val="80000"/>
              </a:lnSpc>
            </a:pPr>
            <a:endParaRPr lang="ru-RU" sz="2500" dirty="0" smtClean="0"/>
          </a:p>
          <a:p>
            <a:pPr eaLnBrk="1" hangingPunct="1">
              <a:lnSpc>
                <a:spcPct val="80000"/>
              </a:lnSpc>
            </a:pPr>
            <a:endParaRPr lang="ru-RU" sz="2500" dirty="0" smtClean="0"/>
          </a:p>
          <a:p>
            <a:pPr eaLnBrk="1" hangingPunct="1">
              <a:lnSpc>
                <a:spcPct val="80000"/>
              </a:lnSpc>
            </a:pPr>
            <a:endParaRPr lang="ru-RU" sz="1900" dirty="0" smtClean="0"/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940</Words>
  <Application>Microsoft Office PowerPoint</Application>
  <PresentationFormat>Экран (4:3)</PresentationFormat>
  <Paragraphs>60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Garamond</vt:lpstr>
      <vt:lpstr>Times New Roman</vt:lpstr>
      <vt:lpstr>Wingdings</vt:lpstr>
      <vt:lpstr>Тема Office</vt:lpstr>
      <vt:lpstr>Слайд 1</vt:lpstr>
      <vt:lpstr>« Преподобный Сергий Радонежский - величайший подвижник земли Русской»</vt:lpstr>
      <vt:lpstr>Слайд 3</vt:lpstr>
      <vt:lpstr>Слайд 4</vt:lpstr>
      <vt:lpstr>Слайд 5</vt:lpstr>
      <vt:lpstr>Слайд 6</vt:lpstr>
      <vt:lpstr>Слайд 7</vt:lpstr>
      <vt:lpstr>Слайд 8</vt:lpstr>
      <vt:lpstr>Рерих Н. К. «Сергий Строитель», 1940 г. </vt:lpstr>
      <vt:lpstr>Нестеров М.В «Труды Сергия Радонежского» (триптих) </vt:lpstr>
      <vt:lpstr>Слайд 11</vt:lpstr>
      <vt:lpstr>Слайд 12</vt:lpstr>
      <vt:lpstr>Слайд 13</vt:lpstr>
      <vt:lpstr>Слайд 14</vt:lpstr>
      <vt:lpstr>Слайд 15</vt:lpstr>
      <vt:lpstr>Четыре великих дела Сергия Радонежского</vt:lpstr>
      <vt:lpstr>Слайд 17</vt:lpstr>
      <vt:lpstr>Слайд 18</vt:lpstr>
      <vt:lpstr>Ныне Свято-Троицкая Сергиева Лавра насчитывает более 250 насельников, которые несут монашеские послушания как в обители Преподобного, так и за ее пределами.</vt:lpstr>
      <vt:lpstr>Слайд 20</vt:lpstr>
      <vt:lpstr>Источники иллюстраций</vt:lpstr>
      <vt:lpstr>Источники информации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Преподобный       Сергий Радонежский</dc:title>
  <dc:creator>Zver</dc:creator>
  <cp:lastModifiedBy>mom</cp:lastModifiedBy>
  <cp:revision>12</cp:revision>
  <dcterms:created xsi:type="dcterms:W3CDTF">2008-05-14T18:19:56Z</dcterms:created>
  <dcterms:modified xsi:type="dcterms:W3CDTF">2013-11-27T01:30:12Z</dcterms:modified>
</cp:coreProperties>
</file>