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6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43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6C7E9-DA3C-4689-80B8-8A6EE52CA0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76D79A-9663-45A9-A145-A72F19D6BFB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4EEBD-049A-4871-BC5C-094FD3A44F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AFD13-8630-4804-A773-31EA0E3C53A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604F29-C1BF-40BC-9DD8-E4CF83EAB7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03AC1-98A3-4EFB-9ECC-88FA9E72A53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29F70C-4F49-4CCB-A534-D4E4D84A885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0AF4E6-B6AC-460D-A58A-73DA678130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66B7F-430F-4689-98C8-B3CE582D69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0E250-42A4-4E8A-B17F-F5E7CF3B74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94912-EF4B-4D0A-A842-5D94566A32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473F8DF-5B59-4205-BD48-17A823BB674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thumb/c/c3/NGC_4414_%28NASA-med%29.jpg/726px-NGC_4414_%28NASA-med%29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img.gazeta.ru/files3/325/3661325/4our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784225"/>
          </a:xfrm>
        </p:spPr>
        <p:txBody>
          <a:bodyPr/>
          <a:lstStyle/>
          <a:p>
            <a:r>
              <a:rPr lang="ru-RU"/>
              <a:t>Галактики!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066800"/>
            <a:ext cx="8305800" cy="3962400"/>
          </a:xfrm>
        </p:spPr>
        <p:txBody>
          <a:bodyPr/>
          <a:lstStyle/>
          <a:p>
            <a:pPr algn="l"/>
            <a:r>
              <a:rPr lang="ru-RU" sz="2800"/>
              <a:t>Что это?</a:t>
            </a:r>
          </a:p>
          <a:p>
            <a:pPr algn="l"/>
            <a:r>
              <a:rPr lang="ru-RU" sz="2800"/>
              <a:t>Во-первых, галактика – </a:t>
            </a:r>
            <a:r>
              <a:rPr lang="ru-RU" sz="2800">
                <a:latin typeface="Times New Roman" pitchFamily="18" charset="0"/>
              </a:rPr>
              <a:t>это 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гигантское скопление звезд, звездных систем, межзвездного газа и пыли, </a:t>
            </a:r>
            <a:r>
              <a:rPr lang="ru-RU" sz="2800">
                <a:solidFill>
                  <a:schemeClr val="accent2"/>
                </a:solidFill>
                <a:latin typeface="Times New Roman" pitchFamily="18" charset="0"/>
              </a:rPr>
              <a:t>темного вещества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причем все эти объекты </a:t>
            </a:r>
            <a:r>
              <a:rPr lang="ru-RU" sz="2800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связны между собой гравитационным взаимодействием</a:t>
            </a:r>
            <a:r>
              <a:rPr lang="ru-RU" sz="2800">
                <a:solidFill>
                  <a:srgbClr val="000000"/>
                </a:solidFill>
                <a:cs typeface="Times New Roman" pitchFamily="18" charset="0"/>
              </a:rPr>
              <a:t>.</a:t>
            </a:r>
            <a:r>
              <a:rPr lang="ru-RU" sz="2800"/>
              <a:t> </a:t>
            </a:r>
          </a:p>
          <a:p>
            <a:pPr algn="l"/>
            <a:r>
              <a:rPr lang="ru-RU" sz="2800"/>
              <a:t>Во-вторых, </a:t>
            </a:r>
            <a:r>
              <a:rPr lang="ru-RU" sz="2800">
                <a:latin typeface="Times New Roman" pitchFamily="18" charset="0"/>
              </a:rPr>
              <a:t>все составные части галактики </a:t>
            </a:r>
            <a:r>
              <a:rPr lang="ru-RU" sz="2800" u="sng">
                <a:solidFill>
                  <a:srgbClr val="FF3300"/>
                </a:solidFill>
                <a:latin typeface="Times New Roman" pitchFamily="18" charset="0"/>
              </a:rPr>
              <a:t>вращаются относительно одного общего центра</a:t>
            </a:r>
            <a:r>
              <a:rPr lang="ru-RU" sz="2800">
                <a:solidFill>
                  <a:srgbClr val="FF3300"/>
                </a:solidFill>
                <a:latin typeface="Times New Roman" pitchFamily="18" charset="0"/>
              </a:rPr>
              <a:t>.</a:t>
            </a:r>
          </a:p>
        </p:txBody>
      </p:sp>
      <p:pic>
        <p:nvPicPr>
          <p:cNvPr id="4100" name="Picture 4" descr="Файл:NGC 4414 (NASA-med)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295400" y="4267200"/>
            <a:ext cx="6324600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Что такое черная дыра?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6477000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/>
              <a:t>    Это область пространства, обладающая настолько большой массой и, следовательно, гравитационным воздействием, что покинуть ее не могут даже объекты, двигающиеся со скоростью света, в том числе и кванты самого света! </a:t>
            </a:r>
          </a:p>
        </p:txBody>
      </p:sp>
      <p:pic>
        <p:nvPicPr>
          <p:cNvPr id="6150" name="Picture 6" descr="i?id=67170371-4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1447800"/>
            <a:ext cx="2667000" cy="1862138"/>
          </a:xfrm>
          <a:prstGeom prst="rect">
            <a:avLst/>
          </a:prstGeom>
          <a:noFill/>
        </p:spPr>
      </p:pic>
      <p:pic>
        <p:nvPicPr>
          <p:cNvPr id="6152" name="Picture 8" descr="i?id=321165792-68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352800"/>
            <a:ext cx="2743200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solidFill>
                  <a:srgbClr val="FF3300"/>
                </a:solidFill>
              </a:rPr>
              <a:t>Типы галактик по размерам и по их форме (по Э. Хабблу)</a:t>
            </a:r>
            <a:r>
              <a:rPr lang="ru-RU" sz="4000"/>
              <a:t> 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>
                <a:solidFill>
                  <a:srgbClr val="FF3300"/>
                </a:solidFill>
              </a:rPr>
              <a:t>- эллиптические галактики</a:t>
            </a:r>
            <a:r>
              <a:rPr lang="ru-RU" sz="2800"/>
              <a:t>, - сравнительно медленно вращаются, имеют вид эллипсов </a:t>
            </a:r>
            <a:r>
              <a:rPr lang="ru-RU" sz="2800">
                <a:solidFill>
                  <a:schemeClr val="accent2"/>
                </a:solidFill>
              </a:rPr>
              <a:t>(например, М 87 в созвездии Девы);</a:t>
            </a:r>
          </a:p>
          <a:p>
            <a:pPr>
              <a:lnSpc>
                <a:spcPct val="90000"/>
              </a:lnSpc>
            </a:pPr>
            <a:r>
              <a:rPr lang="ru-RU" sz="2800">
                <a:solidFill>
                  <a:srgbClr val="FF3300"/>
                </a:solidFill>
              </a:rPr>
              <a:t>- спиральные галактики</a:t>
            </a:r>
            <a:r>
              <a:rPr lang="ru-RU" sz="2800"/>
              <a:t>, - имеют центральное сгущение и несколько центральных ветвей или рукавов </a:t>
            </a:r>
            <a:r>
              <a:rPr lang="ru-RU" sz="2800">
                <a:solidFill>
                  <a:schemeClr val="accent2"/>
                </a:solidFill>
              </a:rPr>
              <a:t>(например, наша галактика Млечный путь, Туманность Андромеды</a:t>
            </a:r>
            <a:r>
              <a:rPr lang="ru-RU" sz="2800"/>
              <a:t>);</a:t>
            </a:r>
          </a:p>
          <a:p>
            <a:pPr>
              <a:lnSpc>
                <a:spcPct val="90000"/>
              </a:lnSpc>
            </a:pPr>
            <a:r>
              <a:rPr lang="ru-RU" sz="2800"/>
              <a:t>- </a:t>
            </a:r>
            <a:r>
              <a:rPr lang="ru-RU" sz="2800">
                <a:solidFill>
                  <a:srgbClr val="FF3300"/>
                </a:solidFill>
              </a:rPr>
              <a:t>неправильные галактики</a:t>
            </a:r>
            <a:r>
              <a:rPr lang="ru-RU" sz="2800"/>
              <a:t>, - получили такое название за отсутствие правильной структуры </a:t>
            </a:r>
            <a:r>
              <a:rPr lang="ru-RU" sz="2800">
                <a:solidFill>
                  <a:schemeClr val="accent2"/>
                </a:solidFill>
              </a:rPr>
              <a:t>(например, Большое и Малое Магеллановы облака).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i?id=271177485-61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915400" cy="5738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3300"/>
                </a:solidFill>
              </a:rPr>
              <a:t>Галактика Антенна — пара взаимодействующих галактик</a:t>
            </a:r>
          </a:p>
        </p:txBody>
      </p:sp>
      <p:pic>
        <p:nvPicPr>
          <p:cNvPr id="17412" name="Рисунок 26" descr="http://upload.wikimedia.org/wikipedia/commons/thumb/f/f6/Antennae_galaxies_xl.jpg/350px-Antennae_galaxies_xl.jpg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52600" y="1658938"/>
            <a:ext cx="5041900" cy="4999037"/>
          </a:xfrm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4525963"/>
          </a:xfrm>
        </p:spPr>
        <p:txBody>
          <a:bodyPr/>
          <a:lstStyle/>
          <a:p>
            <a:r>
              <a:rPr lang="ru-RU"/>
              <a:t>Все галактики издают излучение (электромагнитные, радиоизлучения) различной интенсивности!</a:t>
            </a:r>
          </a:p>
          <a:p>
            <a:r>
              <a:rPr lang="ru-RU">
                <a:solidFill>
                  <a:srgbClr val="FF3300"/>
                </a:solidFill>
              </a:rPr>
              <a:t>Радиогалактика</a:t>
            </a:r>
            <a:r>
              <a:rPr lang="ru-RU"/>
              <a:t> – это такая галактика,  радиоволны которой намного интенсивнее, чем от обычных галактик</a:t>
            </a:r>
            <a:r>
              <a:rPr lang="ru-RU" i="1"/>
              <a:t>.</a:t>
            </a:r>
          </a:p>
          <a:p>
            <a:r>
              <a:rPr lang="ru-RU" i="1"/>
              <a:t> </a:t>
            </a:r>
            <a:r>
              <a:rPr lang="ru-RU"/>
              <a:t>Из миллиона галактик только одна является радиогалактикой!</a:t>
            </a:r>
          </a:p>
        </p:txBody>
      </p:sp>
      <p:pic>
        <p:nvPicPr>
          <p:cNvPr id="12293" name="Picture 5" descr="322005732678853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4384675"/>
            <a:ext cx="2657475" cy="2225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2743200"/>
          </a:xfrm>
        </p:spPr>
        <p:txBody>
          <a:bodyPr/>
          <a:lstStyle/>
          <a:p>
            <a:r>
              <a:rPr lang="ru-RU" b="1" i="1">
                <a:solidFill>
                  <a:srgbClr val="FF3300"/>
                </a:solidFill>
              </a:rPr>
              <a:t>Квазар</a:t>
            </a:r>
            <a:r>
              <a:rPr lang="ru-RU"/>
              <a:t> – </a:t>
            </a:r>
            <a:r>
              <a:rPr lang="ru-RU" i="1"/>
              <a:t>активное ядро галактики, мощность излучения которого в десятки и сотни раз превышает суммарную мощность излучений всех звезд галактик,  подобной нашей</a:t>
            </a:r>
            <a:r>
              <a:rPr lang="ru-RU"/>
              <a:t> </a:t>
            </a:r>
          </a:p>
        </p:txBody>
      </p:sp>
      <p:pic>
        <p:nvPicPr>
          <p:cNvPr id="13317" name="Picture 5" descr="i?id=613942068-0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200400"/>
            <a:ext cx="4438650" cy="284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3300"/>
                </a:solidFill>
              </a:rPr>
              <a:t>Млечный путь!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ru-RU" sz="2800"/>
              <a:t>Млечный Путь состоит из трех основных частей:</a:t>
            </a:r>
          </a:p>
          <a:p>
            <a:r>
              <a:rPr lang="ru-RU" sz="2800"/>
              <a:t>- центральная часть Галактики (ядро), которая включает миллиарды старых звезд;</a:t>
            </a:r>
          </a:p>
          <a:p>
            <a:r>
              <a:rPr lang="ru-RU" sz="2800"/>
              <a:t>- относительно тонкий диск из звезд, газа и пыли диаметром 100000 световых лет и толщиной несколько тысяч световых лет;</a:t>
            </a:r>
          </a:p>
          <a:p>
            <a:r>
              <a:rPr lang="ru-RU" sz="2800"/>
              <a:t>- сферическое гало (корона), содержащее карликовые галактики, шаровые звездные скопления, отдельные звезды, группы звезд и горячий газ.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3300"/>
                </a:solidFill>
              </a:rPr>
              <a:t>Характеристики Галактики Млечный путь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Масса нашей галактики - Млечный Путь, - составляет 3·10</a:t>
            </a:r>
            <a:r>
              <a:rPr lang="ru-RU" baseline="30000"/>
              <a:t>12 </a:t>
            </a:r>
            <a:r>
              <a:rPr lang="ru-RU"/>
              <a:t>масс Солнца (6·10</a:t>
            </a:r>
            <a:r>
              <a:rPr lang="ru-RU" baseline="30000"/>
              <a:t>42</a:t>
            </a:r>
            <a:r>
              <a:rPr lang="ru-RU"/>
              <a:t> кг) </a:t>
            </a:r>
          </a:p>
          <a:p>
            <a:r>
              <a:rPr lang="ru-RU"/>
              <a:t>Спиральная, имеет четыре рукава из звезд, планет, газа и пыли</a:t>
            </a:r>
          </a:p>
          <a:p>
            <a:r>
              <a:rPr lang="ru-RU"/>
              <a:t>В центре располагается сверхмассивная черная дыра </a:t>
            </a:r>
          </a:p>
          <a:p>
            <a:pPr>
              <a:buFontTx/>
              <a:buNone/>
            </a:pPr>
            <a:r>
              <a:rPr lang="ru-RU"/>
              <a:t>   (Стрелец А)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img.gazeta.ru/files3/325/3661325/4our.jpg"/>
          <p:cNvPicPr>
            <a:picLocks noChangeAspect="1" noChangeArrowheads="1"/>
          </p:cNvPicPr>
          <p:nvPr>
            <p:ph type="body" idx="1"/>
          </p:nvPr>
        </p:nvPicPr>
        <p:blipFill>
          <a:blip r:embed="rId2" r:link="rId3" cstate="print"/>
          <a:srcRect/>
          <a:stretch>
            <a:fillRect/>
          </a:stretch>
        </p:blipFill>
        <p:spPr>
          <a:xfrm>
            <a:off x="1447800" y="1562100"/>
            <a:ext cx="5719763" cy="5295900"/>
          </a:xfrm>
          <a:noFill/>
          <a:ln/>
        </p:spPr>
      </p:pic>
      <p:sp>
        <p:nvSpPr>
          <p:cNvPr id="15365" name="Text Box 5"/>
          <p:cNvSpPr txBox="1">
            <a:spLocks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rgbClr val="FFFFFF"/>
          </a:solidFill>
          <a:ln/>
        </p:spPr>
        <p:txBody>
          <a:bodyPr/>
          <a:lstStyle/>
          <a:p>
            <a:r>
              <a:rPr lang="ru-RU" sz="2800"/>
              <a:t>Расположение Солнечной системы между двумя главными рукавами нашей спиральной Галактики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</TotalTime>
  <Words>355</Words>
  <Application>Microsoft Office PowerPoint</Application>
  <PresentationFormat>Экран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Symbol</vt:lpstr>
      <vt:lpstr>Оформление по умолчанию</vt:lpstr>
      <vt:lpstr>Галактики!</vt:lpstr>
      <vt:lpstr>Что такое черная дыра?</vt:lpstr>
      <vt:lpstr>Типы галактик по размерам и по их форме (по Э. Хабблу) </vt:lpstr>
      <vt:lpstr>Слайд 4</vt:lpstr>
      <vt:lpstr>Галактика Антенна — пара взаимодействующих галактик</vt:lpstr>
      <vt:lpstr>Слайд 6</vt:lpstr>
      <vt:lpstr>Слайд 7</vt:lpstr>
      <vt:lpstr>Млечный путь!</vt:lpstr>
      <vt:lpstr>Характеристики Галактики Млечный путь</vt:lpstr>
      <vt:lpstr>Расположение Солнечной системы между двумя главными рукавами нашей спиральной Галактики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mom</dc:creator>
  <cp:lastModifiedBy>mom</cp:lastModifiedBy>
  <cp:revision>9</cp:revision>
  <cp:lastPrinted>1601-01-01T00:00:00Z</cp:lastPrinted>
  <dcterms:created xsi:type="dcterms:W3CDTF">1601-01-01T00:00:00Z</dcterms:created>
  <dcterms:modified xsi:type="dcterms:W3CDTF">2015-01-04T14:51:25Z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