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B1647-75AA-4269-A563-C1645A7346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65AF5-110E-4605-8672-2D4AB181C9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26079-5A53-41FE-BB0C-1DC355BDE6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80FB2-C911-4DDE-837B-8F9FC11A66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E27FD-FF3C-487E-8418-7C47E5E6C6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FAD6E-E695-4FA1-973A-0CB4CC6EAF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38DC6-0884-4C06-824B-850C20F06F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3984A-0C4C-4289-9FED-2671074331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CCF22-0692-4B8B-8FCB-B2AF207E98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9B997-F847-4C37-8775-A97062AA18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0C3A1-397C-49EA-8F10-398A85EC9E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DFE4814-EA18-4965-AB51-CB1A35FCCE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851A54-E5CB-441C-882F-DFD21836BD8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838200"/>
            <a:ext cx="7772400" cy="1470025"/>
          </a:xfrm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Гидросфера. Моря и океаны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590800"/>
            <a:ext cx="8077200" cy="3276600"/>
          </a:xfrm>
        </p:spPr>
        <p:txBody>
          <a:bodyPr/>
          <a:lstStyle/>
          <a:p>
            <a:r>
              <a:rPr lang="ru-RU" sz="4400">
                <a:latin typeface="Times New Roman" pitchFamily="18" charset="0"/>
              </a:rPr>
              <a:t>Это водная оболочка Земли, которая включает в себя всю </a:t>
            </a:r>
            <a:r>
              <a:rPr lang="ru-RU" sz="4400">
                <a:solidFill>
                  <a:schemeClr val="accent2"/>
                </a:solidFill>
                <a:latin typeface="Times New Roman" pitchFamily="18" charset="0"/>
              </a:rPr>
              <a:t>химически не связанную</a:t>
            </a:r>
            <a:r>
              <a:rPr lang="ru-RU" sz="4400">
                <a:latin typeface="Times New Roman" pitchFamily="18" charset="0"/>
              </a:rPr>
              <a:t> воду: жидкую, твердую, газообразную</a:t>
            </a:r>
            <a:r>
              <a:rPr lang="ru-RU" sz="4400" i="1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Состав гидросферы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400">
                <a:latin typeface="Times New Roman" pitchFamily="18" charset="0"/>
              </a:rPr>
              <a:t>Мировой океан </a:t>
            </a:r>
            <a:r>
              <a:rPr lang="ru-RU">
                <a:latin typeface="Times New Roman" pitchFamily="18" charset="0"/>
              </a:rPr>
              <a:t>  </a:t>
            </a:r>
            <a:r>
              <a:rPr lang="ru-RU" sz="4400">
                <a:latin typeface="Times New Roman" pitchFamily="18" charset="0"/>
              </a:rPr>
              <a:t>96,5%</a:t>
            </a:r>
            <a:r>
              <a:rPr lang="ru-RU">
                <a:latin typeface="Times New Roman" pitchFamily="18" charset="0"/>
              </a:rPr>
              <a:t> </a:t>
            </a:r>
          </a:p>
          <a:p>
            <a:r>
              <a:rPr lang="ru-RU" sz="4800">
                <a:latin typeface="Times New Roman" pitchFamily="18" charset="0"/>
              </a:rPr>
              <a:t>Воды суши 3,5% </a:t>
            </a:r>
          </a:p>
          <a:p>
            <a:r>
              <a:rPr lang="ru-RU" sz="4800">
                <a:latin typeface="Times New Roman" pitchFamily="18" charset="0"/>
              </a:rPr>
              <a:t>В виде водяного пара</a:t>
            </a:r>
          </a:p>
          <a:p>
            <a:r>
              <a:rPr lang="ru-RU" sz="4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 </a:t>
            </a:r>
            <a:r>
              <a:rPr lang="ru-RU" sz="2800"/>
              <a:t>Материковое полушарие на долю океана приходится 53%, а в Океаническом - на сушу приходится лишь 9%.</a:t>
            </a:r>
            <a:r>
              <a:rPr lang="ru-RU" sz="4000"/>
              <a:t> </a:t>
            </a:r>
          </a:p>
        </p:txBody>
      </p:sp>
      <p:pic>
        <p:nvPicPr>
          <p:cNvPr id="10245" name="Picture 5" descr="0_89b7b_4e82052f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9144000" cy="5019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Круговорот воды в природе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9" name="Picture 5" descr="rkr-z-072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41475"/>
            <a:ext cx="8991600" cy="521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Океаны и моря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i="1">
                <a:solidFill>
                  <a:schemeClr val="accent2"/>
                </a:solidFill>
              </a:rPr>
              <a:t>Мировой океан</a:t>
            </a:r>
            <a:r>
              <a:rPr lang="ru-RU"/>
              <a:t> состоит из четырех </a:t>
            </a:r>
            <a:r>
              <a:rPr lang="ru-RU" u="sng"/>
              <a:t>соединенных между собой океанов</a:t>
            </a:r>
            <a:r>
              <a:rPr lang="ru-RU"/>
              <a:t>: Тихого, Атлантического, Индийского и Северного Ледовитого. </a:t>
            </a:r>
          </a:p>
          <a:p>
            <a:pPr>
              <a:lnSpc>
                <a:spcPct val="90000"/>
              </a:lnSpc>
            </a:pPr>
            <a:r>
              <a:rPr lang="ru-RU"/>
              <a:t> </a:t>
            </a:r>
            <a:r>
              <a:rPr lang="ru-RU" b="1" i="1">
                <a:solidFill>
                  <a:schemeClr val="accent2"/>
                </a:solidFill>
              </a:rPr>
              <a:t>Океан</a:t>
            </a:r>
            <a:r>
              <a:rPr lang="ru-RU"/>
              <a:t> - составляющая часть Мирового </a:t>
            </a:r>
            <a:r>
              <a:rPr lang="ru-RU" b="1"/>
              <a:t>океана</a:t>
            </a:r>
            <a:r>
              <a:rPr lang="ru-RU"/>
              <a:t>, расположенная среди материков, обладающая специфическими особенностями (система циркуляции). </a:t>
            </a:r>
          </a:p>
          <a:p>
            <a:pPr>
              <a:lnSpc>
                <a:spcPct val="90000"/>
              </a:lnSpc>
            </a:pPr>
            <a:endParaRPr lang="ru-RU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04800"/>
            <a:ext cx="8458200" cy="6324600"/>
          </a:xfrm>
        </p:spPr>
        <p:txBody>
          <a:bodyPr/>
          <a:lstStyle/>
          <a:p>
            <a:r>
              <a:rPr lang="ru-RU" sz="2800" b="1" i="1">
                <a:solidFill>
                  <a:schemeClr val="accent2"/>
                </a:solidFill>
              </a:rPr>
              <a:t>Море</a:t>
            </a:r>
            <a:r>
              <a:rPr lang="ru-RU" sz="2800" i="1"/>
              <a:t> – это более или менее обособленная островами, полуостровами или подводными возвышенностями часть Мирового океана (температура, соленость).</a:t>
            </a:r>
          </a:p>
          <a:p>
            <a:pPr>
              <a:buFontTx/>
              <a:buNone/>
            </a:pPr>
            <a:r>
              <a:rPr lang="ru-RU" sz="2800" i="1">
                <a:solidFill>
                  <a:srgbClr val="FF0000"/>
                </a:solidFill>
              </a:rPr>
              <a:t>Различают</a:t>
            </a:r>
          </a:p>
          <a:p>
            <a:r>
              <a:rPr lang="ru-RU" sz="2800" b="1" u="sng"/>
              <a:t>По расположению</a:t>
            </a:r>
            <a:r>
              <a:rPr lang="ru-RU" sz="2800" i="1"/>
              <a:t> </a:t>
            </a:r>
            <a:r>
              <a:rPr lang="ru-RU" sz="2800" i="1">
                <a:solidFill>
                  <a:schemeClr val="accent2"/>
                </a:solidFill>
              </a:rPr>
              <a:t>внутренние</a:t>
            </a:r>
            <a:r>
              <a:rPr lang="ru-RU" sz="2800" i="1"/>
              <a:t> (Черное – внутриматериковое, Средиземное – межматериковое), </a:t>
            </a:r>
            <a:r>
              <a:rPr lang="ru-RU" sz="2800" i="1">
                <a:solidFill>
                  <a:schemeClr val="accent2"/>
                </a:solidFill>
              </a:rPr>
              <a:t>окраинные</a:t>
            </a:r>
            <a:r>
              <a:rPr lang="ru-RU" sz="2800" i="1"/>
              <a:t> (Балтийское, Чукотское) и </a:t>
            </a:r>
            <a:r>
              <a:rPr lang="ru-RU" sz="2800" i="1">
                <a:solidFill>
                  <a:schemeClr val="accent2"/>
                </a:solidFill>
              </a:rPr>
              <a:t>межостровные</a:t>
            </a:r>
            <a:r>
              <a:rPr lang="ru-RU" sz="2800" i="1"/>
              <a:t> (Яванское, Саргассово) моря.</a:t>
            </a:r>
          </a:p>
          <a:p>
            <a:r>
              <a:rPr lang="ru-RU" sz="2800" b="1" u="sng"/>
              <a:t>По происхождению</a:t>
            </a:r>
            <a:r>
              <a:rPr lang="ru-RU" sz="2800" i="1"/>
              <a:t> котловин моря  </a:t>
            </a:r>
            <a:r>
              <a:rPr lang="ru-RU" sz="2800" i="1">
                <a:solidFill>
                  <a:schemeClr val="accent2"/>
                </a:solidFill>
              </a:rPr>
              <a:t>материковые</a:t>
            </a:r>
            <a:r>
              <a:rPr lang="ru-RU" sz="2800" i="1"/>
              <a:t> (Карское) и </a:t>
            </a:r>
            <a:r>
              <a:rPr lang="ru-RU" sz="2800" i="1">
                <a:solidFill>
                  <a:schemeClr val="accent2"/>
                </a:solidFill>
              </a:rPr>
              <a:t>океанические</a:t>
            </a:r>
            <a:r>
              <a:rPr lang="ru-RU" sz="2800" i="1"/>
              <a:t> (Красное).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81000"/>
            <a:ext cx="8229600" cy="4525963"/>
          </a:xfrm>
        </p:spPr>
        <p:txBody>
          <a:bodyPr/>
          <a:lstStyle/>
          <a:p>
            <a:r>
              <a:rPr lang="ru-RU"/>
              <a:t>К </a:t>
            </a:r>
            <a:r>
              <a:rPr lang="ru-RU" b="1" i="1"/>
              <a:t>нетипичным морям</a:t>
            </a:r>
            <a:r>
              <a:rPr lang="ru-RU"/>
              <a:t> относят </a:t>
            </a:r>
            <a:r>
              <a:rPr lang="ru-RU">
                <a:solidFill>
                  <a:schemeClr val="accent2"/>
                </a:solidFill>
              </a:rPr>
              <a:t>Саргассово море</a:t>
            </a:r>
            <a:r>
              <a:rPr lang="ru-RU"/>
              <a:t>, а также </a:t>
            </a:r>
            <a:r>
              <a:rPr lang="ru-RU">
                <a:solidFill>
                  <a:schemeClr val="accent2"/>
                </a:solidFill>
              </a:rPr>
              <a:t>Каспийское и Аральское.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162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Оформление по умолчанию</vt:lpstr>
      <vt:lpstr>Гидросфера. Моря и океаны</vt:lpstr>
      <vt:lpstr>Состав гидросферы</vt:lpstr>
      <vt:lpstr> Материковое полушарие на долю океана приходится 53%, а в Океаническом - на сушу приходится лишь 9%. </vt:lpstr>
      <vt:lpstr>Круговорот воды в природе</vt:lpstr>
      <vt:lpstr>Океаны и моря</vt:lpstr>
      <vt:lpstr>Слайд 6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</dc:creator>
  <cp:lastModifiedBy>mom</cp:lastModifiedBy>
  <cp:revision>3</cp:revision>
  <cp:lastPrinted>1601-01-01T00:00:00Z</cp:lastPrinted>
  <dcterms:created xsi:type="dcterms:W3CDTF">1601-01-01T00:00:00Z</dcterms:created>
  <dcterms:modified xsi:type="dcterms:W3CDTF">2015-01-04T14:47:11Z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