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70"/>
  </p:notesMasterIdLst>
  <p:sldIdLst>
    <p:sldId id="322" r:id="rId2"/>
    <p:sldId id="321" r:id="rId3"/>
    <p:sldId id="264" r:id="rId4"/>
    <p:sldId id="265" r:id="rId5"/>
    <p:sldId id="266" r:id="rId6"/>
    <p:sldId id="272" r:id="rId7"/>
    <p:sldId id="273" r:id="rId8"/>
    <p:sldId id="274" r:id="rId9"/>
    <p:sldId id="315" r:id="rId10"/>
    <p:sldId id="316" r:id="rId11"/>
    <p:sldId id="258" r:id="rId12"/>
    <p:sldId id="260" r:id="rId13"/>
    <p:sldId id="261" r:id="rId14"/>
    <p:sldId id="262" r:id="rId15"/>
    <p:sldId id="275" r:id="rId16"/>
    <p:sldId id="269" r:id="rId17"/>
    <p:sldId id="270" r:id="rId18"/>
    <p:sldId id="271" r:id="rId19"/>
    <p:sldId id="277" r:id="rId20"/>
    <p:sldId id="278" r:id="rId21"/>
    <p:sldId id="279" r:id="rId22"/>
    <p:sldId id="280" r:id="rId23"/>
    <p:sldId id="276" r:id="rId24"/>
    <p:sldId id="317" r:id="rId25"/>
    <p:sldId id="281" r:id="rId26"/>
    <p:sldId id="282" r:id="rId27"/>
    <p:sldId id="312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03" r:id="rId39"/>
    <p:sldId id="304" r:id="rId40"/>
    <p:sldId id="305" r:id="rId41"/>
    <p:sldId id="306" r:id="rId42"/>
    <p:sldId id="307" r:id="rId43"/>
    <p:sldId id="308" r:id="rId44"/>
    <p:sldId id="310" r:id="rId45"/>
    <p:sldId id="294" r:id="rId46"/>
    <p:sldId id="298" r:id="rId47"/>
    <p:sldId id="299" r:id="rId48"/>
    <p:sldId id="297" r:id="rId49"/>
    <p:sldId id="319" r:id="rId50"/>
    <p:sldId id="318" r:id="rId51"/>
    <p:sldId id="323" r:id="rId52"/>
    <p:sldId id="325" r:id="rId53"/>
    <p:sldId id="324" r:id="rId54"/>
    <p:sldId id="326" r:id="rId55"/>
    <p:sldId id="327" r:id="rId56"/>
    <p:sldId id="328" r:id="rId57"/>
    <p:sldId id="329" r:id="rId58"/>
    <p:sldId id="330" r:id="rId59"/>
    <p:sldId id="332" r:id="rId60"/>
    <p:sldId id="334" r:id="rId61"/>
    <p:sldId id="335" r:id="rId62"/>
    <p:sldId id="344" r:id="rId63"/>
    <p:sldId id="345" r:id="rId64"/>
    <p:sldId id="346" r:id="rId65"/>
    <p:sldId id="347" r:id="rId66"/>
    <p:sldId id="348" r:id="rId67"/>
    <p:sldId id="336" r:id="rId68"/>
    <p:sldId id="341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1435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A305C-60FF-4B5B-AB62-CBC8015D5671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A8493-884E-4121-A62D-7C20F7E42D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A8493-884E-4121-A62D-7C20F7E42D0A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A8493-884E-4121-A62D-7C20F7E42D0A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ABDFFE-0773-4848-9AF0-096FF63E8B94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gorod1277.org/?q=system/files/photos/Metapredmetnost/ilinskaya-na-4.jpg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Технологии развивающего обучения в начальной школе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Панфилова Е.А.</a:t>
            </a:r>
            <a:endParaRPr lang="ru-RU" dirty="0"/>
          </a:p>
        </p:txBody>
      </p:sp>
      <p:pic>
        <p:nvPicPr>
          <p:cNvPr id="70660" name="Picture 4" descr="http://www.zdorovieinfo.ru/upload/images/little-genius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96752"/>
            <a:ext cx="9166095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6858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/>
              <a:t>Нужно, чтобы дети по возможности</a:t>
            </a:r>
          </a:p>
          <a:p>
            <a:pPr algn="just"/>
            <a:r>
              <a:rPr lang="ru-RU" sz="2000" b="1" i="1" dirty="0" smtClean="0"/>
              <a:t> </a:t>
            </a:r>
            <a:r>
              <a:rPr lang="ru-RU" sz="2000" b="1" i="1" dirty="0" smtClean="0">
                <a:latin typeface="Arial Black" pitchFamily="34" charset="0"/>
              </a:rPr>
              <a:t>учились</a:t>
            </a:r>
            <a:r>
              <a:rPr lang="ru-RU" sz="2000" b="1" i="1" dirty="0" smtClean="0"/>
              <a:t> самостоятельно, а учитель</a:t>
            </a:r>
          </a:p>
          <a:p>
            <a:pPr algn="just"/>
            <a:r>
              <a:rPr lang="ru-RU" sz="2000" b="1" i="1" dirty="0" smtClean="0"/>
              <a:t>руководил этим самостоятельным  </a:t>
            </a:r>
          </a:p>
          <a:p>
            <a:pPr algn="just"/>
            <a:r>
              <a:rPr lang="ru-RU" sz="2000" b="1" i="1" dirty="0" smtClean="0"/>
              <a:t>процессом и давал для него материал</a:t>
            </a:r>
          </a:p>
          <a:p>
            <a:pPr algn="just"/>
            <a:r>
              <a:rPr lang="ru-RU" sz="2000" b="1" i="1" dirty="0" smtClean="0"/>
              <a:t>                                            К.Д. Ушинский</a:t>
            </a:r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/>
          </a:p>
        </p:txBody>
      </p:sp>
      <p:pic>
        <p:nvPicPr>
          <p:cNvPr id="3" name="Picture 2" descr="http://brocard.ua/forum/img/forum/files/uploads/5878dfd7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7200800" cy="4058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/>
          <p:cNvSpPr>
            <a:spLocks noChangeArrowheads="1"/>
          </p:cNvSpPr>
          <p:nvPr/>
        </p:nvSpPr>
        <p:spPr bwMode="auto">
          <a:xfrm>
            <a:off x="0" y="333375"/>
            <a:ext cx="882015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/>
              <a:t>Понятие "технология обучения" на сегодняшний день не является общепринятым в традиционной педагогике. В документах ЮНЕСКО технология обучения рассматривается как 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взаимодействия, ставящий своей задачей оптимизацию форм образования.</a:t>
            </a:r>
          </a:p>
          <a:p>
            <a:pPr algn="just"/>
            <a:r>
              <a:rPr lang="ru-RU" dirty="0"/>
              <a:t>  С одной стороны, технология обучения - это совокупность методов и средств обработки, представления, изменения и предъявления учебной информации, с другой - это наука о способах воздействия преподавателя на учеников в процессе обучения с использованием необходимых технических или информационных средств. В технологии обучения содержание, методы и средства обучения находятся во взаимосвязи и взаимообусловленности. Педагогическое мастерство учителя состоит в том, чтобы отобрать нужное содержание, применить оптимальные методы и средства обучения в соответствии с программой и поставленными образовательными задачами. Технология обучения - системная категория, структурными составляющими которой являются: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2286000" y="2413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7"/>
          <p:cNvSpPr>
            <a:spLocks noChangeArrowheads="1"/>
          </p:cNvSpPr>
          <p:nvPr/>
        </p:nvSpPr>
        <p:spPr bwMode="auto">
          <a:xfrm>
            <a:off x="179388" y="404813"/>
            <a:ext cx="878522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/>
              <a:t>цели обучения;</a:t>
            </a:r>
          </a:p>
          <a:p>
            <a:pPr algn="just"/>
            <a:r>
              <a:rPr lang="ru-RU" dirty="0"/>
              <a:t>содержание обучения;</a:t>
            </a:r>
          </a:p>
          <a:p>
            <a:pPr algn="just"/>
            <a:r>
              <a:rPr lang="ru-RU" dirty="0"/>
              <a:t>средства педагогического взаимодействия;</a:t>
            </a:r>
          </a:p>
          <a:p>
            <a:pPr algn="just"/>
            <a:r>
              <a:rPr lang="ru-RU" dirty="0"/>
              <a:t>организация учебного процесса;</a:t>
            </a:r>
          </a:p>
          <a:p>
            <a:pPr algn="just"/>
            <a:r>
              <a:rPr lang="ru-RU" dirty="0"/>
              <a:t>ученик, учитель;</a:t>
            </a:r>
          </a:p>
          <a:p>
            <a:pPr algn="just"/>
            <a:r>
              <a:rPr lang="ru-RU" dirty="0"/>
              <a:t>результат деятельности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  Существует множество интересных определений сущности педагогических технологий - термина, ставшего довольно популярным в последнее десятилетие: </a:t>
            </a:r>
          </a:p>
          <a:p>
            <a:pPr algn="just"/>
            <a:r>
              <a:rPr lang="ru-RU" dirty="0"/>
              <a:t>Технология - это совокупность приемов, применяемых в каком-либо деле, в искусстве ("Толковый словарь русского языка").</a:t>
            </a:r>
          </a:p>
          <a:p>
            <a:pPr algn="just"/>
            <a:r>
              <a:rPr lang="ru-RU" dirty="0"/>
              <a:t>Технология - это искусство, мастерство, умение, совокупность методов обработки, изменения состояния (В. М. </a:t>
            </a:r>
            <a:r>
              <a:rPr lang="ru-RU" dirty="0" err="1"/>
              <a:t>Шепель</a:t>
            </a:r>
            <a:r>
              <a:rPr lang="ru-RU" dirty="0"/>
              <a:t>). </a:t>
            </a:r>
          </a:p>
          <a:p>
            <a:pPr algn="just"/>
            <a:r>
              <a:rPr lang="ru-RU" dirty="0"/>
              <a:t>Технология обучения - это составная процессуальная часть дидактической системы (М. </a:t>
            </a:r>
            <a:r>
              <a:rPr lang="ru-RU" dirty="0" err="1"/>
              <a:t>Чошанов</a:t>
            </a:r>
            <a:r>
              <a:rPr lang="ru-RU" dirty="0"/>
              <a:t>). </a:t>
            </a:r>
          </a:p>
          <a:p>
            <a:pPr algn="just"/>
            <a:r>
              <a:rPr lang="ru-RU" dirty="0"/>
              <a:t>Педагогическая технология - совокупность психолого-педагогических установок, определяющих социальный набор и компоновку форм, методов, способов, приемов обучения, воспитательных </a:t>
            </a:r>
            <a:r>
              <a:rPr lang="ru-RU" dirty="0" err="1"/>
              <a:t>средств;она</a:t>
            </a:r>
            <a:r>
              <a:rPr lang="ru-RU" dirty="0"/>
              <a:t> есть инструментарий педагогического процесса (Б. Т. Лихачев). Педагогическая технология - это содержательная техника реализации учебного процесса (В. П. Беспалько). Педагогическая технология - это описание процесса достижения планируемых результатов обучения (И. П. Волков).</a:t>
            </a:r>
          </a:p>
          <a:p>
            <a:pPr algn="just"/>
            <a:r>
              <a:rPr lang="ru-RU" dirty="0"/>
              <a:t>                                                                    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23850" y="229464"/>
            <a:ext cx="79200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 sz="2000" dirty="0"/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это продуманная во всех деталях модель совместной педагогической деятельности по проектированию, организации и проведению учебного процесса с безусловным обеспечением комфортных условий для учащихся и учителя (В. М. Монахов). </a:t>
            </a:r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это 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взаимодействия, ставящий своей задачей оптимизацию форм образования (ЮНЕСКО). </a:t>
            </a:r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системная совокупность и порядок функционирования всех личностных, инструментальных и методологических средств, используемых для достижения педагогических целей (М. В. Кларин). </a:t>
            </a:r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содержательное обобщение, вбирающее в себя смыслы всех определений всех предыдущих авторов (Г. К. </a:t>
            </a:r>
            <a:r>
              <a:rPr lang="ru-RU" sz="2000" dirty="0" err="1"/>
              <a:t>Селевко</a:t>
            </a:r>
            <a:r>
              <a:rPr lang="ru-RU" dirty="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9"/>
          <p:cNvSpPr>
            <a:spLocks noChangeArrowheads="1"/>
          </p:cNvSpPr>
          <p:nvPr/>
        </p:nvSpPr>
        <p:spPr bwMode="auto">
          <a:xfrm>
            <a:off x="0" y="0"/>
            <a:ext cx="91440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</a:t>
            </a:r>
            <a:r>
              <a:rPr lang="ru-RU" sz="2000" dirty="0"/>
              <a:t>Теория развивающего обучения берет свое начало в работах И.Г.Песталоцци, </a:t>
            </a:r>
            <a:r>
              <a:rPr lang="ru-RU" sz="2000" dirty="0" err="1"/>
              <a:t>А.Дистервега</a:t>
            </a:r>
            <a:r>
              <a:rPr lang="ru-RU" sz="2000" dirty="0"/>
              <a:t>, К.Д.Ушинского и др. Научное обоснование этой теории дано в трудах </a:t>
            </a:r>
            <a:r>
              <a:rPr lang="ru-RU" sz="2000" dirty="0" err="1"/>
              <a:t>Л.С.Выготского</a:t>
            </a:r>
            <a:r>
              <a:rPr lang="ru-RU" sz="2000" dirty="0"/>
              <a:t>. Свое дальнейшее развитие она получила в экспериментальных работах </a:t>
            </a:r>
            <a:r>
              <a:rPr lang="ru-RU" sz="2000" dirty="0" err="1"/>
              <a:t>Л.В.Занкова</a:t>
            </a:r>
            <a:r>
              <a:rPr lang="ru-RU" sz="2000" dirty="0"/>
              <a:t>, </a:t>
            </a:r>
            <a:r>
              <a:rPr lang="ru-RU" sz="2000" dirty="0" err="1"/>
              <a:t>Д.Б.Эльконина</a:t>
            </a:r>
            <a:r>
              <a:rPr lang="ru-RU" sz="2000" dirty="0"/>
              <a:t>, В.В.Давыдова, </a:t>
            </a:r>
            <a:r>
              <a:rPr lang="ru-RU" sz="2000" dirty="0" err="1"/>
              <a:t>Н.А.Менчинской</a:t>
            </a:r>
            <a:r>
              <a:rPr lang="ru-RU" sz="2000" dirty="0"/>
              <a:t> и др. В их концепциях обучение и развитие предстают как система диалектически взаимосвязанных сторон одного процесса. Обучение признается ведущей движущей силой психического развития ребенка, становления у него всей совокупности качеств личности: ЗУН, СУД, СУМ, СЭН, СДП</a:t>
            </a:r>
          </a:p>
          <a:p>
            <a:r>
              <a:rPr lang="ru-RU" sz="2000" dirty="0"/>
              <a:t>  </a:t>
            </a:r>
          </a:p>
          <a:p>
            <a:r>
              <a:rPr lang="ru-RU" sz="2000" dirty="0"/>
              <a:t>   В 1996 г. Министерство образования России официально признало существование систем </a:t>
            </a:r>
            <a:r>
              <a:rPr lang="ru-RU" sz="2000" dirty="0" err="1"/>
              <a:t>Л.В.Занкова</a:t>
            </a:r>
            <a:r>
              <a:rPr lang="ru-RU" sz="2000" dirty="0"/>
              <a:t> и </a:t>
            </a:r>
            <a:r>
              <a:rPr lang="ru-RU" sz="2000" dirty="0" err="1"/>
              <a:t>Д.Б.Эльконина</a:t>
            </a:r>
            <a:r>
              <a:rPr lang="ru-RU" sz="2000" dirty="0"/>
              <a:t> - В.В.Давыдова. Остальные развивающие технологии имеют статус авторских, альтернативных.</a:t>
            </a:r>
          </a:p>
          <a:p>
            <a:endParaRPr lang="ru-RU" sz="2000" b="1" dirty="0"/>
          </a:p>
          <a:p>
            <a:r>
              <a:rPr lang="ru-RU" sz="2000" b="1" dirty="0"/>
              <a:t>  Концепция развивающего обучения: </a:t>
            </a:r>
            <a:r>
              <a:rPr lang="ru-RU" sz="2000" dirty="0"/>
              <a:t>решающая роль в развитии ребенка принадлежит </a:t>
            </a:r>
            <a:r>
              <a:rPr lang="ru-RU" sz="2000" dirty="0" err="1"/>
              <a:t>обучению.В</a:t>
            </a:r>
            <a:r>
              <a:rPr lang="ru-RU" sz="2000" dirty="0"/>
              <a:t> интересах общества и самого человека обучение должно быть организовано так, чтобы достичь за минимальное время максимальных результатов развития. Оно должно идти впереди развития, максимально используя генетические возрастные предпосылки и внося в них существенные коррективы. Это обеспечивается специальной педагогической технологией, которая и называется развивающим обучением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8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ru-RU" dirty="0" smtClean="0"/>
              <a:t>Понятие </a:t>
            </a:r>
            <a:r>
              <a:rPr lang="ru-RU" b="1" dirty="0" smtClean="0"/>
              <a:t>«развивающее обучение»</a:t>
            </a:r>
            <a:r>
              <a:rPr lang="ru-RU" dirty="0" smtClean="0"/>
              <a:t> может считаться содержательным обобщением (В.В.Давыдов). Его содержание, смысловое значение, взаимосвязи с основными психолого-педагогическими категориями раскрываются в ряде определений-обобщений.</a:t>
            </a:r>
          </a:p>
          <a:p>
            <a:pPr eaLnBrk="1" hangingPunct="1">
              <a:buNone/>
            </a:pPr>
            <a:r>
              <a:rPr lang="ru-RU" dirty="0" smtClean="0"/>
              <a:t>Обобщение 1. Под развивающим обучением понимается новый, </a:t>
            </a:r>
            <a:r>
              <a:rPr lang="ru-RU" dirty="0" err="1" smtClean="0"/>
              <a:t>активно-деятелъностный</a:t>
            </a:r>
            <a:r>
              <a:rPr lang="ru-RU" dirty="0" smtClean="0"/>
              <a:t> способ (тип) обучения, идущий на смену объяснительно-иллюстративному способу (типу).</a:t>
            </a:r>
          </a:p>
          <a:p>
            <a:pPr eaLnBrk="1" hangingPunct="1">
              <a:buNone/>
            </a:pPr>
            <a:r>
              <a:rPr lang="ru-RU" dirty="0" smtClean="0"/>
              <a:t>Обобщение 2. Развивающее обучение учитывает и использует закономерности развития, приспосабливается к уровню и особенностям </a:t>
            </a:r>
            <a:r>
              <a:rPr lang="ru-RU" dirty="0" err="1" smtClean="0"/>
              <a:t>индивидума</a:t>
            </a:r>
            <a:r>
              <a:rPr lang="ru-RU" dirty="0" smtClean="0"/>
              <a:t>.</a:t>
            </a:r>
          </a:p>
          <a:p>
            <a:pPr eaLnBrk="1" hangingPunct="1"/>
            <a:endParaRPr lang="ru-RU" dirty="0" smtClean="0"/>
          </a:p>
          <a:p>
            <a:pPr eaLnBrk="1" hangingPunct="1">
              <a:buNone/>
            </a:pPr>
            <a:r>
              <a:rPr lang="ru-RU" dirty="0" smtClean="0"/>
              <a:t> 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Обобщение 3. В развивающем обучении педагогические воздействия опережают, стимулируют, направляют и ускоряют развитие наследственных данных личности.</a:t>
            </a:r>
          </a:p>
          <a:p>
            <a:r>
              <a:rPr lang="ru-RU" sz="2000" dirty="0"/>
              <a:t>Обобщение 4. В развивающем обучении ребенок является полноценным субъектом деятельности.</a:t>
            </a:r>
          </a:p>
          <a:p>
            <a:r>
              <a:rPr lang="ru-RU" sz="2000" dirty="0"/>
              <a:t>Обобщение 5. Развивающее обучение направлено на развитие всей целостной совокупности качеств личности.</a:t>
            </a:r>
          </a:p>
          <a:p>
            <a:r>
              <a:rPr lang="ru-RU" sz="2000" dirty="0"/>
              <a:t>РО = ЗУН + СУД + СУМ + СЭН + СДП</a:t>
            </a:r>
          </a:p>
          <a:p>
            <a:r>
              <a:rPr lang="ru-RU" sz="2000" dirty="0"/>
              <a:t>ЗУН - знания, умения, навыки;</a:t>
            </a:r>
          </a:p>
          <a:p>
            <a:r>
              <a:rPr lang="ru-RU" sz="2000" dirty="0"/>
              <a:t>СУД - способы умственных действий;</a:t>
            </a:r>
          </a:p>
          <a:p>
            <a:r>
              <a:rPr lang="ru-RU" sz="2000" dirty="0"/>
              <a:t>СУМ - самоуправляющие механизмы личности;</a:t>
            </a:r>
          </a:p>
          <a:p>
            <a:r>
              <a:rPr lang="ru-RU" sz="2000" dirty="0"/>
              <a:t>СЭН - эмоционально-нравственная сфера;</a:t>
            </a:r>
          </a:p>
          <a:p>
            <a:r>
              <a:rPr lang="ru-RU" sz="2000" dirty="0"/>
              <a:t>СДП - </a:t>
            </a:r>
            <a:r>
              <a:rPr lang="ru-RU" sz="2000" dirty="0" err="1"/>
              <a:t>деятельностно-практическая</a:t>
            </a:r>
            <a:r>
              <a:rPr lang="ru-RU" sz="2000" dirty="0"/>
              <a:t> сфера взаимосвязаны и представляют сложнейшую динамически развивающуюся целостную структуру. Индивидуальные различия определяют уровень развития той или иной группы качеств, тех или иных способностей</a:t>
            </a:r>
          </a:p>
          <a:p>
            <a:r>
              <a:rPr lang="ru-RU" sz="2000" dirty="0"/>
              <a:t>Обобщение 6. Развивающее обучение происходит в зоне ближайшего развития ребенка.</a:t>
            </a:r>
          </a:p>
          <a:p>
            <a:r>
              <a:rPr lang="ru-RU" sz="2000" dirty="0"/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 b="1" dirty="0" smtClean="0"/>
              <a:t>Метод обучения</a:t>
            </a:r>
            <a:r>
              <a:rPr lang="ru-RU" sz="2000" dirty="0" smtClean="0"/>
              <a:t> (от </a:t>
            </a:r>
            <a:r>
              <a:rPr lang="ru-RU" sz="2000" dirty="0" err="1" smtClean="0"/>
              <a:t>др.-греч</a:t>
            </a:r>
            <a:r>
              <a:rPr lang="ru-RU" sz="2000" dirty="0" smtClean="0"/>
              <a:t>. </a:t>
            </a:r>
            <a:r>
              <a:rPr lang="ru-RU" sz="2000" dirty="0" err="1" smtClean="0"/>
              <a:t>μέθοδος </a:t>
            </a:r>
            <a:r>
              <a:rPr lang="ru-RU" sz="2000" dirty="0" smtClean="0"/>
              <a:t>— путь) – процесс взаимодействия между учителем и учениками, в результате которого происходит передача и усвоение знаний, умений и навыков, предусмотренных содержанием обучения.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1.Методы организации и осуществления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познавательной деятельности: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а).По источнику изложения учебного материала: словесные, предметные, практические.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б). По характеру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познавательной деятельности: репродуктивные объяснительно- иллюстративные, поисковые, исследовательские, проблемные и др.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в). По логике изложения и восприятия учебного материала: индуктивные, дедуктивные.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Методы контроля за эффективностью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познавательной деятельности: устные и письменные, проверки и самопроверки овладения ЗУН.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Методы стимулирования учебно-познавательной деятельности: определенные поощрения в форме мотивации, ответственности, обязательств, интересов в овладении ЗУН.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69888"/>
            <a:ext cx="7339013" cy="4873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Понятие приемов обучения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981075"/>
            <a:ext cx="8415338" cy="5543550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defRPr/>
            </a:pPr>
            <a:r>
              <a:rPr lang="ru-RU" sz="21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Прием обучения</a:t>
            </a:r>
            <a:r>
              <a:rPr lang="ru-RU" sz="2100" b="1" i="1" dirty="0" smtClean="0">
                <a:latin typeface="Times New Roman" pitchFamily="18" charset="0"/>
              </a:rPr>
              <a:t> – это составная часть или отдельная сторона метода, т.е. частное понятие по отношению к общему понятию «метод».</a:t>
            </a:r>
          </a:p>
          <a:p>
            <a:pPr marL="609600" indent="-609600" algn="just" eaLnBrk="1" hangingPunct="1">
              <a:lnSpc>
                <a:spcPct val="80000"/>
              </a:lnSpc>
              <a:defRPr/>
            </a:pPr>
            <a:r>
              <a:rPr lang="ru-RU" sz="21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Приемы</a:t>
            </a:r>
            <a:r>
              <a:rPr lang="ru-RU" sz="2100" b="1" i="1" dirty="0" smtClean="0">
                <a:latin typeface="Times New Roman" pitchFamily="18" charset="0"/>
              </a:rPr>
              <a:t> – это отдельные операции, умственные или практические действия учителя или учащихся, которые дополняют форму усвоения материала, предлагаемую данным методом.</a:t>
            </a:r>
            <a:r>
              <a:rPr lang="ru-RU" sz="1600" b="1" i="1" dirty="0" smtClean="0">
                <a:latin typeface="Times New Roman" pitchFamily="18" charset="0"/>
              </a:rPr>
              <a:t> 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100" b="1" i="1" u="sng" dirty="0" smtClean="0">
                <a:latin typeface="Times New Roman" pitchFamily="18" charset="0"/>
              </a:rPr>
              <a:t>Приемы обучения подразделяются на: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 формирования и активизации отдельных операций мышления, внимания, памяти, восприятия, воображения;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Приемы, способствующие созданию проблемных, поисковых  ситуаций в мыслительной деятельности школьников.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Приемы, активизирующие переживания, чувства учащихся, связанные с изучением учебного материала;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 контроля, самоконтроля, самообучения школьников;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 управления в учебном процессе коллективными и личными взаимоотношениями учащихся. 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100" b="1" i="1" dirty="0" smtClean="0">
                <a:latin typeface="Times New Roman" pitchFamily="18" charset="0"/>
              </a:rPr>
              <a:t>Одни и те же приемы могут быть включены в различные методы обучения. </a:t>
            </a:r>
            <a:endParaRPr lang="ru-RU" sz="21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755650" y="404813"/>
            <a:ext cx="7583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 dirty="0"/>
              <a:t>Сравнение технологий ТО и РО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763713" y="1363663"/>
            <a:ext cx="960437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dirty="0"/>
              <a:t>ТО</a:t>
            </a:r>
          </a:p>
          <a:p>
            <a:endParaRPr lang="ru-RU" sz="4400" b="1" dirty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6443663" y="1363663"/>
            <a:ext cx="9921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0" y="2205038"/>
            <a:ext cx="43592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00"/>
                </a:solidFill>
              </a:rPr>
              <a:t>понимание,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запоминание,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воспроизведение,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применение ЗУН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003800" y="2492375"/>
            <a:ext cx="38623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00FFFF"/>
                </a:solidFill>
              </a:rPr>
              <a:t>умение</a:t>
            </a:r>
          </a:p>
          <a:p>
            <a:pPr algn="ctr"/>
            <a:r>
              <a:rPr lang="ru-RU" sz="4000" b="1">
                <a:solidFill>
                  <a:srgbClr val="00FFFF"/>
                </a:solidFill>
              </a:rPr>
              <a:t>добывать ЗУН</a:t>
            </a:r>
          </a:p>
        </p:txBody>
      </p:sp>
      <p:pic>
        <p:nvPicPr>
          <p:cNvPr id="62471" name="Picture 7" descr="кгн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4365625"/>
            <a:ext cx="1701800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8" descr="Рисунок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4508500"/>
            <a:ext cx="2160587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8" grpId="0"/>
      <p:bldP spid="62469" grpId="0"/>
      <p:bldP spid="624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4213" y="620713"/>
            <a:ext cx="7583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/>
              <a:t>Сравнение технологий ТО и РО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763713" y="1484313"/>
            <a:ext cx="960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ТО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11863" y="1530350"/>
            <a:ext cx="9921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90500" y="2636838"/>
            <a:ext cx="397351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00"/>
                </a:solidFill>
              </a:rPr>
              <a:t>обучение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пристраивается 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к развитию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(обучаемое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развитие)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003800" y="2565400"/>
            <a:ext cx="347821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FF"/>
                </a:solidFill>
              </a:rPr>
              <a:t>обучение 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впереди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развития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(развивающее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обучение)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  <p:bldP spid="28676" grpId="0"/>
      <p:bldP spid="28677" grpId="0"/>
      <p:bldP spid="286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11188" y="549275"/>
            <a:ext cx="7583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/>
              <a:t>Сравнение технологий ТО и РО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331913" y="1628775"/>
            <a:ext cx="1296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/>
              <a:t>ТО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940425" y="1484313"/>
            <a:ext cx="9921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27088" y="2708275"/>
            <a:ext cx="22268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/>
              <a:t>ученик –</a:t>
            </a:r>
          </a:p>
          <a:p>
            <a:r>
              <a:rPr lang="ru-RU" sz="4000" b="1" dirty="0"/>
              <a:t>объект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770888" y="2133600"/>
            <a:ext cx="34852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 dirty="0"/>
              <a:t>ученик –</a:t>
            </a:r>
          </a:p>
          <a:p>
            <a:pPr algn="ctr"/>
            <a:r>
              <a:rPr lang="ru-RU" sz="4000" b="1" dirty="0"/>
              <a:t>субъект</a:t>
            </a:r>
          </a:p>
          <a:p>
            <a:pPr algn="ctr"/>
            <a:r>
              <a:rPr lang="ru-RU" sz="4000" b="1" dirty="0"/>
              <a:t>(источник</a:t>
            </a:r>
          </a:p>
          <a:p>
            <a:pPr algn="ctr"/>
            <a:r>
              <a:rPr lang="ru-RU" sz="4000" b="1" dirty="0"/>
              <a:t>деятельности</a:t>
            </a:r>
            <a:r>
              <a:rPr lang="ru-RU" sz="4000" b="1" dirty="0">
                <a:solidFill>
                  <a:srgbClr val="00FFFF"/>
                </a:solidFill>
              </a:rPr>
              <a:t>)</a:t>
            </a:r>
          </a:p>
        </p:txBody>
      </p:sp>
      <p:pic>
        <p:nvPicPr>
          <p:cNvPr id="29703" name="Picture 7" descr="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4652963"/>
            <a:ext cx="2665413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училк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4437063"/>
            <a:ext cx="1944687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/>
      <p:bldP spid="29700" grpId="0"/>
      <p:bldP spid="297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11188" y="404813"/>
            <a:ext cx="7583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/>
              <a:t>Сравнение технологий ТО и РО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76375" y="1341438"/>
            <a:ext cx="960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ТО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227763" y="1412875"/>
            <a:ext cx="9921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0" y="2420938"/>
            <a:ext cx="41814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00"/>
                </a:solidFill>
              </a:rPr>
              <a:t>объяснительно –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иллюстративный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подход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549775" y="2420938"/>
            <a:ext cx="45942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00FFFF"/>
                </a:solidFill>
              </a:rPr>
              <a:t>деятельностный </a:t>
            </a:r>
          </a:p>
          <a:p>
            <a:pPr algn="ctr"/>
            <a:r>
              <a:rPr lang="ru-RU" sz="4000" b="1">
                <a:solidFill>
                  <a:srgbClr val="00FFFF"/>
                </a:solidFill>
              </a:rPr>
              <a:t>подход</a:t>
            </a:r>
          </a:p>
        </p:txBody>
      </p:sp>
      <p:pic>
        <p:nvPicPr>
          <p:cNvPr id="31751" name="Picture 7" descr="Рисунок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4221163"/>
            <a:ext cx="1690687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8" descr="Рисунок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4076700"/>
            <a:ext cx="331152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04802"/>
            <a:ext cx="8281987" cy="11080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Начальная школа</a:t>
            </a:r>
            <a:b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3200" dirty="0" smtClean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57338"/>
            <a:ext cx="8726488" cy="45751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200" b="1" smtClean="0">
                <a:solidFill>
                  <a:srgbClr val="FF9900"/>
                </a:solidFill>
              </a:rPr>
              <a:t>Образовательные системы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611188" y="2205038"/>
            <a:ext cx="2133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ru-RU" sz="1600"/>
          </a:p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Традиционная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(обновленная)</a:t>
            </a:r>
          </a:p>
          <a:p>
            <a:pPr algn="ctr">
              <a:defRPr/>
            </a:pPr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492500" y="2205038"/>
            <a:ext cx="2298700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3563938" y="2276475"/>
            <a:ext cx="21463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Л. В. Занкова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6372225" y="2276475"/>
            <a:ext cx="246697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6372225" y="2276475"/>
            <a:ext cx="23907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                 Д. Б. Эльконина - В. В. Давыдова 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68313" y="3429000"/>
            <a:ext cx="5327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9900"/>
                </a:solidFill>
              </a:rPr>
              <a:t>Учебно-методические комплекты 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250825" y="4114800"/>
            <a:ext cx="2263775" cy="1143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250825" y="4191000"/>
            <a:ext cx="21875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/>
              <a:t>«</a:t>
            </a: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Начальная школа ХХ</a:t>
            </a: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</a:t>
            </a: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века» (под ред. Н. Ф. Виноградовой) 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3563888" y="4149080"/>
            <a:ext cx="2133600" cy="1143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3563938" y="4292600"/>
            <a:ext cx="2016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«Перспектива  » «Школа </a:t>
            </a:r>
            <a:r>
              <a: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2100…»</a:t>
            </a:r>
            <a:r>
              <a:rPr lang="ru-RU" sz="1600" dirty="0"/>
              <a:t>  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6588125" y="4076700"/>
            <a:ext cx="1981200" cy="1143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5" name="Text Box 15"/>
          <p:cNvSpPr txBox="1">
            <a:spLocks noChangeArrowheads="1"/>
          </p:cNvSpPr>
          <p:nvPr/>
        </p:nvSpPr>
        <p:spPr bwMode="auto">
          <a:xfrm>
            <a:off x="6588125" y="4076700"/>
            <a:ext cx="19732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«Гармония»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под ред. Н. Б. Истоминой)</a:t>
            </a:r>
            <a:endParaRPr lang="ru-RU" sz="16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250825" y="5486400"/>
            <a:ext cx="2111375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7" name="Text Box 17"/>
          <p:cNvSpPr txBox="1">
            <a:spLocks noChangeArrowheads="1"/>
          </p:cNvSpPr>
          <p:nvPr/>
        </p:nvSpPr>
        <p:spPr bwMode="auto">
          <a:xfrm>
            <a:off x="395288" y="5562600"/>
            <a:ext cx="18732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«Классическая начальная школа»</a:t>
            </a:r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2987675" y="3789363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1403350" y="5300663"/>
            <a:ext cx="69342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1403350" y="5300663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2743200" y="5486400"/>
            <a:ext cx="1905000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3657600" y="5334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 flipV="1">
            <a:off x="1547813" y="3789363"/>
            <a:ext cx="6072187" cy="2063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1524000" y="3810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4572000" y="3789363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7596188" y="3789363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12671" name="Text Box 31"/>
          <p:cNvSpPr txBox="1">
            <a:spLocks noChangeArrowheads="1"/>
          </p:cNvSpPr>
          <p:nvPr/>
        </p:nvSpPr>
        <p:spPr bwMode="auto">
          <a:xfrm>
            <a:off x="2627313" y="5562600"/>
            <a:ext cx="20891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«Перспективная начальная школа»</a:t>
            </a:r>
          </a:p>
        </p:txBody>
      </p:sp>
      <p:sp>
        <p:nvSpPr>
          <p:cNvPr id="9244" name="Rectangle 32"/>
          <p:cNvSpPr>
            <a:spLocks noChangeArrowheads="1"/>
          </p:cNvSpPr>
          <p:nvPr/>
        </p:nvSpPr>
        <p:spPr bwMode="auto">
          <a:xfrm>
            <a:off x="4953000" y="5486400"/>
            <a:ext cx="2133600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73" name="Text Box 33"/>
          <p:cNvSpPr txBox="1">
            <a:spLocks noChangeArrowheads="1"/>
          </p:cNvSpPr>
          <p:nvPr/>
        </p:nvSpPr>
        <p:spPr bwMode="auto">
          <a:xfrm>
            <a:off x="4859338" y="5661025"/>
            <a:ext cx="2233612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«Планета знаний»</a:t>
            </a:r>
          </a:p>
          <a:p>
            <a:pPr>
              <a:spcBef>
                <a:spcPct val="50000"/>
              </a:spcBef>
              <a:defRPr/>
            </a:pPr>
            <a:endParaRPr lang="ru-RU" sz="1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246" name="Line 34"/>
          <p:cNvSpPr>
            <a:spLocks noChangeShapeType="1"/>
          </p:cNvSpPr>
          <p:nvPr/>
        </p:nvSpPr>
        <p:spPr bwMode="auto">
          <a:xfrm>
            <a:off x="6019800" y="5334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7" name="Rectangle 35"/>
          <p:cNvSpPr>
            <a:spLocks noChangeArrowheads="1"/>
          </p:cNvSpPr>
          <p:nvPr/>
        </p:nvSpPr>
        <p:spPr bwMode="auto">
          <a:xfrm>
            <a:off x="7239000" y="5486400"/>
            <a:ext cx="1752600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8" name="Line 36"/>
          <p:cNvSpPr>
            <a:spLocks noChangeShapeType="1"/>
          </p:cNvSpPr>
          <p:nvPr/>
        </p:nvSpPr>
        <p:spPr bwMode="auto">
          <a:xfrm>
            <a:off x="8305800" y="5334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9" name="Line 38"/>
          <p:cNvSpPr>
            <a:spLocks noChangeShapeType="1"/>
          </p:cNvSpPr>
          <p:nvPr/>
        </p:nvSpPr>
        <p:spPr bwMode="auto">
          <a:xfrm>
            <a:off x="1692275" y="3141663"/>
            <a:ext cx="0" cy="35877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50" name="Line 39"/>
          <p:cNvSpPr>
            <a:spLocks noChangeShapeType="1"/>
          </p:cNvSpPr>
          <p:nvPr/>
        </p:nvSpPr>
        <p:spPr bwMode="auto">
          <a:xfrm flipH="1">
            <a:off x="1692275" y="1916113"/>
            <a:ext cx="2519363" cy="217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51" name="Line 40"/>
          <p:cNvSpPr>
            <a:spLocks noChangeShapeType="1"/>
          </p:cNvSpPr>
          <p:nvPr/>
        </p:nvSpPr>
        <p:spPr bwMode="auto">
          <a:xfrm>
            <a:off x="4787900" y="1916113"/>
            <a:ext cx="0" cy="217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52" name="Line 41"/>
          <p:cNvSpPr>
            <a:spLocks noChangeShapeType="1"/>
          </p:cNvSpPr>
          <p:nvPr/>
        </p:nvSpPr>
        <p:spPr bwMode="auto">
          <a:xfrm>
            <a:off x="5795963" y="1916113"/>
            <a:ext cx="208915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682" name="Text Box 42"/>
          <p:cNvSpPr txBox="1">
            <a:spLocks noChangeArrowheads="1"/>
          </p:cNvSpPr>
          <p:nvPr/>
        </p:nvSpPr>
        <p:spPr bwMode="auto">
          <a:xfrm>
            <a:off x="7380288" y="5734050"/>
            <a:ext cx="14398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</a:rPr>
              <a:t>«</a:t>
            </a: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Школа России»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Содержимое 3" descr="0016-016-3_-Osnovnye-idei-sistemy-razvivajuschego-obuchenija-L_V_Zankova-TSel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549275"/>
            <a:ext cx="9144000" cy="740727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Классификационная </a:t>
            </a:r>
            <a:r>
              <a:rPr lang="ru-RU" sz="2400" b="1" dirty="0" smtClean="0"/>
              <a:t>характеристика</a:t>
            </a:r>
          </a:p>
          <a:p>
            <a:endParaRPr lang="ru-RU" sz="2400" b="1" dirty="0"/>
          </a:p>
          <a:p>
            <a:r>
              <a:rPr lang="ru-RU" sz="2400" b="1" dirty="0"/>
              <a:t>По уровню применения: общепедагогическая. По основному фактору развития: </a:t>
            </a:r>
            <a:r>
              <a:rPr lang="ru-RU" sz="2400" b="1" dirty="0" err="1"/>
              <a:t>социогенная</a:t>
            </a:r>
            <a:r>
              <a:rPr lang="ru-RU" sz="2400" b="1" dirty="0"/>
              <a:t> + психогенная. По концепции усвоения: ассоциативно-рефлекторная + развивающая. По ориентации на личностные структуры: СУД + СЭН + ЗУН + СУМ + СДП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По характеру содержания: </a:t>
            </a:r>
            <a:r>
              <a:rPr lang="ru-RU" sz="2400" b="1" dirty="0" err="1"/>
              <a:t>обучающе-воспитательная</a:t>
            </a:r>
            <a:r>
              <a:rPr lang="ru-RU" sz="2400" b="1" dirty="0"/>
              <a:t>, светская, общеобразовательная, гуманистическая.</a:t>
            </a:r>
          </a:p>
          <a:p>
            <a:r>
              <a:rPr lang="ru-RU" sz="2400" b="1" dirty="0"/>
              <a:t>По типу управления: система малых групп.</a:t>
            </a:r>
          </a:p>
          <a:p>
            <a:r>
              <a:rPr lang="ru-RU" sz="2400" b="1" dirty="0"/>
              <a:t>По организационным формам: классно-урочная, академическая +клубная, групповая + индивидуальная.</a:t>
            </a:r>
          </a:p>
          <a:p>
            <a:r>
              <a:rPr lang="ru-RU" sz="2400" b="1" dirty="0"/>
              <a:t>По подходу к ребенку: личностно ориентированная.</a:t>
            </a:r>
          </a:p>
          <a:p>
            <a:r>
              <a:rPr lang="ru-RU" sz="2400" b="1" dirty="0"/>
              <a:t>По преобладающему методу: развивающая.</a:t>
            </a:r>
          </a:p>
          <a:p>
            <a:r>
              <a:rPr lang="ru-RU" sz="2400" b="1" dirty="0"/>
              <a:t>По направлению модернизации: альтернативная.</a:t>
            </a:r>
          </a:p>
          <a:p>
            <a:r>
              <a:rPr lang="ru-RU" sz="2400" b="1" dirty="0"/>
              <a:t>По категории обучающихся: массовая.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Особенности содержания</a:t>
            </a:r>
            <a:endParaRPr lang="ru-RU" sz="2000" dirty="0"/>
          </a:p>
          <a:p>
            <a:pPr algn="just"/>
            <a:r>
              <a:rPr lang="ru-RU" sz="2000" dirty="0"/>
              <a:t>Содержание начальной ступени обучения обогащено согласно цели всестороннего развития и упорядочено; в нем выделяется богатство общей картины мира на основе науки, литературы и других видов искусства. В первом классе представлены начала естествознания, во втором - географии, в третьем - рассказы по истории. Особое внимание уделяется ИЗО, музыке, чтению подлинно художественных произведений, труду в его этическом и эстетическом значении.</a:t>
            </a:r>
          </a:p>
          <a:p>
            <a:pPr algn="just"/>
            <a:r>
              <a:rPr lang="ru-RU" sz="2000" b="1" dirty="0"/>
              <a:t>Принцип ведущей роли теоретических знаний у </a:t>
            </a:r>
            <a:r>
              <a:rPr lang="ru-RU" sz="2000" b="1" dirty="0" err="1"/>
              <a:t>Л.В.Занкова</a:t>
            </a:r>
            <a:endParaRPr lang="ru-RU" sz="2000" dirty="0"/>
          </a:p>
          <a:p>
            <a:pPr algn="just"/>
            <a:r>
              <a:rPr lang="ru-RU" sz="2000" dirty="0"/>
              <a:t>Программы обучения построены как расчленение целого на многообразные формы и ступени, возникновение различий в процессе движения содержания.</a:t>
            </a:r>
          </a:p>
          <a:p>
            <a:pPr algn="just"/>
            <a:r>
              <a:rPr lang="ru-RU" sz="2000" dirty="0"/>
              <a:t>Центральное место занимает работа по четкому </a:t>
            </a:r>
            <a:r>
              <a:rPr lang="ru-RU" sz="2000" b="1" dirty="0"/>
              <a:t>разграничению </a:t>
            </a:r>
            <a:r>
              <a:rPr lang="ru-RU" sz="2000" dirty="0"/>
              <a:t>разных признаков изучаемых объектов и явлений. Разграничение осуществляется в рамках принципа системности и целостности: каждый элемент усваивается в связи с другим и внутри определенного целого. </a:t>
            </a:r>
            <a:r>
              <a:rPr lang="ru-RU" sz="2000" dirty="0" err="1"/>
              <a:t>Занковцы</a:t>
            </a:r>
            <a:r>
              <a:rPr lang="ru-RU" sz="2000" dirty="0"/>
              <a:t> не отрицают дедуктивного подхода к формированию понятий, способов мышления, деятельности, но все-таки доминирующее начало в их системе - </a:t>
            </a:r>
            <a:r>
              <a:rPr lang="ru-RU" sz="2000" b="1" dirty="0"/>
              <a:t>путь </a:t>
            </a:r>
            <a:r>
              <a:rPr lang="ru-RU" sz="2000" b="1" dirty="0" err="1" smtClean="0"/>
              <a:t>индуктивный.</a:t>
            </a:r>
            <a:r>
              <a:rPr lang="ru-RU" sz="2000" dirty="0" err="1" smtClean="0"/>
              <a:t>Особое</a:t>
            </a:r>
            <a:r>
              <a:rPr lang="ru-RU" sz="2000" dirty="0" smtClean="0"/>
              <a:t> </a:t>
            </a:r>
            <a:r>
              <a:rPr lang="ru-RU" sz="2000" dirty="0"/>
              <a:t>место отводится процессу </a:t>
            </a:r>
            <a:r>
              <a:rPr lang="ru-RU" sz="2000" b="1" dirty="0"/>
              <a:t>сравнения, </a:t>
            </a:r>
            <a:r>
              <a:rPr lang="ru-RU" sz="2000" dirty="0"/>
              <a:t>так как посредством хорошо организованного сравнения устанавливают, в чем вещи и явления сходны и в чем различны, дифференцируют их свойства, стороны, отношения.</a:t>
            </a:r>
          </a:p>
          <a:p>
            <a:pPr algn="just"/>
            <a:r>
              <a:rPr lang="ru-RU" sz="2000" dirty="0"/>
              <a:t>Главное внимание уделяется развитию </a:t>
            </a:r>
            <a:r>
              <a:rPr lang="ru-RU" sz="2000" b="1" dirty="0"/>
              <a:t>анализирующего наблюдения, </a:t>
            </a:r>
            <a:r>
              <a:rPr lang="ru-RU" sz="2000" dirty="0"/>
              <a:t>способности к выделению разных сторон и свойств явлений, их четкому речевому выражению.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0" y="333375"/>
            <a:ext cx="8964613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Реализация 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закона системной дифференциации («расчленение целого на многообразные формы и ступени» </a:t>
            </a:r>
            <a:r>
              <a:rPr lang="ru-RU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(Л.В. </a:t>
            </a:r>
            <a:r>
              <a:rPr lang="ru-RU" b="1" i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Занков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), работа по разграничению в познании детей разных признаков изучаемых предметов и явлений, по четкому разграничению сходных явлений и объектов)</a:t>
            </a:r>
          </a:p>
          <a:p>
            <a:pPr>
              <a:spcBef>
                <a:spcPct val="50000"/>
              </a:spcBef>
              <a:defRPr/>
            </a:pPr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Например:  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курс русского языка Н.В. Нечаевой</a:t>
            </a:r>
          </a:p>
          <a:p>
            <a:pPr>
              <a:spcBef>
                <a:spcPct val="50000"/>
              </a:spcBef>
              <a:defRPr/>
            </a:pP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Цель: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освоение учащимися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коммуникативной функции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языка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Период обучения грамоте: основная единица речи –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слово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1-4 класс, курс русского языка: высказывание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(предложение, текст),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зависимость смысла высказывания от используемых средств языка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Основная школа: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стилистика</a:t>
            </a:r>
          </a:p>
          <a:p>
            <a:pPr>
              <a:spcBef>
                <a:spcPct val="50000"/>
              </a:spcBef>
              <a:defRPr/>
            </a:pPr>
            <a:endParaRPr lang="ru-RU" b="1" i="1" dirty="0">
              <a:solidFill>
                <a:schemeClr val="tx2"/>
              </a:solidFill>
            </a:endParaRPr>
          </a:p>
        </p:txBody>
      </p:sp>
      <p:pic>
        <p:nvPicPr>
          <p:cNvPr id="3" name="Picture 2" descr="http://pixelbrush.ru/uploads/posts/2010-08/1282899687_fun_kids_vec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437112"/>
            <a:ext cx="4291361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323528" y="260648"/>
            <a:ext cx="8569325" cy="617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Тема «Имя существительное» </a:t>
            </a: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(Русский язык, 2 класс, программа Н.В. Нечаевой)</a:t>
            </a:r>
          </a:p>
          <a:p>
            <a:pPr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buFontTx/>
              <a:buChar char="-"/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Выучи считалочку. Каким по цели высказывания является восклицательное предложение?</a:t>
            </a:r>
          </a:p>
          <a:p>
            <a:pPr>
              <a:buFontTx/>
              <a:buChar char="-"/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Сеем рожь, овёс, пшеницу, </a:t>
            </a: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Лук, горох и чечевицу, </a:t>
            </a: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Коноплю, гречиху, лён</a:t>
            </a: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Пусть росток выходит вон!</a:t>
            </a:r>
          </a:p>
          <a:p>
            <a:pPr>
              <a:defRPr/>
            </a:pPr>
            <a:endParaRPr lang="ru-RU" sz="2400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- Чтобы написать такую считалочку, потребовалось десять имен существительных. Выпиши их в начальной форме. Определи общее лексическое значение этих слов. </a:t>
            </a:r>
          </a:p>
          <a:p>
            <a:pPr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Отметь число и, если можно, род.</a:t>
            </a:r>
          </a:p>
          <a:p>
            <a:pPr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Почему рифмуются слова «лён», «вон».</a:t>
            </a:r>
          </a:p>
          <a:p>
            <a:pPr>
              <a:defRPr/>
            </a:pPr>
            <a:endParaRPr lang="ru-RU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395288" y="333375"/>
            <a:ext cx="87487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 smtClean="0">
                <a:cs typeface="AngsanaUPC" pitchFamily="18" charset="-34"/>
              </a:rPr>
              <a:t>Учтена </a:t>
            </a:r>
            <a:r>
              <a:rPr lang="ru-RU" sz="2000" b="1" dirty="0">
                <a:cs typeface="AngsanaUPC" pitchFamily="18" charset="-34"/>
              </a:rPr>
              <a:t>такая особенность младших школьников, как синкретизм (слитность) мышления. Для рассмотрения предлагаются не отдельные факты и явления, а их связи, которые образуют доступное ребенку целое.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cs typeface="AngsanaUPC" pitchFamily="18" charset="-34"/>
              </a:rPr>
              <a:t>Например: учебник русского языка. 2 класс, программа Нечаевой Н.В.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cs typeface="AngsanaUPC" pitchFamily="18" charset="-34"/>
              </a:rPr>
              <a:t>-Прочитай, вставляя подходящие по смыслу названия животных. Запиши предложение. ( К заданию дан рисунок с изображением лисы, бобра, волка, мышки, медведя, аиста и ласточки)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i="1" dirty="0">
                <a:latin typeface="Times New Roman" pitchFamily="18" charset="0"/>
                <a:cs typeface="AngsanaUPC" pitchFamily="18" charset="-34"/>
              </a:rPr>
              <a:t>	В берлоге живёт _________, в гнезде __________, в гнёздышке ________, в норе _________,  в норке __________, в хатке ___________,  в логове ________ 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i="1" dirty="0">
                <a:cs typeface="AngsanaUPC" pitchFamily="18" charset="-34"/>
              </a:rPr>
              <a:t>- </a:t>
            </a:r>
            <a:r>
              <a:rPr lang="ru-RU" sz="2000" b="1" dirty="0">
                <a:cs typeface="AngsanaUPC" pitchFamily="18" charset="-34"/>
              </a:rPr>
              <a:t>Найди однокоренные слова, обозначь в них корень. Объясни разницу в значении этих слов. Сравни. Как в них звучат одинаковые буквы гласных в</a:t>
            </a:r>
            <a:r>
              <a:rPr lang="ru-RU" sz="2000" dirty="0">
                <a:cs typeface="AngsanaUPC" pitchFamily="18" charset="-34"/>
              </a:rPr>
              <a:t> </a:t>
            </a:r>
            <a:r>
              <a:rPr lang="ru-RU" sz="2000" b="1" dirty="0">
                <a:cs typeface="AngsanaUPC" pitchFamily="18" charset="-34"/>
              </a:rPr>
              <a:t>корне.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100" name="Group 28"/>
          <p:cNvGraphicFramePr>
            <a:graphicFrameLocks noGrp="1"/>
          </p:cNvGraphicFramePr>
          <p:nvPr/>
        </p:nvGraphicFramePr>
        <p:xfrm>
          <a:off x="395288" y="836613"/>
          <a:ext cx="8424862" cy="5245101"/>
        </p:xfrm>
        <a:graphic>
          <a:graphicData uri="http://schemas.openxmlformats.org/drawingml/2006/table">
            <a:tbl>
              <a:tblPr/>
              <a:tblGrid>
                <a:gridCol w="2357437"/>
                <a:gridCol w="6067425"/>
              </a:tblGrid>
              <a:tr h="113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Вид помощи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Возможные формы и способы оказания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Стимулирующая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Ободрение. Дополнительное разъяснение задания. Общая помощь в организации деятельности. Указание на наличие ошибки и необходимости проверки выполненной работы.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Направляющая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Раскрывает общий путь выполнения работы или исправления допущенной ошибки.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Обучающая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Обсуждение последовательности всех необходимых для выполнения учебной задачи действий.(организуется только тогда, когда ребёнок отказывается от самостоятельных попыток двигаться дальше.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Коллизии</a:t>
            </a:r>
            <a:endParaRPr lang="ru-RU" dirty="0"/>
          </a:p>
          <a:p>
            <a:r>
              <a:rPr lang="ru-RU" b="1" dirty="0"/>
              <a:t>В учебном процессе необходимо использовать </a:t>
            </a:r>
            <a:r>
              <a:rPr lang="ru-RU" b="1" u="sng" dirty="0"/>
              <a:t>противоречия,</a:t>
            </a:r>
            <a:r>
              <a:rPr lang="ru-RU" b="1" dirty="0"/>
              <a:t> возникающие при столкновении старого знания  с новым (нового способа действия с предшествующим).</a:t>
            </a:r>
            <a:endParaRPr lang="ru-RU" dirty="0"/>
          </a:p>
          <a:p>
            <a:r>
              <a:rPr lang="ru-RU" b="1" i="1" dirty="0"/>
              <a:t>Л.В. </a:t>
            </a:r>
            <a:r>
              <a:rPr lang="ru-RU" b="1" i="1" dirty="0" err="1"/>
              <a:t>Занков</a:t>
            </a:r>
            <a:r>
              <a:rPr lang="ru-RU" b="1" i="1" dirty="0"/>
              <a:t> </a:t>
            </a:r>
            <a:endParaRPr lang="ru-RU" dirty="0"/>
          </a:p>
          <a:p>
            <a:r>
              <a:rPr lang="ru-RU" b="1" dirty="0"/>
              <a:t>Например: «Азбука», программа Нечаевой Н.В., </a:t>
            </a:r>
            <a:r>
              <a:rPr lang="ru-RU" b="1" dirty="0" err="1"/>
              <a:t>Белорусец</a:t>
            </a:r>
            <a:r>
              <a:rPr lang="ru-RU" b="1" dirty="0"/>
              <a:t> К.С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916832"/>
          <a:ext cx="8316416" cy="2088232"/>
        </p:xfrm>
        <a:graphic>
          <a:graphicData uri="http://schemas.openxmlformats.org/drawingml/2006/table">
            <a:tbl>
              <a:tblPr/>
              <a:tblGrid>
                <a:gridCol w="1663586"/>
                <a:gridCol w="1663586"/>
                <a:gridCol w="1662072"/>
                <a:gridCol w="1663586"/>
                <a:gridCol w="1663586"/>
              </a:tblGrid>
              <a:tr h="914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гол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диван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дорога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3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голы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диваны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дороги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ворота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34752"/>
            <a:ext cx="896448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Фрагмент урока (анализ).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Палочка волшебная есть у меня, друзья.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Палочкою этой могу построить я: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Башню, дом и самолет,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огромный пароход!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(карандаш )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Даны слова: карандаш и автобус.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Эти слова словарные. Это трехсложные слова.  Эти слова называют предметы. Это имена существительные.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Отлично! Кто хочет задать вопрос по теме «Имя существительное»?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 задают друг другу вопросы.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какие вопросы отвечают имена существительные? (кто? что?)  Каким членом предложения может быть существительное в предложении? (подлежащим) Как изменяются имена существительные? ( по числам) Назовите три рода имен существительных (женский род, мужской род, средний род).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611188" y="2781300"/>
            <a:ext cx="83534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4819" name="Line 5"/>
          <p:cNvSpPr>
            <a:spLocks noChangeShapeType="1"/>
          </p:cNvSpPr>
          <p:nvPr/>
        </p:nvSpPr>
        <p:spPr bwMode="auto">
          <a:xfrm flipH="1">
            <a:off x="1692275" y="1268413"/>
            <a:ext cx="2160588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0" name="Line 6"/>
          <p:cNvSpPr>
            <a:spLocks noChangeShapeType="1"/>
          </p:cNvSpPr>
          <p:nvPr/>
        </p:nvSpPr>
        <p:spPr bwMode="auto">
          <a:xfrm>
            <a:off x="4572000" y="1268413"/>
            <a:ext cx="1871663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611188" y="476250"/>
            <a:ext cx="770572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684213" y="476250"/>
            <a:ext cx="75596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Изучение результативности в системе Л.В. Занкова</a:t>
            </a:r>
          </a:p>
          <a:p>
            <a:pPr algn="ctr">
              <a:spcBef>
                <a:spcPct val="50000"/>
              </a:spcBef>
            </a:pP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539750" y="1989138"/>
            <a:ext cx="33845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Наблюдение</a:t>
            </a:r>
          </a:p>
        </p:txBody>
      </p:sp>
      <p:sp>
        <p:nvSpPr>
          <p:cNvPr id="34824" name="Rectangle 11"/>
          <p:cNvSpPr>
            <a:spLocks noChangeArrowheads="1"/>
          </p:cNvSpPr>
          <p:nvPr/>
        </p:nvSpPr>
        <p:spPr bwMode="auto">
          <a:xfrm>
            <a:off x="4643438" y="1989138"/>
            <a:ext cx="3960812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4825" name="Text Box 13"/>
          <p:cNvSpPr txBox="1">
            <a:spLocks noChangeArrowheads="1"/>
          </p:cNvSpPr>
          <p:nvPr/>
        </p:nvSpPr>
        <p:spPr bwMode="auto">
          <a:xfrm>
            <a:off x="4643438" y="1989138"/>
            <a:ext cx="3960812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</a:rPr>
              <a:t>Изучение результативности с применением специальных методик, приёмов. заданий</a:t>
            </a:r>
          </a:p>
          <a:p>
            <a:endParaRPr lang="ru-RU" b="1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4826" name="Line 14"/>
          <p:cNvSpPr>
            <a:spLocks noChangeShapeType="1"/>
          </p:cNvSpPr>
          <p:nvPr/>
        </p:nvSpPr>
        <p:spPr bwMode="auto">
          <a:xfrm>
            <a:off x="2268538" y="3141663"/>
            <a:ext cx="0" cy="1079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7" name="Oval 15"/>
          <p:cNvSpPr>
            <a:spLocks noChangeArrowheads="1"/>
          </p:cNvSpPr>
          <p:nvPr/>
        </p:nvSpPr>
        <p:spPr bwMode="auto">
          <a:xfrm>
            <a:off x="395288" y="4292600"/>
            <a:ext cx="3455987" cy="256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8" name="Text Box 16"/>
          <p:cNvSpPr txBox="1">
            <a:spLocks noChangeArrowheads="1"/>
          </p:cNvSpPr>
          <p:nvPr/>
        </p:nvSpPr>
        <p:spPr bwMode="auto">
          <a:xfrm>
            <a:off x="468313" y="4868863"/>
            <a:ext cx="33115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Общее представление о поведении, самочувствии детей, характере взаимоотношений в классе и т.д.</a:t>
            </a:r>
          </a:p>
        </p:txBody>
      </p:sp>
      <p:sp>
        <p:nvSpPr>
          <p:cNvPr id="34829" name="Line 17"/>
          <p:cNvSpPr>
            <a:spLocks noChangeShapeType="1"/>
          </p:cNvSpPr>
          <p:nvPr/>
        </p:nvSpPr>
        <p:spPr bwMode="auto">
          <a:xfrm>
            <a:off x="6588125" y="3141663"/>
            <a:ext cx="0" cy="1150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30" name="Oval 18"/>
          <p:cNvSpPr>
            <a:spLocks noChangeArrowheads="1"/>
          </p:cNvSpPr>
          <p:nvPr/>
        </p:nvSpPr>
        <p:spPr bwMode="auto">
          <a:xfrm>
            <a:off x="4859338" y="4221163"/>
            <a:ext cx="3960812" cy="2376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31" name="Text Box 19"/>
          <p:cNvSpPr txBox="1">
            <a:spLocks noChangeArrowheads="1"/>
          </p:cNvSpPr>
          <p:nvPr/>
        </p:nvSpPr>
        <p:spPr bwMode="auto">
          <a:xfrm>
            <a:off x="5148263" y="4437063"/>
            <a:ext cx="33115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Изучаются: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наблюдательность,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мышление,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практические действия,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ЗУНы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Технология развивающего обучения Д.Б. </a:t>
            </a:r>
            <a:r>
              <a:rPr lang="ru-RU" sz="3600" b="1" i="1" dirty="0" err="1">
                <a:solidFill>
                  <a:schemeClr val="accent6">
                    <a:lumMod val="50000"/>
                  </a:schemeClr>
                </a:solidFill>
              </a:rPr>
              <a:t>Эльконина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 - В.В. Давыдова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600" b="1" dirty="0"/>
              <a:t>Классификационная характеристика</a:t>
            </a:r>
          </a:p>
          <a:p>
            <a:r>
              <a:rPr lang="ru-RU" dirty="0"/>
              <a:t>По уровню применения: общепедагогическая.</a:t>
            </a:r>
          </a:p>
          <a:p>
            <a:r>
              <a:rPr lang="ru-RU" dirty="0"/>
              <a:t>По философской основе: сциентистская, антропоцентрическая.</a:t>
            </a:r>
          </a:p>
          <a:p>
            <a:r>
              <a:rPr lang="ru-RU" dirty="0"/>
              <a:t>По основному фактору развития: психогенная.</a:t>
            </a:r>
          </a:p>
          <a:p>
            <a:r>
              <a:rPr lang="ru-RU" dirty="0"/>
              <a:t>По концепции усвоения: развивающая.</a:t>
            </a:r>
          </a:p>
          <a:p>
            <a:r>
              <a:rPr lang="ru-RU" dirty="0"/>
              <a:t>По ориентации на личностные структуры: операционно-мыслительные умения -СУД.</a:t>
            </a:r>
          </a:p>
          <a:p>
            <a:r>
              <a:rPr lang="ru-RU" dirty="0"/>
              <a:t>По характеру содержания: обучающая, светская, общеобразовательная, гуманистическая.</a:t>
            </a:r>
          </a:p>
          <a:p>
            <a:r>
              <a:rPr lang="ru-RU" dirty="0"/>
              <a:t>По типу управления познавательной деятельностью: система малых групп.</a:t>
            </a:r>
          </a:p>
          <a:p>
            <a:r>
              <a:rPr lang="ru-RU" dirty="0"/>
              <a:t>По организационным формам: классно-урочная, групповая, дифференцированная.</a:t>
            </a:r>
          </a:p>
          <a:p>
            <a:r>
              <a:rPr lang="ru-RU" dirty="0"/>
              <a:t>По подходу к ребенку: педагогика сотрудничества + </a:t>
            </a:r>
            <a:r>
              <a:rPr lang="ru-RU" dirty="0" err="1"/>
              <a:t>дидактоцентрическая</a:t>
            </a:r>
            <a:r>
              <a:rPr lang="ru-RU" dirty="0"/>
              <a:t>.</a:t>
            </a:r>
          </a:p>
          <a:p>
            <a:r>
              <a:rPr lang="ru-RU" dirty="0"/>
              <a:t>По преобладающему методу: развивающая.</a:t>
            </a:r>
          </a:p>
          <a:p>
            <a:r>
              <a:rPr lang="ru-RU" dirty="0"/>
              <a:t>По направлению модернизации: альтернативная.</a:t>
            </a:r>
          </a:p>
          <a:p>
            <a:r>
              <a:rPr lang="ru-RU" dirty="0"/>
              <a:t>По категории обучающихся: продвинутые классы, школы.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  <a:noFill/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chemeClr val="tx1"/>
                </a:solidFill>
              </a:rPr>
              <a:t>Система Д.Б. </a:t>
            </a:r>
            <a:r>
              <a:rPr lang="ru-RU" sz="3200" dirty="0" err="1" smtClean="0">
                <a:solidFill>
                  <a:schemeClr val="tx1"/>
                </a:solidFill>
              </a:rPr>
              <a:t>Эльконина</a:t>
            </a:r>
            <a:r>
              <a:rPr lang="ru-RU" sz="3200" dirty="0" smtClean="0">
                <a:solidFill>
                  <a:schemeClr val="tx1"/>
                </a:solidFill>
              </a:rPr>
              <a:t>-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В.В. Давыдова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7772400" cy="47244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Метод</a:t>
            </a:r>
            <a:r>
              <a:rPr lang="ru-RU" sz="2800" smtClean="0"/>
              <a:t> - решение детьми системы </a:t>
            </a:r>
            <a:r>
              <a:rPr lang="ru-RU" sz="2800" b="1" smtClean="0"/>
              <a:t>учебных</a:t>
            </a:r>
            <a:r>
              <a:rPr lang="ru-RU" sz="2800" smtClean="0"/>
              <a:t> </a:t>
            </a:r>
            <a:r>
              <a:rPr lang="ru-RU" sz="2800" b="1" smtClean="0"/>
              <a:t>задач</a:t>
            </a:r>
            <a:r>
              <a:rPr lang="ru-RU" sz="2800" smtClean="0"/>
              <a:t> в процессе </a:t>
            </a:r>
            <a:r>
              <a:rPr lang="ru-RU" sz="2800" b="1" smtClean="0"/>
              <a:t>деятельности</a:t>
            </a:r>
            <a:endParaRPr lang="ru-RU" sz="28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Особенности обучения</a:t>
            </a:r>
            <a:r>
              <a:rPr lang="ru-RU" sz="2800" smtClean="0"/>
              <a:t>:</a:t>
            </a:r>
          </a:p>
          <a:p>
            <a:pPr eaLnBrk="1" hangingPunct="1"/>
            <a:r>
              <a:rPr lang="ru-RU" sz="2800" smtClean="0"/>
              <a:t>усвоение знаний от </a:t>
            </a:r>
            <a:r>
              <a:rPr lang="ru-RU" sz="2800" b="1" smtClean="0"/>
              <a:t>общего</a:t>
            </a:r>
            <a:r>
              <a:rPr lang="ru-RU" sz="2800" smtClean="0"/>
              <a:t> к частному</a:t>
            </a:r>
          </a:p>
          <a:p>
            <a:pPr eaLnBrk="1" hangingPunct="1"/>
            <a:r>
              <a:rPr lang="ru-RU" sz="2800" smtClean="0"/>
              <a:t>воспроизведение знаний в особых </a:t>
            </a:r>
            <a:r>
              <a:rPr lang="ru-RU" sz="2800" b="1" smtClean="0"/>
              <a:t>предметных, графических</a:t>
            </a:r>
            <a:r>
              <a:rPr lang="ru-RU" sz="2800" smtClean="0"/>
              <a:t> или </a:t>
            </a:r>
            <a:r>
              <a:rPr lang="ru-RU" sz="2800" b="1" smtClean="0"/>
              <a:t>буквенных</a:t>
            </a:r>
            <a:r>
              <a:rPr lang="ru-RU" sz="2800" smtClean="0"/>
              <a:t> моделях</a:t>
            </a:r>
          </a:p>
          <a:p>
            <a:pPr eaLnBrk="1" hangingPunct="1"/>
            <a:r>
              <a:rPr lang="ru-RU" sz="2800" smtClean="0"/>
              <a:t>конкретизация изучаемого объекта в системе частных знаний о нем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Акцент </a:t>
            </a:r>
            <a:r>
              <a:rPr lang="ru-RU" b="1" dirty="0"/>
              <a:t>целей</a:t>
            </a:r>
            <a:endParaRPr lang="ru-RU" dirty="0"/>
          </a:p>
          <a:p>
            <a:r>
              <a:rPr lang="ru-RU" dirty="0"/>
              <a:t>■ Формировать теоретическое сознание и мышление.</a:t>
            </a:r>
          </a:p>
          <a:p>
            <a:r>
              <a:rPr lang="ru-RU" dirty="0"/>
              <a:t>" Передать детям не столько знания - </a:t>
            </a:r>
            <a:r>
              <a:rPr lang="ru-RU" dirty="0" err="1"/>
              <a:t>ЗУНы</a:t>
            </a:r>
            <a:r>
              <a:rPr lang="ru-RU" dirty="0"/>
              <a:t>, сколько способы умственных действий - </a:t>
            </a:r>
            <a:r>
              <a:rPr lang="ru-RU" dirty="0" err="1"/>
              <a:t>СУДы</a:t>
            </a:r>
            <a:r>
              <a:rPr lang="ru-RU" dirty="0"/>
              <a:t>.</a:t>
            </a:r>
          </a:p>
          <a:p>
            <a:r>
              <a:rPr lang="ru-RU" dirty="0"/>
              <a:t>• Воспроизвести в учебной деятельности детей логику научного познания.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Особенности </a:t>
            </a:r>
            <a:r>
              <a:rPr lang="ru-RU" b="1" dirty="0"/>
              <a:t>содержания</a:t>
            </a:r>
            <a:endParaRPr lang="ru-RU" dirty="0"/>
          </a:p>
          <a:p>
            <a:r>
              <a:rPr lang="ru-RU" dirty="0"/>
              <a:t>•  Специальное построение учебного предмета, моделирующее содержание и методы научной области, организующее познание ребенком генетически исходных,</a:t>
            </a:r>
          </a:p>
          <a:p>
            <a:r>
              <a:rPr lang="ru-RU" dirty="0"/>
              <a:t>теоретически существенных свойств и отношений объектов, условий их происхождения и преобразования.</a:t>
            </a:r>
          </a:p>
          <a:p>
            <a:r>
              <a:rPr lang="ru-RU" dirty="0"/>
              <a:t>• Повышение теоретического уровня образования, передача детям не только эмпирических знаний и практических умений, но и «высоких» форм общественного сознания (научных понятий, художественных образов, нравственных ценностей).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Развивающий характер обучения в технологии </a:t>
            </a:r>
            <a:r>
              <a:rPr lang="ru-RU" dirty="0" err="1"/>
              <a:t>Д.Б.Эльконина</a:t>
            </a:r>
            <a:r>
              <a:rPr lang="ru-RU" dirty="0"/>
              <a:t> - В.В.Давыдова связан прежде всего с тем, что его содержание построено на основе </a:t>
            </a:r>
            <a:r>
              <a:rPr lang="ru-RU" b="1" dirty="0"/>
              <a:t>теоретических знаний. </a:t>
            </a:r>
            <a:r>
              <a:rPr lang="ru-RU" dirty="0"/>
              <a:t>Как известно, в основе эмпирических знаний лежат наблюдение, наглядные представления, внешние свойства предметов; понятийные обобщения получаются путем выделения общих свойств при сравнении предметов. Теоретические же знания выходят за пределы чувственных представлений, опираются на мысленные преобразования абстракций, отражают внутренние отношения и связи. Они образуются путем генетического анализа роли и функций некоторых общих отношений внутри целостной системы элементов.</a:t>
            </a:r>
          </a:p>
          <a:p>
            <a:r>
              <a:rPr lang="ru-RU" b="1" dirty="0"/>
              <a:t>Содержательные обобщения. </a:t>
            </a:r>
            <a:r>
              <a:rPr lang="ru-RU" dirty="0"/>
              <a:t>Основу системы теоретических знаний составляют </a:t>
            </a:r>
            <a:r>
              <a:rPr lang="ru-RU" b="1" dirty="0"/>
              <a:t>содержательные обобщения. </a:t>
            </a:r>
            <a:r>
              <a:rPr lang="ru-RU" dirty="0"/>
              <a:t>Это могут быть:</a:t>
            </a:r>
          </a:p>
          <a:p>
            <a:r>
              <a:rPr lang="ru-RU" dirty="0"/>
              <a:t>-   наиболее общие понятия науки, выражающие глубинные </a:t>
            </a:r>
            <a:r>
              <a:rPr lang="ru-RU" dirty="0" err="1"/>
              <a:t>причинноследственные</a:t>
            </a:r>
            <a:r>
              <a:rPr lang="ru-RU" dirty="0"/>
              <a:t> связи и закономерности, фундаментальные генетически исходные представления, категории (число, слово, энергия, материя и т.д.);</a:t>
            </a:r>
          </a:p>
          <a:p>
            <a:r>
              <a:rPr lang="ru-RU" dirty="0"/>
              <a:t>-   понятия, в которых выделены не внешние, предметно-конкретные признаки, а внутренние связи (например, исторические, генетические);</a:t>
            </a:r>
          </a:p>
          <a:p>
            <a:r>
              <a:rPr lang="ru-RU" dirty="0"/>
              <a:t>-   теоретические образы, полученные путем мыслительных операций с абстрактными объектами.</a:t>
            </a:r>
          </a:p>
          <a:p>
            <a:r>
              <a:rPr lang="ru-RU" dirty="0"/>
              <a:t>Содержательное обобщение - постижение предмета не через его наглядное, внешнее сходство с другими, а через его скрытые конкретные взаимосвязи, через противоречивый путь его внутреннего развития.</a:t>
            </a:r>
          </a:p>
          <a:p>
            <a:r>
              <a:rPr lang="ru-RU" b="1" dirty="0"/>
              <a:t>Пример: </a:t>
            </a:r>
            <a:r>
              <a:rPr lang="ru-RU" dirty="0"/>
              <a:t>понятие «плод» может быть эмпирическим, если определять внешние признаки (часть растения, родившееся животное). И содержательным, если абстрагировать его до всеобщих процессов развития, изменения (порождение, результат процесса развития).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Учебные предметы</a:t>
            </a:r>
            <a:endParaRPr lang="ru-RU" sz="2000" dirty="0"/>
          </a:p>
          <a:p>
            <a:r>
              <a:rPr lang="ru-RU" sz="2000" dirty="0"/>
              <a:t>Формирование у учащихся основных понятий учебного предмета в соответствии с этой теорией строится как движение по спирали от центра к периферии, где в центре находится абстрактно-общее представление о формируемом понятии, а на периферии это представление конкретизируется, обогащается частными представлениями и тем самым превращается в научно-теоретическое понятие.</a:t>
            </a:r>
          </a:p>
          <a:p>
            <a:r>
              <a:rPr lang="ru-RU" sz="2000" dirty="0"/>
              <a:t>Такое структурирование учебного материала принципиально отличается от применяемого в традиционном обучении линейного способа, когда обучение идет от рассмотрения частных фактов и явлений к их последующему обобщению на завершающей ступени обучения. Общее представление, которое возникает на завершающей ступени, не помогает учащимся в изучении частных представлений и понятий и уже не может быть развито, обогащено, так как появляется в конце цикла обучения.</a:t>
            </a:r>
          </a:p>
          <a:p>
            <a:r>
              <a:rPr lang="ru-RU" sz="2000" dirty="0"/>
              <a:t>Иначе происходит процесс обучения в технологии </a:t>
            </a:r>
            <a:r>
              <a:rPr lang="ru-RU" sz="2000" dirty="0" err="1"/>
              <a:t>Д.Б.Эльконина</a:t>
            </a:r>
            <a:r>
              <a:rPr lang="ru-RU" sz="2000" dirty="0"/>
              <a:t> - В.В.Давыдова. На начальной ступени изучения какого-либо фундаментального понятия вводится общее абстрактное представление об этом понятии, в дальнейшем обучении оно обогащается и конкретизируется частными фактами и знаниями, служит для учащихся ориентиром для всего процесса изучения данного понятия, оно помогает осмыслить все вводимые в дальнейшем частные понятия с точки зрения уже имеющегося общего представления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Русский язык. </a:t>
            </a:r>
            <a:r>
              <a:rPr lang="ru-RU" sz="2000" dirty="0"/>
              <a:t>Единым основанием обучения русскому языку является фонематический принцип. Буква рассматривается как знак </a:t>
            </a:r>
            <a:r>
              <a:rPr lang="ru-RU" sz="2000" b="1" dirty="0"/>
              <a:t>фонемы, </a:t>
            </a:r>
            <a:r>
              <a:rPr lang="ru-RU" sz="2000" dirty="0"/>
              <a:t>обозначающий ряд позиционно чередующихся звуков, зависящих от определенной позиции. По звуку, представляющему фонему в сильной позиции, данная фонема обозначается буквой (содержательный анализ).</a:t>
            </a:r>
          </a:p>
          <a:p>
            <a:r>
              <a:rPr lang="ru-RU" sz="2000" dirty="0"/>
              <a:t>Для детей, приступающих к изучению языка, объектом рассмотрения является </a:t>
            </a:r>
            <a:r>
              <a:rPr lang="ru-RU" sz="2000" b="1" dirty="0"/>
              <a:t>слово. </a:t>
            </a:r>
            <a:r>
              <a:rPr lang="ru-RU" sz="2000" dirty="0"/>
              <a:t>Оно и есть содержательное обобщение, представляющее сложную систему взаимосвязанных значений, носителями которых выступают </a:t>
            </a:r>
            <a:r>
              <a:rPr lang="ru-RU" sz="2000" b="1" dirty="0"/>
              <a:t>морфемы, </a:t>
            </a:r>
            <a:r>
              <a:rPr lang="ru-RU" sz="2000" dirty="0"/>
              <a:t>состоящие из определенных фонем. Овладев звуковым анализом слова (содержательная абстракция), дети переходят к учебным задачам, связанным с предложениями и словосочетаниями.</a:t>
            </a:r>
          </a:p>
          <a:p>
            <a:r>
              <a:rPr lang="ru-RU" sz="2000" dirty="0"/>
              <a:t>Выполняя различные учебные действия по анализу и преобразованию фонем, морфем, слов и предложений, дети усваивают фонематический принцип письма и начинают правильно решать конкретные орфографические задачи (восхождение от абстрактного к конкретному).</a:t>
            </a:r>
          </a:p>
          <a:p>
            <a:r>
              <a:rPr lang="ru-RU" sz="2000" dirty="0"/>
              <a:t>Целостный курс русского языка выстроен в виде цепочки проблем, решение каждой из которых открывает новую проблему.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Математика.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Основная задача начального курса математики состоит в том, чтобы привести учащихся к возможно более ясному пониманию концепции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действительного числа.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Общим генетически исходным основанием всех видов действительного числа является понятие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величины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(содержательное обобщение). К его построению ведет серия учебных задач: отношение величин, абстракция числа, частные виды чисел, математические операции.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Математические понятия курса формируются по той же схеме: содержательный анализ (выделение исходного отношения), содержательная абстракция (моделирование), обобщение - понятие (преобразование модели). Параллельно арифметическим действиям вводятся графические и буквенные символы и модели.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Вычислительные умения, решение текстовых задач возникают на основе «открытия» и усвоения общих закономерностей.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 концу начального периода обучения применяется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алгебраический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способ решения задач.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Концепция целенаправленной учебной деятельности (ЦУД)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Целенаправленная учебная деятельность (ЦУД) отличается от других видов учебной деятельности прежде всего тем, что направлена на получение не внешних, а внутренних результатов, на достижение теоретического уровня мышления.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ЦУД - особая форма активности ребенка, направленная на изменение самого себя как субъекта учения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 descr="http://img0.liveinternet.ru/images/attach/c/0/63/136/63136665_5f8350820dd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471564"/>
            <a:ext cx="5112567" cy="33864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584" y="1196752"/>
          <a:ext cx="7620000" cy="3600450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123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(1+2):3=1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1234=1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1х(2+3)-4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12345=1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((1+2):3)+4):5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123456=1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((1х(2+3)-4)+5):6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1234567=1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(1+2):3)+4):5)+6):7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8664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такое рефлексивная учебная деятельность, можно проиллюстрировать следующим тестом. Попробуйте вставить пропущенные знаки арифметических действий: -, +,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:, ( ) в левую колонку.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6712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правой колонке даны решении. Одни получают их способом подстановки, другие будут искать принцип решения. Тест точно показывает, возникает ЦУД или нет. Если был поиск принципа, значит, имелась ЦУД.</a:t>
            </a:r>
          </a:p>
          <a:p>
            <a:r>
              <a:rPr lang="ru-RU" sz="2800" dirty="0"/>
              <a:t>ЦУД - это деятельность, в которой ребенок становится субъектом учения, деятельность по </a:t>
            </a:r>
            <a:r>
              <a:rPr lang="ru-RU" sz="2800" dirty="0" err="1"/>
              <a:t>самоизменению</a:t>
            </a:r>
            <a:r>
              <a:rPr lang="ru-RU" sz="2800" dirty="0"/>
              <a:t>. Организовать ее - основная и наиболее сложная методическая задача учителя. Она решается с помощью различных методов и методических приемов: проблемного изложения, метода учебных задач, коллективных и групповых методов, новых методов оценивания результатов и др.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/>
              <a:t>Проблематизация</a:t>
            </a:r>
            <a:endParaRPr lang="ru-RU" sz="3600" dirty="0"/>
          </a:p>
          <a:p>
            <a:r>
              <a:rPr lang="ru-RU" sz="3600" dirty="0"/>
              <a:t>Проблемное изложение (</a:t>
            </a:r>
            <a:r>
              <a:rPr lang="ru-RU" sz="3600" dirty="0" err="1"/>
              <a:t>проблематизация</a:t>
            </a:r>
            <a:r>
              <a:rPr lang="ru-RU" sz="3600" dirty="0"/>
              <a:t>) знаний. Учитель не только сообщает детям выводы науки, но по возможности ведет их по пути открытия, заставляет следить за диалектическим движением мысли к истине, делает их соучастниками научного поиска. Это соответствует природе мышления как процесса, направленного на открытие новых для ребенка закономерностей, путей решения познавательных и практических проблем.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Метод учебных задач</a:t>
            </a:r>
            <a:endParaRPr lang="ru-RU" sz="2800" dirty="0"/>
          </a:p>
          <a:p>
            <a:r>
              <a:rPr lang="ru-RU" sz="2800" dirty="0"/>
              <a:t>Термин «учебная задача» в широком понимании - это то, что дается учащемуся (или выдвигается им самим) для выполнения в процессе учения в познавательных целях.</a:t>
            </a:r>
          </a:p>
          <a:p>
            <a:r>
              <a:rPr lang="ru-RU" sz="2800" dirty="0"/>
              <a:t>Учебная задача в технологии развивающего обучения похожа на проблемную ситуацию. Это незнание, столкновение с чем-то новым, неизвестным, но решение учебной задачи состоит не в нахождении конкретного выхода, а в отыскании общего способа действия, принципа решения целого класса аналогичных задач.</a:t>
            </a:r>
          </a:p>
          <a:p>
            <a:r>
              <a:rPr lang="ru-RU" sz="2800" dirty="0"/>
              <a:t>Решить задачу теоретически - значит решить ее не только для данного частного случая, но и для всех однородных случаев. При этом большую роль играет </a:t>
            </a:r>
            <a:r>
              <a:rPr lang="ru-RU" sz="2800" b="1" dirty="0"/>
              <a:t>моделирование </a:t>
            </a:r>
            <a:r>
              <a:rPr lang="ru-RU" sz="2800" dirty="0"/>
              <a:t>в предметной, графической или знаковой форме способа решения задачи.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План-конспект проведенного урока по окружающему миру на тему: «Почему закрываются шишки?»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Цели: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● организовать краткое подведение детьми итогов работы за время обучения, акцентируя моменты овладения разными способами получения ответов на вопросы;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● поставить учебную задачу на открытие экспериментирования как нового способа получения ответов на вопросы;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● организовать рефлексию (осознание, осмысление) этого способа;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Пособия у учителя: две примерно одинаковые сосновые шишки.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Пособия у детей: У-Т «Э», с.37-38.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I. Проверка домашнего задания (стр. 24 «Что я знаю о горении»)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Какими способами  получения информации вы пользовались  когда выполняли это задание?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57328" cy="3213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3656927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Есть три способа – это… (на доске схемы)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Сейчас вам предстоит оценить на шкале свои умения  пользоваться тем или иным способом. Начертите три шкалы: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Рисунок 22" descr="Работа с гипотезой. Эльконин Давыдо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013176"/>
            <a:ext cx="2625080" cy="106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Учитель проходит между партами и просматривает детские самооценки, одобряет выполненную работу.)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II. Постановка учебной задачи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1) Рассказ учителя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Сейчас я вам  опишу ситуацию, с которой недавно  столкнулась, а вы расскажите каким  способом её лучше решить. 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Недавно мне  довелось гулять по лесу и рассматривать  шишки, лежащие на дорожке. Все шишки  были открыты, похожи на ежиков. На  следующий день те же самые шишки были  закрыты, чешуйки прижались друг к другу.  Из-за чего такое могло случиться?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810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5000491"/>
            <a:ext cx="89309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Из-за чего такое могло случиться? (дети высказывают предположения; учитель фиксирует на доске)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Работа с гипотезой. Эльконин Давыдо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661248"/>
            <a:ext cx="3810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33100"/>
            <a:ext cx="953030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Какое предположение верно? Как найти ответ? (книги – нет, спросить - не знаю, наблюдение);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2) Наблюдение учителя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" name="Рисунок 2" descr="Работа с гипотезой. Эльконин Давыдов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810039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5220778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Какое же  условие явилось существенным, т.е.  повлияло на закрывание шишек? (дети  высказывают свои предположения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679047"/>
            <a:ext cx="7415808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Кто же прав?  Почему? Не можем видеть сущ. условие?  (менялись одновременно)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Что же нужно  сделать, чтобы преодолеть эту трудность?  (сделать каждое условие отдельно)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Предлагаю взять  две шишки. Какое условие выбираем? Что  будем делать? (Как будем проверять? Обе  на свет – закроются. А если обе в темноту  – закроются.) Вывод: одна - на свет,  другая - в темноту.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А остальные  условия одинаковые (влажность,  температура,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наличиеветра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).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Как это  сделать? (обсуждение с детьми условий  эксперимента)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1 шишка – светлого 2 шишка – темного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Помогли мои наблюдения? (Нет)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Какой нашли выход? (сами создали условия)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Раньше такое делали? (Нет)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Какой же мы способ решения научных споров нашли?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Чем похож на наблюдение? (наблюдаем)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Что нового?  (сами создаем и меняем условия процесса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1222594"/>
            <a:ext cx="856895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После того  как решили проверить наши разные мнения,  они стали не просто мнениями, а гипотезами,  или предположениями. А это у нас  получилась схема – проверки гипотезы.  (создаем условия, а потом наблюдаем)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III. Работа в тетрадях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А как это  оформить в рисунках?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строка –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строка –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А что же в третьей?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Кому поручить проведение этого опыта?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Д/З: Подумать,  как организовать проверку других гипотез. Зарисовать.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</a:rPr>
              <a:t>Система Д.Б. </a:t>
            </a:r>
            <a:r>
              <a:rPr lang="ru-RU" sz="2800" b="0" dirty="0" err="1" smtClean="0">
                <a:solidFill>
                  <a:schemeClr val="tx1"/>
                </a:solidFill>
              </a:rPr>
              <a:t>Эльконина</a:t>
            </a:r>
            <a:r>
              <a:rPr lang="ru-RU" sz="2800" b="0" dirty="0" smtClean="0">
                <a:solidFill>
                  <a:schemeClr val="tx1"/>
                </a:solidFill>
              </a:rPr>
              <a:t>- В.В. Давыдова: 2класс. Эксперимент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Picture 3" descr="Изображение 21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41953" y="1600200"/>
            <a:ext cx="4260094" cy="4708525"/>
          </a:xfr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714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Оценивание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отличие от традиционной технологии развивающее обучение предполагает совершенно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иной характер оценки учебной деятельности.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Качество и объем выполненной учеником работы оценивается не с точки зрения ее соответствия субъективному представлению учителя о посильности, доступности знания ученику, а с точки зрения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субъективных возможностей ученика. 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данный момент оценка отражает персональное развитие ученика, совершенство его учебной деятельности. Поэтому, если ученик работает на пределе своих возможностей, он непременно заслуживает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высшей оценки, даже если с точки зрения возможностей другого ученика это весьма посредственный результат.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Ибо здесь важны не пятерки сами по себе, а пятерки как средство, стимулирующее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исполнение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учебной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деятельности, как доказательство, убеждающее «слабого» ученика в том, что он способен развиваться. Темпы развития личности глубоко индивидуальны, и задача учителя - не вывести всех на некий, заданный уровень знаний, умений, навыков, 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вывести личность каждого ученика в режим развития,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пробудить в ученике инстинкт познания, самосовершенствования.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Д.Б.Эльконина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В.В.Давыдова опирается на познавательную мотивацию деятельности, поэтому она дает наилучшие результаты в начальной ступени обучения.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692695"/>
          <a:ext cx="8424935" cy="6217920"/>
        </p:xfrm>
        <a:graphic>
          <a:graphicData uri="http://schemas.openxmlformats.org/drawingml/2006/table">
            <a:tbl>
              <a:tblPr/>
              <a:tblGrid>
                <a:gridCol w="4310462"/>
                <a:gridCol w="4114473"/>
              </a:tblGrid>
              <a:tr h="515685">
                <a:tc>
                  <a:txBody>
                    <a:bodyPr/>
                    <a:lstStyle/>
                    <a:p>
                      <a:pPr marL="191770" marR="194945" indent="977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45" dirty="0">
                          <a:latin typeface="Arial"/>
                          <a:ea typeface="Times New Roman"/>
                          <a:cs typeface="Times New Roman"/>
                        </a:rPr>
                        <a:t>Традиционная </a:t>
                      </a:r>
                      <a:r>
                        <a:rPr lang="ru-RU" sz="1600" spc="20" dirty="0">
                          <a:latin typeface="Arial"/>
                          <a:ea typeface="Times New Roman"/>
                          <a:cs typeface="Times New Roman"/>
                        </a:rPr>
                        <a:t>система обучения</a:t>
                      </a:r>
                      <a:r>
                        <a:rPr lang="ru-RU" sz="1600" spc="20" baseline="300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4465" marR="179705" indent="14922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25" dirty="0">
                          <a:latin typeface="Arial"/>
                          <a:ea typeface="Times New Roman"/>
                          <a:cs typeface="Times New Roman"/>
                        </a:rPr>
                        <a:t>Система РО </a:t>
                      </a:r>
                      <a:r>
                        <a:rPr lang="ru-RU" sz="1600" spc="60" dirty="0">
                          <a:latin typeface="Arial"/>
                          <a:ea typeface="Times New Roman"/>
                          <a:cs typeface="Times New Roman"/>
                        </a:rPr>
                        <a:t>Д.Б. </a:t>
                      </a:r>
                      <a:r>
                        <a:rPr lang="ru-RU" sz="1600" spc="60" dirty="0" err="1">
                          <a:latin typeface="Arial"/>
                          <a:ea typeface="Times New Roman"/>
                          <a:cs typeface="Times New Roman"/>
                        </a:rPr>
                        <a:t>Эльконина</a:t>
                      </a:r>
                      <a:r>
                        <a:rPr lang="ru-RU" sz="1600" spc="60" dirty="0">
                          <a:latin typeface="Arial"/>
                          <a:ea typeface="Times New Roman"/>
                          <a:cs typeface="Times New Roman"/>
                        </a:rPr>
                        <a:t> -</a:t>
                      </a:r>
                      <a:r>
                        <a:rPr lang="ru-RU" sz="1600" spc="20" dirty="0">
                          <a:latin typeface="Arial"/>
                          <a:ea typeface="Times New Roman"/>
                          <a:cs typeface="Times New Roman"/>
                        </a:rPr>
                        <a:t>В.В. Давыдова</a:t>
                      </a:r>
                      <a:r>
                        <a:rPr lang="ru-RU" sz="1600" spc="20" baseline="30000" dirty="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Организационный этап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9850" indent="-63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Этап актуализации извест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ного способа действия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702">
                <a:tc>
                  <a:txBody>
                    <a:bodyPr/>
                    <a:lstStyle/>
                    <a:p>
                      <a:pPr marR="146050" indent="-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Этап проверки домашнего задания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8745" indent="-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5">
                          <a:latin typeface="Arial"/>
                          <a:ea typeface="Times New Roman"/>
                          <a:cs typeface="Times New Roman"/>
                        </a:rPr>
                        <a:t>Определение совместной </a:t>
                      </a: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цели деятельности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 marR="3683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Этап всесторонней проверки знаний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3505" indent="-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Этап выдвижения гипотез </a:t>
                      </a:r>
                      <a:r>
                        <a:rPr lang="ru-RU" sz="1600" spc="-15">
                          <a:latin typeface="Arial"/>
                          <a:ea typeface="Times New Roman"/>
                          <a:cs typeface="Times New Roman"/>
                        </a:rPr>
                        <a:t>и планирования действий </a:t>
                      </a:r>
                      <a:r>
                        <a:rPr lang="ru-RU" sz="1600" spc="5">
                          <a:latin typeface="Arial"/>
                          <a:ea typeface="Times New Roman"/>
                          <a:cs typeface="Times New Roman"/>
                        </a:rPr>
                        <a:t>по их проверке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 marR="63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Этап подготовки учащихся </a:t>
                      </a: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к активному и сознательному 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усвоению нового материала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Поиск недостающего спосо</a:t>
                      </a:r>
                      <a:r>
                        <a:rPr lang="ru-RU" sz="1600" spc="-15">
                          <a:latin typeface="Arial"/>
                          <a:ea typeface="Times New Roman"/>
                          <a:cs typeface="Times New Roman"/>
                        </a:rPr>
                        <a:t>ба действия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Этап усвоения новых знаний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Контроль и оценка найденного способа действия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 marR="219710"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Этап закрепления новых </a:t>
                      </a: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знаний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indent="63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Контроль и оценка овладе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ния открытым способом </a:t>
                      </a:r>
                      <a:r>
                        <a:rPr lang="ru-RU" sz="1600" spc="-15" dirty="0">
                          <a:latin typeface="Arial"/>
                          <a:ea typeface="Times New Roman"/>
                          <a:cs typeface="Times New Roman"/>
                        </a:rPr>
                        <a:t>действия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39">
                <a:tc>
                  <a:txBody>
                    <a:bodyPr/>
                    <a:lstStyle/>
                    <a:p>
                      <a:pPr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>
                          <a:latin typeface="Arial"/>
                          <a:ea typeface="Times New Roman"/>
                          <a:cs typeface="Times New Roman"/>
                        </a:rPr>
                        <a:t>Этап информации учащихся </a:t>
                      </a: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о домашнем задании, инструк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таж по его выполнению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3025"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Определение следующего </a:t>
                      </a: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шага в движении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>
                          <a:latin typeface="Arial"/>
                          <a:ea typeface="Times New Roman"/>
                          <a:cs typeface="Times New Roman"/>
                        </a:rPr>
                        <a:t>Подведение итогов урока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/>
              <a:t>Занковский</a:t>
            </a:r>
            <a:r>
              <a:rPr lang="ru-RU" sz="3600" dirty="0" smtClean="0"/>
              <a:t> урок имеет свои этапы, у которых, однако, нет жестких, раз и навсегда закрепленных названий и мест в схеме урока. Для </a:t>
            </a:r>
            <a:r>
              <a:rPr lang="ru-RU" sz="3600" dirty="0" err="1" smtClean="0"/>
              <a:t>занковцев</a:t>
            </a:r>
            <a:r>
              <a:rPr lang="ru-RU" sz="3600" dirty="0" smtClean="0"/>
              <a:t> важно не название этапов, а их наполнение.</a:t>
            </a:r>
          </a:p>
          <a:p>
            <a:endParaRPr lang="ru-RU" sz="3600" dirty="0" smtClean="0"/>
          </a:p>
          <a:p>
            <a:endParaRPr lang="ru-RU" sz="3600" dirty="0"/>
          </a:p>
        </p:txBody>
      </p:sp>
      <p:pic>
        <p:nvPicPr>
          <p:cNvPr id="9218" name="Picture 2" descr="http://wiki.kspu.karelia.ru/images/8/81/%D0%94%D0%BE%D1%88%D0%BA%D0%BE%D0%BB%D1%8C%D0%BD%D0%B8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1603"/>
            <a:ext cx="2682298" cy="3576397"/>
          </a:xfrm>
          <a:prstGeom prst="rect">
            <a:avLst/>
          </a:prstGeom>
          <a:noFill/>
        </p:spPr>
      </p:pic>
      <p:pic>
        <p:nvPicPr>
          <p:cNvPr id="9220" name="Picture 4" descr="http://readmas.ru/wp-content/filesall/2011/11/kursy_rannego_razvitiya_stoit_li_poseshhat_fs_readmas.ru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429000"/>
            <a:ext cx="3528392" cy="2909376"/>
          </a:xfrm>
          <a:prstGeom prst="rect">
            <a:avLst/>
          </a:prstGeom>
          <a:noFill/>
        </p:spPr>
      </p:pic>
      <p:pic>
        <p:nvPicPr>
          <p:cNvPr id="9222" name="Picture 6" descr="http://www.enioblog.ru/images/29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140967"/>
            <a:ext cx="2987824" cy="2701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Системы развивающего обучения с направленностью на развитие творческих качеств личности (И.П. Волков, ГС. </a:t>
            </a:r>
            <a:r>
              <a:rPr lang="ru-RU" sz="2000" b="1" i="1" dirty="0" err="1" smtClean="0"/>
              <a:t>Альтшуллер</a:t>
            </a:r>
            <a:r>
              <a:rPr lang="ru-RU" sz="2000" b="1" i="1" dirty="0" smtClean="0"/>
              <a:t>, И.П. Иванов)</a:t>
            </a:r>
          </a:p>
          <a:p>
            <a:r>
              <a:rPr lang="ru-RU" sz="2000" b="1" dirty="0" smtClean="0"/>
              <a:t>Классификационная характеристика технологий творчества</a:t>
            </a:r>
            <a:endParaRPr lang="ru-RU" sz="2000" dirty="0" smtClean="0"/>
          </a:p>
          <a:p>
            <a:r>
              <a:rPr lang="ru-RU" sz="2000" b="1" dirty="0" smtClean="0"/>
              <a:t>По уровню применения: </a:t>
            </a:r>
            <a:r>
              <a:rPr lang="ru-RU" sz="2000" dirty="0" smtClean="0"/>
              <a:t>общепедагогические.</a:t>
            </a:r>
          </a:p>
          <a:p>
            <a:r>
              <a:rPr lang="ru-RU" sz="2000" b="1" dirty="0" smtClean="0"/>
              <a:t>По основному фактору развития: </a:t>
            </a:r>
            <a:r>
              <a:rPr lang="ru-RU" sz="2000" dirty="0" smtClean="0"/>
              <a:t>психогенные.</a:t>
            </a:r>
          </a:p>
          <a:p>
            <a:r>
              <a:rPr lang="ru-RU" sz="2000" b="1" dirty="0" smtClean="0"/>
              <a:t>По концепции усвоения: </a:t>
            </a:r>
            <a:r>
              <a:rPr lang="ru-RU" sz="2000" dirty="0" smtClean="0"/>
              <a:t>ассоциативно-рефлекторные + развивающие.</a:t>
            </a:r>
          </a:p>
          <a:p>
            <a:r>
              <a:rPr lang="ru-RU" sz="2000" b="1" dirty="0" smtClean="0"/>
              <a:t>По ориентации на личностные структуры: </a:t>
            </a:r>
            <a:r>
              <a:rPr lang="ru-RU" sz="2000" dirty="0" smtClean="0"/>
              <a:t>эвристические (развитие творческих способностей).</a:t>
            </a:r>
          </a:p>
          <a:p>
            <a:r>
              <a:rPr lang="ru-RU" sz="2000" b="1" dirty="0" smtClean="0"/>
              <a:t>По характеру содержания: </a:t>
            </a:r>
            <a:r>
              <a:rPr lang="ru-RU" sz="2000" dirty="0" err="1" smtClean="0"/>
              <a:t>обучающе-воспитательные</a:t>
            </a:r>
            <a:r>
              <a:rPr lang="ru-RU" sz="2000" dirty="0" smtClean="0"/>
              <a:t>, светские, гуманитарные + технократические, общеобразовательные + профессиональные.</a:t>
            </a:r>
          </a:p>
          <a:p>
            <a:r>
              <a:rPr lang="ru-RU" sz="2000" b="1" dirty="0" smtClean="0"/>
              <a:t>По типу управления познавательной деятельностью: </a:t>
            </a:r>
            <a:r>
              <a:rPr lang="ru-RU" sz="2000" dirty="0" smtClean="0"/>
              <a:t>система малых групп + индивидуальные.</a:t>
            </a:r>
          </a:p>
          <a:p>
            <a:r>
              <a:rPr lang="ru-RU" sz="2000" b="1" dirty="0" smtClean="0"/>
              <a:t>По организационным формам: </a:t>
            </a:r>
            <a:r>
              <a:rPr lang="ru-RU" sz="2000" dirty="0" smtClean="0"/>
              <a:t>клубные, групповые + индивидуальные. </a:t>
            </a:r>
            <a:r>
              <a:rPr lang="ru-RU" sz="2000" b="1" dirty="0" smtClean="0"/>
              <a:t>По подходу к ребенку: </a:t>
            </a:r>
            <a:r>
              <a:rPr lang="ru-RU" sz="2000" dirty="0" smtClean="0"/>
              <a:t>педагогика сотрудничества.</a:t>
            </a:r>
          </a:p>
          <a:p>
            <a:r>
              <a:rPr lang="ru-RU" sz="2000" b="1" dirty="0" smtClean="0"/>
              <a:t>По преобладающему методу: </a:t>
            </a:r>
            <a:r>
              <a:rPr lang="ru-RU" sz="2000" dirty="0" smtClean="0"/>
              <a:t>творческие.</a:t>
            </a:r>
          </a:p>
          <a:p>
            <a:r>
              <a:rPr lang="ru-RU" sz="2000" b="1" dirty="0" smtClean="0"/>
              <a:t>По направлению модернизации: </a:t>
            </a:r>
            <a:r>
              <a:rPr lang="ru-RU" sz="2000" dirty="0" smtClean="0"/>
              <a:t>альтернативные.</a:t>
            </a:r>
          </a:p>
          <a:p>
            <a:r>
              <a:rPr lang="ru-RU" sz="2000" b="1" dirty="0" smtClean="0"/>
              <a:t>По категории обучающихся: </a:t>
            </a:r>
            <a:r>
              <a:rPr lang="ru-RU" sz="2000" dirty="0" smtClean="0"/>
              <a:t>массовые + продвинутые.</a:t>
            </a:r>
          </a:p>
          <a:p>
            <a:r>
              <a:rPr lang="ru-RU" sz="2000" dirty="0" smtClean="0"/>
              <a:t>Они направлены на развитие различных сфер личности и имеют как общие, так и специфичные особенности.</a:t>
            </a:r>
            <a:endParaRPr lang="ru-RU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Коллективное творческое воспитание И.П.Иванова</a:t>
            </a:r>
            <a:endParaRPr lang="ru-RU" dirty="0" smtClean="0"/>
          </a:p>
          <a:p>
            <a:r>
              <a:rPr lang="ru-RU" dirty="0" smtClean="0"/>
              <a:t>•  Диалог всех возникающих точек зрения.</a:t>
            </a:r>
          </a:p>
          <a:p>
            <a:r>
              <a:rPr lang="ru-RU" dirty="0" smtClean="0"/>
              <a:t>•  Уважение самости ребенка, его уникальной позиции в мире.</a:t>
            </a:r>
          </a:p>
          <a:p>
            <a:r>
              <a:rPr lang="ru-RU" dirty="0" smtClean="0"/>
              <a:t>•  Социальная направленность деятельности.</a:t>
            </a:r>
          </a:p>
          <a:p>
            <a:r>
              <a:rPr lang="ru-RU" dirty="0" smtClean="0"/>
              <a:t>•  Коллективная деятельность как средство создать мощное творческое поле.</a:t>
            </a:r>
          </a:p>
          <a:p>
            <a:r>
              <a:rPr lang="ru-RU" dirty="0" smtClean="0"/>
              <a:t>•  Использование феномена группового влияния на индивидуальные способности личности.</a:t>
            </a:r>
          </a:p>
          <a:p>
            <a:r>
              <a:rPr lang="ru-RU" dirty="0" smtClean="0"/>
              <a:t>•  Создание условий для проявления и формирования основных черт творческой деятельности.</a:t>
            </a:r>
          </a:p>
          <a:p>
            <a:endParaRPr lang="ru-RU" dirty="0" smtClean="0"/>
          </a:p>
          <a:p>
            <a:r>
              <a:rPr lang="ru-RU" dirty="0" smtClean="0"/>
              <a:t> Рис. 1 Алгоритм организации и проведения КТД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0" y="3140968"/>
          <a:ext cx="5375444" cy="3717032"/>
        </p:xfrm>
        <a:graphic>
          <a:graphicData uri="http://schemas.openxmlformats.org/presentationml/2006/ole">
            <p:oleObj spid="_x0000_s1029" r:id="rId3" imgW="6144483" imgH="4247619" progId="">
              <p:embed/>
            </p:oleObj>
          </a:graphicData>
        </a:graphic>
      </p:graphicFrame>
      <p:pic>
        <p:nvPicPr>
          <p:cNvPr id="9" name="Picture 2" descr="http://img12.nnm.ru/a/6/8/5/a/f498a5148aaf72b57240430eec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0686" y="2492896"/>
            <a:ext cx="3453314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 И.П.Иванову</a:t>
            </a:r>
            <a:endParaRPr lang="ru-RU" sz="2000" dirty="0" smtClean="0"/>
          </a:p>
          <a:p>
            <a:r>
              <a:rPr lang="ru-RU" sz="2000" dirty="0" smtClean="0"/>
              <a:t>Коллективные творческие дела - это социальное творчество, направленное на служение людям, Родине, творчество </a:t>
            </a:r>
            <a:r>
              <a:rPr lang="ru-RU" sz="2000" dirty="0" err="1" smtClean="0"/>
              <a:t>самостроительства</a:t>
            </a:r>
            <a:r>
              <a:rPr lang="ru-RU" sz="2000" dirty="0" smtClean="0"/>
              <a:t> личности. Его содержание -забота о себе, о друге, о своем коллективе, о близких и далеких людях в конкретных практических социальных ситуациях.</a:t>
            </a:r>
          </a:p>
          <a:p>
            <a:r>
              <a:rPr lang="ru-RU" sz="2000" dirty="0" smtClean="0"/>
              <a:t>Развивающее содержание состоит в переходе от близких к средним, а затем к далеким целевым перспективам. Алгоритм организации и проведения КТД 1)состоит из этапов: поиск, </a:t>
            </a:r>
            <a:r>
              <a:rPr lang="ru-RU" sz="2000" dirty="0" err="1" smtClean="0"/>
              <a:t>целеполагание</a:t>
            </a:r>
            <a:r>
              <a:rPr lang="ru-RU" sz="2000" dirty="0" smtClean="0"/>
              <a:t> и организация, прогнозирование и планирование, реализация, аналитико-рефлексивная деятельность.</a:t>
            </a:r>
            <a:endParaRPr lang="ru-RU" sz="2000" dirty="0"/>
          </a:p>
        </p:txBody>
      </p:sp>
      <p:pic>
        <p:nvPicPr>
          <p:cNvPr id="2052" name="Picture 4" descr="http://www.childbrand.ua/upload/zdorovaya_minut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924944"/>
            <a:ext cx="5292080" cy="3525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867645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Школа творчества И. П. Волкова</a:t>
            </a:r>
            <a:endParaRPr lang="ru-RU" sz="2000" dirty="0" smtClean="0"/>
          </a:p>
          <a:p>
            <a:r>
              <a:rPr lang="ru-RU" sz="2000" dirty="0" smtClean="0"/>
              <a:t>•  Компьютерный подход к обучению: детям даются алгоритмы решения конкретных задач, в первую очередь творческих; к ним прилагается информационное и исполнительское обеспечение.</a:t>
            </a:r>
          </a:p>
          <a:p>
            <a:r>
              <a:rPr lang="ru-RU" sz="2000" dirty="0" smtClean="0"/>
              <a:t>•  Обучение по двум равноценным направлениям: 1) единая базовая программа; 2) творческая деятельность.</a:t>
            </a:r>
          </a:p>
          <a:p>
            <a:r>
              <a:rPr lang="ru-RU" sz="2000" dirty="0" smtClean="0"/>
              <a:t>•  Блочно-параллельная структура учебного материала.</a:t>
            </a:r>
          </a:p>
          <a:p>
            <a:r>
              <a:rPr lang="ru-RU" sz="2000" dirty="0" smtClean="0"/>
              <a:t>•  Выявление, учет и развитие индивидуальных творческих способностей (творческие книжки и дневники).</a:t>
            </a:r>
          </a:p>
          <a:p>
            <a:r>
              <a:rPr lang="ru-RU" sz="2000" dirty="0" smtClean="0"/>
              <a:t>•  Начальный период формирования талантливости в рамках массовой школы.</a:t>
            </a:r>
          </a:p>
          <a:p>
            <a:r>
              <a:rPr lang="ru-RU" sz="2000" dirty="0" smtClean="0"/>
              <a:t>•  Включение важнейших для данной сферы методов науки и обобщенных способов решения проблем.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78904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Особенности содержания по И.П.Волкову</a:t>
            </a:r>
            <a:endParaRPr lang="ru-RU" sz="2000" dirty="0" smtClean="0"/>
          </a:p>
          <a:p>
            <a:r>
              <a:rPr lang="ru-RU" sz="2000" dirty="0" smtClean="0"/>
              <a:t>Дидактическая реконструкция учебного материала и блочно-параллельная система обучения основаны на </a:t>
            </a:r>
            <a:r>
              <a:rPr lang="ru-RU" sz="2000" dirty="0" err="1" smtClean="0"/>
              <a:t>внутрипредметных</a:t>
            </a:r>
            <a:r>
              <a:rPr lang="ru-RU" sz="2000" dirty="0" smtClean="0"/>
              <a:t> и </a:t>
            </a:r>
            <a:r>
              <a:rPr lang="ru-RU" sz="2000" dirty="0" err="1" smtClean="0"/>
              <a:t>межпредметных</a:t>
            </a:r>
            <a:r>
              <a:rPr lang="ru-RU" sz="2000" dirty="0" smtClean="0"/>
              <a:t> связях. Вместо последовательности предметов, разделов и тем традиционно построенной программы предлагается объединить узловые вопросы, на которых основан раздел, предмет или несколько предметов. Эти вопросы вводятся в кратчайшие сроки после начала обучения и изучаются одновременно, параллельно и во взаимосвязи путем выполнения практических работ по всем разделам, входящим в блок. Таких блоков может быть несколько.</a:t>
            </a:r>
            <a:endParaRPr lang="ru-RU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 Волкову</a:t>
            </a:r>
            <a:endParaRPr lang="ru-RU" sz="2000" dirty="0" smtClean="0"/>
          </a:p>
          <a:p>
            <a:r>
              <a:rPr lang="ru-RU" sz="2000" b="1" dirty="0" smtClean="0"/>
              <a:t>Уроки творчества </a:t>
            </a:r>
            <a:r>
              <a:rPr lang="ru-RU" sz="2000" dirty="0" smtClean="0"/>
              <a:t>для младших школьников. Содержание материала и построение обучения позволяют выявить и целенаправленно развивать задатки и способности детей, вырабатывать способность проявлять творчество в любом деле.</a:t>
            </a:r>
          </a:p>
          <a:p>
            <a:r>
              <a:rPr lang="ru-RU" sz="2000" dirty="0" smtClean="0"/>
              <a:t>приобщении школьников к самостоятельной и творческой деятельности широко используются все формы внеклассной работы, но с одним условием - работа должна быть направлена на создание конкретного продукта, который можно было бы фиксировать в </a:t>
            </a:r>
            <a:r>
              <a:rPr lang="ru-RU" sz="2000" b="1" dirty="0" smtClean="0"/>
              <a:t>творческой книжке </a:t>
            </a:r>
            <a:r>
              <a:rPr lang="ru-RU" sz="2000" dirty="0" smtClean="0"/>
              <a:t>(изделия, модели, макеты, устройства, сочинения, литературные и музыкальные произведения, изобретения, исследования и т.п.).</a:t>
            </a:r>
          </a:p>
          <a:p>
            <a:r>
              <a:rPr lang="ru-RU" sz="2000" dirty="0" smtClean="0"/>
              <a:t>В дополнение к существующим формам внеклассной работы предлагается новая - </a:t>
            </a:r>
            <a:r>
              <a:rPr lang="ru-RU" sz="2000" b="1" dirty="0" smtClean="0"/>
              <a:t>творческие комнаты. В </a:t>
            </a:r>
            <a:r>
              <a:rPr lang="ru-RU" sz="2000" dirty="0" smtClean="0"/>
              <a:t>творческой комнате любого типа (литературной, физической, химической, биологической и т.д.) ученики, независимо от возраста, получают начальную профессиональную подготовку. Например, в литературной творческой комнате ученики обучаются правилам написания литературных произведений разных жанров; в биологической — проводят исследования, опыты: в технической - овладевают профессиональными навыками работы инструментами и на станках при изготовлении каких-либо изделий, а также конструирования, изобретательства и т.п.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0"/>
            <a:ext cx="914400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Оценивание результатов творчества: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похвала за любую инициативу; публикация работы; выставка работ; награждение грамотами, дипломами; присвоение званий.</a:t>
            </a: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системе И.П.Волкова разработаны творческие книжки школьника. Это документ, в котором отмечаются все самостоятельные (а не только творческие) работы, выполненные сверх учебной программы, соответствующие определенным нормам, например: 10 фотографий, 5-8 рисунков, письменные работы (рефераты, конспекты) объемом не менее 15 тетрадных страниц, музыкальный концерт длительностью не менее 10 минут и т.д. При выдаче книжка заверяется печатью на каждом развороте и учитывается при поступлении в другие учебные заведения.</a:t>
            </a:r>
            <a:r>
              <a:rPr lang="ru-RU" dirty="0" smtClean="0"/>
              <a:t> </a:t>
            </a:r>
            <a:r>
              <a:rPr lang="ru-RU" dirty="0" err="1" smtClean="0"/>
              <a:t>Г.С.Альтшуллер</a:t>
            </a:r>
            <a:r>
              <a:rPr lang="ru-RU" dirty="0" smtClean="0"/>
              <a:t> выделяет 40 типов принципов устранения технических противоречий: дробления, вытеснения, местного качества, асимметрии, объединения, универсальности, «матрешки», </a:t>
            </a:r>
            <a:r>
              <a:rPr lang="ru-RU" dirty="0" err="1" smtClean="0"/>
              <a:t>антивеса</a:t>
            </a:r>
            <a:r>
              <a:rPr lang="ru-RU" dirty="0" smtClean="0"/>
              <a:t>, предварительного напряжения, предварительного исполнения и т.д.</a:t>
            </a:r>
          </a:p>
          <a:p>
            <a:r>
              <a:rPr lang="ru-RU" dirty="0" smtClean="0"/>
              <a:t>В методике имеют место как индивидуальные, так и коллективные приемы.</a:t>
            </a:r>
          </a:p>
          <a:p>
            <a:r>
              <a:rPr lang="ru-RU" dirty="0" smtClean="0"/>
              <a:t>К последним относятся: эвристическая игра, мозговой штурм, коллективный поиск.</a:t>
            </a:r>
          </a:p>
          <a:p>
            <a:r>
              <a:rPr lang="ru-RU" dirty="0" smtClean="0"/>
              <a:t>Мозговая атака (</a:t>
            </a:r>
            <a:r>
              <a:rPr lang="ru-RU" dirty="0" err="1" smtClean="0"/>
              <a:t>брейнсторминг</a:t>
            </a:r>
            <a:r>
              <a:rPr lang="ru-RU" dirty="0" smtClean="0"/>
              <a:t>), как метод коллективного генерирования идей решения творческой задачи был предложен А.Ф. Осборном. Цель этого метода заключается в сборе как можно большего количества идей, освобождении от инерции мышления, преодолении привычного хода мысли в решении творческой задачи.</a:t>
            </a:r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Теория решения изобретательских задач (ТРИЗ) </a:t>
            </a:r>
            <a:r>
              <a:rPr lang="ru-RU" sz="2000" b="1" dirty="0" err="1" smtClean="0"/>
              <a:t>Г.С.Альтшуллера</a:t>
            </a:r>
            <a:endParaRPr lang="ru-RU" sz="2000" dirty="0" smtClean="0"/>
          </a:p>
          <a:p>
            <a:r>
              <a:rPr lang="ru-RU" sz="2000" dirty="0" smtClean="0"/>
              <a:t>•  Теория - катализатор творческого решения проблем.</a:t>
            </a:r>
          </a:p>
          <a:p>
            <a:r>
              <a:rPr lang="ru-RU" sz="2000" dirty="0" smtClean="0"/>
              <a:t>•  Знания - инструмент, основа творческой интуиции.</a:t>
            </a:r>
          </a:p>
          <a:p>
            <a:r>
              <a:rPr lang="ru-RU" sz="2000" dirty="0" smtClean="0"/>
              <a:t>•  Творческими способностями наделен каждый (изобретать могут все ).</a:t>
            </a:r>
          </a:p>
          <a:p>
            <a:r>
              <a:rPr lang="ru-RU" sz="2000" dirty="0" smtClean="0"/>
              <a:t>•  Творчеству, как любой деятельности, можно учиться.</a:t>
            </a:r>
          </a:p>
          <a:p>
            <a:r>
              <a:rPr lang="ru-RU" sz="2000" dirty="0" smtClean="0"/>
              <a:t>•  Включить основные и доступные школьникам типы проблем, характерные для данной сферы науки или практики.</a:t>
            </a:r>
          </a:p>
          <a:p>
            <a:endParaRPr lang="ru-RU" sz="2000" dirty="0" smtClean="0"/>
          </a:p>
          <a:p>
            <a:r>
              <a:rPr lang="ru-RU" sz="2000" dirty="0" smtClean="0"/>
              <a:t>По </a:t>
            </a:r>
            <a:r>
              <a:rPr lang="ru-RU" sz="2000" dirty="0" err="1" smtClean="0"/>
              <a:t>Г.С.Альтшуллеру</a:t>
            </a:r>
            <a:endParaRPr lang="ru-RU" sz="2000" dirty="0" smtClean="0"/>
          </a:p>
          <a:p>
            <a:r>
              <a:rPr lang="ru-RU" sz="2000" dirty="0" smtClean="0"/>
              <a:t>Процесс поисковой, изобретательской деятельности представляет собой основное содержание обучения.</a:t>
            </a:r>
          </a:p>
          <a:p>
            <a:r>
              <a:rPr lang="ru-RU" sz="2000" dirty="0" smtClean="0"/>
              <a:t>Основным понятием теории решения изобретательских задач является противоречие. При возникновении противоречия возможны два пути его разрешения: О компромисс, примирение противоположных требований, предъявляемых, например, к определенной конструкции; 2) выдвижение качественно новой идеи или принципиально новой конструкции.</a:t>
            </a:r>
            <a:endParaRPr lang="ru-RU" sz="2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91440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Г.С.Альтшуллер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выделяет 40 типов принципов устранения технических противоречий: дробления, вытеснения, местного качества, асимметрии, объединения, универсальности, «матрешки»,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антивеса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предварительного напряжения, предварительного исполнения и т.д.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методике имеют место как индивидуальные, так и коллективные приемы.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последним относятся: эвристическая игра, мозговой штурм, коллективный поиск.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Мозговая атака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брейнсторминг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как метод коллективного генерирования идей решения творческой задачи был предложен А.Ф. Осборном. Цель этого метода заключается в сборе как можно большего количества идей, освобождении от инерции мышления, преодолении привычного хода мысли в решении творческой задачи.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7828" name="Picture 4" descr="http://www.ariden.ru/files/summerhouse/396/3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725144"/>
            <a:ext cx="3202486" cy="2132856"/>
          </a:xfrm>
          <a:prstGeom prst="rect">
            <a:avLst/>
          </a:prstGeom>
          <a:noFill/>
        </p:spPr>
      </p:pic>
      <p:pic>
        <p:nvPicPr>
          <p:cNvPr id="77830" name="Picture 6" descr="http://funforkids.ru/pictures/school25/school25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529245"/>
            <a:ext cx="2699792" cy="3328755"/>
          </a:xfrm>
          <a:prstGeom prst="rect">
            <a:avLst/>
          </a:prstGeom>
          <a:noFill/>
        </p:spPr>
      </p:pic>
      <p:pic>
        <p:nvPicPr>
          <p:cNvPr id="77832" name="Picture 8" descr="http://www.vitamarg.com/f/image/shko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14825"/>
            <a:ext cx="3810000" cy="2543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Личностно ориентированное развивающее обучение</a:t>
            </a:r>
          </a:p>
          <a:p>
            <a:r>
              <a:rPr lang="ru-RU" sz="2000" b="1" i="1" dirty="0" smtClean="0"/>
              <a:t> (И. С. </a:t>
            </a:r>
            <a:r>
              <a:rPr lang="ru-RU" sz="2000" b="1" i="1" dirty="0" err="1" smtClean="0"/>
              <a:t>Якиманская</a:t>
            </a:r>
            <a:r>
              <a:rPr lang="ru-RU" sz="2000" b="1" i="1" dirty="0" smtClean="0"/>
              <a:t>)</a:t>
            </a:r>
            <a:r>
              <a:rPr lang="ru-RU" sz="2000" b="1" dirty="0" smtClean="0"/>
              <a:t> </a:t>
            </a:r>
          </a:p>
          <a:p>
            <a:r>
              <a:rPr lang="ru-RU" sz="2000" b="1" dirty="0" smtClean="0"/>
              <a:t>Классификационная характеристика</a:t>
            </a:r>
            <a:endParaRPr lang="ru-RU" sz="2000" dirty="0" smtClean="0"/>
          </a:p>
          <a:p>
            <a:r>
              <a:rPr lang="ru-RU" sz="2000" b="1" dirty="0" smtClean="0"/>
              <a:t>По уровню применения: </a:t>
            </a:r>
            <a:r>
              <a:rPr lang="ru-RU" sz="2000" dirty="0" smtClean="0"/>
              <a:t>общепедагогическая.</a:t>
            </a:r>
          </a:p>
          <a:p>
            <a:r>
              <a:rPr lang="ru-RU" sz="2000" b="1" dirty="0" smtClean="0"/>
              <a:t>По философской основе: </a:t>
            </a:r>
            <a:r>
              <a:rPr lang="ru-RU" sz="2000" dirty="0" smtClean="0"/>
              <a:t>прагматическая</a:t>
            </a:r>
          </a:p>
          <a:p>
            <a:r>
              <a:rPr lang="ru-RU" sz="2000" b="1" dirty="0" smtClean="0"/>
              <a:t>По основному фактору развития: </a:t>
            </a:r>
            <a:r>
              <a:rPr lang="ru-RU" sz="2000" dirty="0" smtClean="0"/>
              <a:t>психогенная</a:t>
            </a:r>
          </a:p>
          <a:p>
            <a:r>
              <a:rPr lang="ru-RU" sz="2000" b="1" dirty="0" smtClean="0"/>
              <a:t>По концепции усвоения: </a:t>
            </a:r>
            <a:r>
              <a:rPr lang="ru-RU" sz="2000" dirty="0" smtClean="0"/>
              <a:t>ассоциативно-рефлекторная + развивающая.</a:t>
            </a:r>
          </a:p>
          <a:p>
            <a:r>
              <a:rPr lang="ru-RU" sz="2000" b="1" dirty="0" smtClean="0"/>
              <a:t>По ориентации на личностные структуры: </a:t>
            </a:r>
            <a:r>
              <a:rPr lang="ru-RU" sz="2000" dirty="0" smtClean="0"/>
              <a:t>информационно-операционная (ЗУН + СУД).</a:t>
            </a:r>
          </a:p>
          <a:p>
            <a:r>
              <a:rPr lang="ru-RU" sz="2000" b="1" dirty="0" smtClean="0"/>
              <a:t>По характеру содержания: </a:t>
            </a:r>
            <a:r>
              <a:rPr lang="ru-RU" sz="2000" dirty="0" smtClean="0"/>
              <a:t>обучающая, светская, общеобразовательная. </a:t>
            </a:r>
            <a:r>
              <a:rPr lang="ru-RU" sz="2000" b="1" dirty="0" smtClean="0"/>
              <a:t>По типу управления познавательной деятельностью: </a:t>
            </a:r>
            <a:r>
              <a:rPr lang="ru-RU" sz="2000" dirty="0" smtClean="0"/>
              <a:t>система малых</a:t>
            </a:r>
          </a:p>
          <a:p>
            <a:r>
              <a:rPr lang="ru-RU" sz="2000" dirty="0" smtClean="0"/>
              <a:t>групп.</a:t>
            </a:r>
          </a:p>
          <a:p>
            <a:r>
              <a:rPr lang="ru-RU" sz="2000" b="1" dirty="0" smtClean="0"/>
              <a:t>По организационным формам: </a:t>
            </a:r>
            <a:r>
              <a:rPr lang="ru-RU" sz="2000" dirty="0" smtClean="0"/>
              <a:t>классно-урочная, индивидуально-дифференцированная.</a:t>
            </a:r>
          </a:p>
          <a:p>
            <a:r>
              <a:rPr lang="ru-RU" sz="2000" b="1" dirty="0" smtClean="0"/>
              <a:t>По подходу к ребенку: </a:t>
            </a:r>
            <a:r>
              <a:rPr lang="ru-RU" sz="2000" dirty="0" smtClean="0"/>
              <a:t>педагогика сотрудничества.</a:t>
            </a:r>
          </a:p>
          <a:p>
            <a:r>
              <a:rPr lang="ru-RU" sz="2000" b="1" dirty="0" smtClean="0"/>
              <a:t>По преобладающему методу: </a:t>
            </a:r>
            <a:r>
              <a:rPr lang="ru-RU" sz="2000" dirty="0" smtClean="0"/>
              <a:t>развивающая + </a:t>
            </a:r>
            <a:r>
              <a:rPr lang="ru-RU" sz="2000" dirty="0" err="1" smtClean="0"/>
              <a:t>саморазвивающая</a:t>
            </a:r>
            <a:r>
              <a:rPr lang="ru-RU" sz="2000" dirty="0" smtClean="0"/>
              <a:t>. </a:t>
            </a:r>
            <a:r>
              <a:rPr lang="ru-RU" sz="2000" b="1" dirty="0" smtClean="0"/>
              <a:t>По направлению модернизации: </a:t>
            </a:r>
            <a:r>
              <a:rPr lang="ru-RU" sz="2000" dirty="0" smtClean="0"/>
              <a:t>альтернативная. </a:t>
            </a:r>
            <a:r>
              <a:rPr lang="ru-RU" sz="2000" b="1" dirty="0" smtClean="0"/>
              <a:t>По категории обучающихся: </a:t>
            </a:r>
            <a:r>
              <a:rPr lang="ru-RU" sz="2000" dirty="0" smtClean="0"/>
              <a:t>массовая.</a:t>
            </a:r>
          </a:p>
          <a:p>
            <a:endParaRPr lang="ru-RU" sz="2400" b="1" i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Особенности содержания</a:t>
            </a:r>
            <a:endParaRPr lang="ru-RU" dirty="0" smtClean="0"/>
          </a:p>
          <a:p>
            <a:r>
              <a:rPr lang="ru-RU" dirty="0" smtClean="0"/>
              <a:t>Технология личностно ориентированного обучения представляет сочетание </a:t>
            </a:r>
            <a:r>
              <a:rPr lang="ru-RU" b="1" dirty="0" smtClean="0"/>
              <a:t>обучения, </a:t>
            </a:r>
            <a:r>
              <a:rPr lang="ru-RU" dirty="0" smtClean="0"/>
              <a:t>понимаемого как нормативно-сообразная деятельность общества, и </a:t>
            </a:r>
            <a:r>
              <a:rPr lang="ru-RU" b="1" dirty="0" smtClean="0"/>
              <a:t>ученья, </a:t>
            </a:r>
            <a:r>
              <a:rPr lang="ru-RU" dirty="0" smtClean="0"/>
              <a:t>как индивидуально значащей деятельности отдельного ребенка. Ее содержание, методы, приемы направлены главным образом на то, чтобы раскрыть и использовать субъектный опыт каждого ученика, помочь становлению личностно значимых способов познания путем организации целостной учебной (познавательной) деятельности.</a:t>
            </a:r>
          </a:p>
          <a:p>
            <a:r>
              <a:rPr lang="ru-RU" dirty="0" smtClean="0"/>
              <a:t>В образовательном процессе выделены основные сферы человеческой деятельности (наука, искусство, ремесло); обоснованы требования к тому, как ими овладевать, описывать и учитывать личностные особенности (тип и характер интеллекта, уровень его развития и т.п.).</a:t>
            </a:r>
          </a:p>
          <a:p>
            <a:r>
              <a:rPr lang="ru-RU" dirty="0" smtClean="0"/>
              <a:t>Определяя сферы человеческой деятельности, выделяется их психологическое содержание, выявляются индивидуальные особенности интеллекта, степень его адекватности (неадекватности) определенному виду деятельности.</a:t>
            </a:r>
          </a:p>
          <a:p>
            <a:r>
              <a:rPr lang="ru-RU" dirty="0" smtClean="0"/>
              <a:t>Для каждого ученика составляется </a:t>
            </a:r>
            <a:r>
              <a:rPr lang="ru-RU" b="1" dirty="0" smtClean="0"/>
              <a:t>образовательная программа, </a:t>
            </a:r>
            <a:r>
              <a:rPr lang="ru-RU" dirty="0" smtClean="0"/>
              <a:t>которая в отличие от учебной носит индивидуальный характер, основывается на знании особенностей ученика как личности со всеми только ей присущими характеристиками. Программа должна быть гибко приспособлена к возможностям ученика, динамике его развития под влиянием обучения.</a:t>
            </a:r>
          </a:p>
          <a:p>
            <a:r>
              <a:rPr lang="ru-RU" dirty="0" smtClean="0"/>
              <a:t>Постоянно наблюдая за каждым учеником, выполняющим разные виды учебной работы, педагог накапливает банк данных о формирующемся у него индивидуальном познавательном «профиле», который меняется от класса к классу. Профессиональное 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наблюдение за учеником должно оформляться в виде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индивидуальной карты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 познавательного (психического) развития и служить основным документом для определения (выбора) дифференцированных форм обучения (профильных классов, индивидуальных программ обучения и т.п.).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 личностно ориентированного образовательного процесса предполагает специальное конструирование учебного текста, дидактического материала, методических рекомендаций к его использованию, типов учебного диалога, форм контроля за личностным развитием ученика в ходе овладения знаниями. Только при наличии дидактического обеспечения, реализующего принцип субъектного образования, можно говорить о построении личностно ориентированного процесса.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54" name="Picture 2" descr="https://encrypted-tbn2.gstatic.com/images?q=tbn:ANd9GcSkw52bnfDPtxlXmrqjyBwP4K3IAUwM2j8S6CBdL0pL4C07Ojc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088821"/>
            <a:ext cx="4176464" cy="27691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Прием «Совместного поиска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»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 различаются сказуемые следующих предложений: 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Листья пожелтели.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Листья стали желтыми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1150" y="2571720"/>
            <a:ext cx="333285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ttp://festival.1september.ru/articles/410068/Image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256"/>
            <a:ext cx="3657600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786050" y="0"/>
            <a:ext cx="3352135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Прием «Проверь себя».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85720" y="500042"/>
            <a:ext cx="8501122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06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Индивидуальная карта поурочного самоконтроля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0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000108"/>
          <a:ext cx="8215371" cy="2462348"/>
        </p:xfrm>
        <a:graphic>
          <a:graphicData uri="http://schemas.openxmlformats.org/drawingml/2006/table">
            <a:tbl>
              <a:tblPr/>
              <a:tblGrid>
                <a:gridCol w="714627"/>
                <a:gridCol w="1149405"/>
                <a:gridCol w="1264590"/>
                <a:gridCol w="1724513"/>
                <a:gridCol w="1374906"/>
                <a:gridCol w="924717"/>
                <a:gridCol w="1062613"/>
              </a:tblGrid>
              <a:tr h="1901516"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90170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Самооценка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Оценка орфографической работы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Оценка грамматической работы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Оценка пунктуационной работы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Общая оценка за урок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Шаги предпринимаемой деятельности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76"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Что сделать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285852" y="3500438"/>
            <a:ext cx="6572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Индивидуальная карта самоконтроля (тематическая)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62400"/>
          <a:ext cx="8572561" cy="2895600"/>
        </p:xfrm>
        <a:graphic>
          <a:graphicData uri="http://schemas.openxmlformats.org/drawingml/2006/table">
            <a:tbl>
              <a:tblPr/>
              <a:tblGrid>
                <a:gridCol w="725951"/>
                <a:gridCol w="6333221"/>
                <a:gridCol w="1513389"/>
              </a:tblGrid>
              <a:tr h="361950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Критерии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4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Знание теоретического материала по теме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определять вид придаточного предложения в СПП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строить схемы СПП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составлять схемы СПП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использовать СПП в устной и письменной речи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Итоговая оценка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99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Достоинства данного метода обучения</a:t>
            </a:r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3571868" y="1857364"/>
            <a:ext cx="3000396" cy="2781304"/>
          </a:xfrm>
          <a:prstGeom prst="star16">
            <a:avLst>
              <a:gd name="adj" fmla="val 37500"/>
            </a:avLst>
          </a:prstGeom>
          <a:gradFill rotWithShape="0">
            <a:gsLst>
              <a:gs pos="0">
                <a:srgbClr val="FFFFFF"/>
              </a:gs>
              <a:gs pos="100000">
                <a:srgbClr val="00CC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3995936" y="2636912"/>
            <a:ext cx="22780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/>
              <a:t>Личностно ориентированное обучение </a:t>
            </a:r>
            <a:r>
              <a:rPr lang="ru-RU" sz="1600" b="1" dirty="0"/>
              <a:t>дает возможность</a:t>
            </a:r>
          </a:p>
        </p:txBody>
      </p:sp>
      <p:sp>
        <p:nvSpPr>
          <p:cNvPr id="52231" name="AutoShape 7"/>
          <p:cNvSpPr>
            <a:spLocks noChangeArrowheads="1"/>
          </p:cNvSpPr>
          <p:nvPr/>
        </p:nvSpPr>
        <p:spPr bwMode="auto">
          <a:xfrm flipH="1">
            <a:off x="4787900" y="4102100"/>
            <a:ext cx="863600" cy="15589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0">
            <a:gsLst>
              <a:gs pos="0">
                <a:srgbClr val="55261C"/>
              </a:gs>
              <a:gs pos="3000">
                <a:srgbClr val="EBDAD4"/>
              </a:gs>
              <a:gs pos="14499">
                <a:srgbClr val="C0524E"/>
              </a:gs>
              <a:gs pos="21000">
                <a:srgbClr val="80302D"/>
              </a:gs>
              <a:gs pos="22000">
                <a:srgbClr val="9C6563"/>
              </a:gs>
              <a:gs pos="24000">
                <a:srgbClr val="FFFFFF"/>
              </a:gs>
              <a:gs pos="39500">
                <a:srgbClr val="83A7C3"/>
              </a:gs>
              <a:gs pos="43500">
                <a:srgbClr val="768FB9"/>
              </a:gs>
              <a:gs pos="46000">
                <a:srgbClr val="83A7C3"/>
              </a:gs>
              <a:gs pos="50000">
                <a:srgbClr val="DCEBF5"/>
              </a:gs>
              <a:gs pos="54000">
                <a:srgbClr val="83A7C3"/>
              </a:gs>
              <a:gs pos="56500">
                <a:srgbClr val="768FB9"/>
              </a:gs>
              <a:gs pos="60501">
                <a:srgbClr val="83A7C3"/>
              </a:gs>
              <a:gs pos="76000">
                <a:srgbClr val="FFFFFF"/>
              </a:gs>
              <a:gs pos="78000">
                <a:srgbClr val="9C6563"/>
              </a:gs>
              <a:gs pos="79000">
                <a:srgbClr val="80302D"/>
              </a:gs>
              <a:gs pos="85501">
                <a:srgbClr val="C0524E"/>
              </a:gs>
              <a:gs pos="97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2" name="AutoShape 8"/>
          <p:cNvSpPr>
            <a:spLocks noChangeArrowheads="1"/>
          </p:cNvSpPr>
          <p:nvPr/>
        </p:nvSpPr>
        <p:spPr bwMode="auto">
          <a:xfrm>
            <a:off x="3924300" y="4076700"/>
            <a:ext cx="838200" cy="15843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0">
            <a:gsLst>
              <a:gs pos="0">
                <a:srgbClr val="55261C"/>
              </a:gs>
              <a:gs pos="3000">
                <a:srgbClr val="EBDAD4"/>
              </a:gs>
              <a:gs pos="14499">
                <a:srgbClr val="C0524E"/>
              </a:gs>
              <a:gs pos="21000">
                <a:srgbClr val="80302D"/>
              </a:gs>
              <a:gs pos="22000">
                <a:srgbClr val="9C6563"/>
              </a:gs>
              <a:gs pos="24000">
                <a:srgbClr val="FFFFFF"/>
              </a:gs>
              <a:gs pos="39500">
                <a:srgbClr val="83A7C3"/>
              </a:gs>
              <a:gs pos="43500">
                <a:srgbClr val="768FB9"/>
              </a:gs>
              <a:gs pos="46000">
                <a:srgbClr val="83A7C3"/>
              </a:gs>
              <a:gs pos="50000">
                <a:srgbClr val="DCEBF5"/>
              </a:gs>
              <a:gs pos="54000">
                <a:srgbClr val="83A7C3"/>
              </a:gs>
              <a:gs pos="56500">
                <a:srgbClr val="768FB9"/>
              </a:gs>
              <a:gs pos="60501">
                <a:srgbClr val="83A7C3"/>
              </a:gs>
              <a:gs pos="76000">
                <a:srgbClr val="FFFFFF"/>
              </a:gs>
              <a:gs pos="78000">
                <a:srgbClr val="9C6563"/>
              </a:gs>
              <a:gs pos="79000">
                <a:srgbClr val="80302D"/>
              </a:gs>
              <a:gs pos="85501">
                <a:srgbClr val="C0524E"/>
              </a:gs>
              <a:gs pos="97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3" name="AutoShape 9"/>
          <p:cNvSpPr>
            <a:spLocks noChangeArrowheads="1"/>
          </p:cNvSpPr>
          <p:nvPr/>
        </p:nvSpPr>
        <p:spPr bwMode="auto">
          <a:xfrm>
            <a:off x="4716463" y="5681663"/>
            <a:ext cx="2952750" cy="823960"/>
          </a:xfrm>
          <a:prstGeom prst="can">
            <a:avLst>
              <a:gd name="adj" fmla="val 12440"/>
            </a:avLst>
          </a:prstGeom>
          <a:gradFill rotWithShape="0">
            <a:gsLst>
              <a:gs pos="0">
                <a:srgbClr val="33CCFF"/>
              </a:gs>
              <a:gs pos="50000">
                <a:srgbClr val="FFFFFF"/>
              </a:gs>
              <a:gs pos="100000">
                <a:srgbClr val="33CCFF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/>
              <a:t>Сам ученик получает возможность более свободно планировать свою деятельность</a:t>
            </a:r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2578100" y="2460625"/>
            <a:ext cx="1447800" cy="381000"/>
          </a:xfrm>
          <a:prstGeom prst="curvedDownArrow">
            <a:avLst>
              <a:gd name="adj1" fmla="val 100594"/>
              <a:gd name="adj2" fmla="val 176594"/>
              <a:gd name="adj3" fmla="val 49324"/>
            </a:avLst>
          </a:prstGeom>
          <a:gradFill rotWithShape="0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5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9388" y="928671"/>
            <a:ext cx="2776537" cy="1679674"/>
          </a:xfrm>
          <a:prstGeom prst="can">
            <a:avLst>
              <a:gd name="adj" fmla="val 12106"/>
            </a:avLst>
          </a:prstGeom>
          <a:gradFill rotWithShape="0">
            <a:gsLst>
              <a:gs pos="0">
                <a:srgbClr val="FF8D8D"/>
              </a:gs>
              <a:gs pos="50000">
                <a:srgbClr val="FFFFFF"/>
              </a:gs>
              <a:gs pos="100000">
                <a:srgbClr val="FF8D8D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latin typeface="Times New Roman" pitchFamily="18" charset="0"/>
              </a:rPr>
              <a:t>... </a:t>
            </a:r>
            <a:r>
              <a:rPr lang="ru-RU" sz="1400" b="1" dirty="0"/>
              <a:t>обойти заложенную в стандарте усредненность и сделать обучение дифференцированным по способностям учащихся к отдельным предметам</a:t>
            </a:r>
          </a:p>
        </p:txBody>
      </p:sp>
      <p:sp>
        <p:nvSpPr>
          <p:cNvPr id="52236" name="AutoShape 12"/>
          <p:cNvSpPr>
            <a:spLocks noChangeArrowheads="1"/>
          </p:cNvSpPr>
          <p:nvPr/>
        </p:nvSpPr>
        <p:spPr bwMode="auto">
          <a:xfrm flipH="1">
            <a:off x="5549900" y="2460625"/>
            <a:ext cx="1447800" cy="381000"/>
          </a:xfrm>
          <a:prstGeom prst="curvedDownArrow">
            <a:avLst>
              <a:gd name="adj1" fmla="val 100594"/>
              <a:gd name="adj2" fmla="val 176594"/>
              <a:gd name="adj3" fmla="val 49324"/>
            </a:avLst>
          </a:prstGeom>
          <a:gradFill rotWithShape="0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7" name="AutoShape 13"/>
          <p:cNvSpPr>
            <a:spLocks noChangeArrowheads="1"/>
          </p:cNvSpPr>
          <p:nvPr/>
        </p:nvSpPr>
        <p:spPr bwMode="auto">
          <a:xfrm>
            <a:off x="6648450" y="836712"/>
            <a:ext cx="2495550" cy="1814137"/>
          </a:xfrm>
          <a:prstGeom prst="can">
            <a:avLst>
              <a:gd name="adj" fmla="val 13567"/>
            </a:avLst>
          </a:prstGeom>
          <a:gradFill rotWithShape="0">
            <a:gsLst>
              <a:gs pos="0">
                <a:srgbClr val="FFBF9F"/>
              </a:gs>
              <a:gs pos="50000">
                <a:srgbClr val="FFFFFF"/>
              </a:gs>
              <a:gs pos="100000">
                <a:srgbClr val="FFBF9F"/>
              </a:gs>
            </a:gsLst>
            <a:lin ang="0" scaled="1"/>
          </a:gradFill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1400" b="1" dirty="0"/>
              <a:t>При таком обучении учащиеся обретают большую свободу действий. Они сознательно делают акцент на определенных </a:t>
            </a:r>
            <a:r>
              <a:rPr lang="ru-RU" sz="1400" b="1" dirty="0" smtClean="0"/>
              <a:t>темах и </a:t>
            </a:r>
            <a:r>
              <a:rPr lang="ru-RU" sz="1400" b="1" dirty="0"/>
              <a:t>уделяют им особое внимание </a:t>
            </a:r>
            <a:r>
              <a:rPr lang="ru-RU" sz="1400" b="1" dirty="0" smtClean="0"/>
              <a:t>.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52238" name="AutoShape 14"/>
          <p:cNvSpPr>
            <a:spLocks noChangeArrowheads="1"/>
          </p:cNvSpPr>
          <p:nvPr/>
        </p:nvSpPr>
        <p:spPr bwMode="auto">
          <a:xfrm flipH="1" flipV="1">
            <a:off x="5076825" y="4076700"/>
            <a:ext cx="2016125" cy="309563"/>
          </a:xfrm>
          <a:prstGeom prst="curvedDownArrow">
            <a:avLst>
              <a:gd name="adj1" fmla="val 172409"/>
              <a:gd name="adj2" fmla="val 302665"/>
              <a:gd name="adj3" fmla="val 49324"/>
            </a:avLst>
          </a:prstGeom>
          <a:gradFill rotWithShape="0">
            <a:gsLst>
              <a:gs pos="0">
                <a:srgbClr val="55261C"/>
              </a:gs>
              <a:gs pos="6000">
                <a:srgbClr val="EBDAD4"/>
              </a:gs>
              <a:gs pos="28999">
                <a:srgbClr val="C0524E"/>
              </a:gs>
              <a:gs pos="42000">
                <a:srgbClr val="80302D"/>
              </a:gs>
              <a:gs pos="44000">
                <a:srgbClr val="9C6563"/>
              </a:gs>
              <a:gs pos="48000">
                <a:srgbClr val="FFFFFF"/>
              </a:gs>
              <a:gs pos="78999">
                <a:srgbClr val="83A7C3"/>
              </a:gs>
              <a:gs pos="87000">
                <a:srgbClr val="768FB9"/>
              </a:gs>
              <a:gs pos="92000">
                <a:srgbClr val="83A7C3"/>
              </a:gs>
              <a:gs pos="100000">
                <a:srgbClr val="DCEBF5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9" name="AutoShape 15"/>
          <p:cNvSpPr>
            <a:spLocks noChangeArrowheads="1"/>
          </p:cNvSpPr>
          <p:nvPr/>
        </p:nvSpPr>
        <p:spPr bwMode="auto">
          <a:xfrm flipV="1">
            <a:off x="2411413" y="4060825"/>
            <a:ext cx="1843087" cy="381000"/>
          </a:xfrm>
          <a:prstGeom prst="curvedDownArrow">
            <a:avLst>
              <a:gd name="adj1" fmla="val 128059"/>
              <a:gd name="adj2" fmla="val 224809"/>
              <a:gd name="adj3" fmla="val 49324"/>
            </a:avLst>
          </a:prstGeom>
          <a:gradFill rotWithShape="0">
            <a:gsLst>
              <a:gs pos="0">
                <a:srgbClr val="55261C"/>
              </a:gs>
              <a:gs pos="6000">
                <a:srgbClr val="EBDAD4"/>
              </a:gs>
              <a:gs pos="28999">
                <a:srgbClr val="C0524E"/>
              </a:gs>
              <a:gs pos="42000">
                <a:srgbClr val="80302D"/>
              </a:gs>
              <a:gs pos="44000">
                <a:srgbClr val="9C6563"/>
              </a:gs>
              <a:gs pos="48000">
                <a:srgbClr val="FFFFFF"/>
              </a:gs>
              <a:gs pos="78999">
                <a:srgbClr val="83A7C3"/>
              </a:gs>
              <a:gs pos="87000">
                <a:srgbClr val="768FB9"/>
              </a:gs>
              <a:gs pos="92000">
                <a:srgbClr val="83A7C3"/>
              </a:gs>
              <a:gs pos="100000">
                <a:srgbClr val="DCEBF5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6342063" y="3356992"/>
            <a:ext cx="2801937" cy="1652885"/>
          </a:xfrm>
          <a:prstGeom prst="can">
            <a:avLst>
              <a:gd name="adj" fmla="val 11125"/>
            </a:avLst>
          </a:prstGeom>
          <a:gradFill rotWithShape="0">
            <a:gsLst>
              <a:gs pos="0">
                <a:srgbClr val="FFFF66"/>
              </a:gs>
              <a:gs pos="50000">
                <a:srgbClr val="FFFFFF"/>
              </a:gs>
              <a:gs pos="100000">
                <a:srgbClr val="FFFF66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/>
              <a:t>В группах, подобранных таким образом, создаются более благоприятные условия для равномерного продвижения с учетом уже индивидуальных способностей учащихся</a:t>
            </a:r>
          </a:p>
        </p:txBody>
      </p:sp>
      <p:sp>
        <p:nvSpPr>
          <p:cNvPr id="52241" name="AutoShape 17"/>
          <p:cNvSpPr>
            <a:spLocks noChangeArrowheads="1"/>
          </p:cNvSpPr>
          <p:nvPr/>
        </p:nvSpPr>
        <p:spPr bwMode="auto">
          <a:xfrm>
            <a:off x="0" y="3068960"/>
            <a:ext cx="1981200" cy="2202240"/>
          </a:xfrm>
          <a:prstGeom prst="can">
            <a:avLst>
              <a:gd name="adj" fmla="val 13224"/>
            </a:avLst>
          </a:prstGeom>
          <a:gradFill rotWithShape="0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/>
              <a:t>Система зачетов в дополнение  к системе оценки знаний позволяет систематически отслеживать темп продвижения каждого учащегося</a:t>
            </a:r>
          </a:p>
        </p:txBody>
      </p:sp>
      <p:sp>
        <p:nvSpPr>
          <p:cNvPr id="52242" name="AutoShape 18"/>
          <p:cNvSpPr>
            <a:spLocks noChangeArrowheads="1"/>
          </p:cNvSpPr>
          <p:nvPr/>
        </p:nvSpPr>
        <p:spPr bwMode="auto">
          <a:xfrm>
            <a:off x="1785918" y="5383673"/>
            <a:ext cx="2808287" cy="1019020"/>
          </a:xfrm>
          <a:prstGeom prst="can">
            <a:avLst>
              <a:gd name="adj" fmla="val 10069"/>
            </a:avLst>
          </a:prstGeom>
          <a:gradFill rotWithShape="0">
            <a:gsLst>
              <a:gs pos="0">
                <a:srgbClr val="33CCFF"/>
              </a:gs>
              <a:gs pos="50000">
                <a:srgbClr val="FFFFFF"/>
              </a:gs>
              <a:gs pos="100000">
                <a:srgbClr val="33CCFF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/>
              <a:t>Учащиеся слабой группы не испытывают перегрузки, а учащиеся сильной группы могут более полно себя реализовать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0" y="-246221"/>
            <a:ext cx="9144000" cy="539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саморазвивающего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обучения (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Г.К.Селевко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Классификационная характеристика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уровню применения: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общепедагогическая.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философской основе: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гуманистическая, антропософская.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основному фактору развития: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психогенная.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концепции усвоения: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ассоциативно-рефлекторная + развивающая.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ориентации на личностные структуры: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нравственно-волевое самоуправление личности - СУМ.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характеру содержания: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обучающе-воспитательная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светская, общеобразовательная, гуманистическая.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типу управления познавательной деятельностью: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 малых групп + программная.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организационным формам: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классно-урочная + клубная.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подходу к ребенку: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 сотрудничества.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преобладающему методу: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развивающая +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саморазвивающая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категории обучающихся: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массовая.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Общий методический уровень учебно-воспитательного процесса создается богатством и разнообразием применяемых методик. Для создания условий самоопределения (возможностей </a:t>
            </a:r>
            <a:r>
              <a:rPr lang="ru-RU" sz="2400" dirty="0" err="1" smtClean="0"/>
              <a:t>самопроб</a:t>
            </a:r>
            <a:r>
              <a:rPr lang="ru-RU" sz="2400" dirty="0" smtClean="0"/>
              <a:t>) ребенка в различных стилях и методах деятельности в СРО используется система планирования методик, применяемых в учебных предметах. Каждый школьник на протяжении периода обучения должен поработать во всех важнейших методических режимах (технологиях).</a:t>
            </a:r>
            <a:endParaRPr lang="ru-RU" sz="2400" dirty="0"/>
          </a:p>
        </p:txBody>
      </p:sp>
      <p:pic>
        <p:nvPicPr>
          <p:cNvPr id="3" name="Picture 2" descr="http://www.pomogi.org/f/1/actions/school2008/sep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718048"/>
            <a:ext cx="4139952" cy="4139952"/>
          </a:xfrm>
          <a:prstGeom prst="rect">
            <a:avLst/>
          </a:prstGeom>
          <a:noFill/>
        </p:spPr>
      </p:pic>
      <p:pic>
        <p:nvPicPr>
          <p:cNvPr id="88066" name="Picture 2" descr="http://pictures.ucoz.ru/_ph/3/4411452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31332"/>
            <a:ext cx="3635896" cy="3626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474344"/>
            <a:ext cx="9144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Особенности содержания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«Теория»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освоение теоретических основ самосовершенствования. В учебный план школы вводится существенная, принципиально важная компонента -курс «Самосовершенствование личности» с I по XI класс.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   «Практика»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формирование опыта деятельности по самосовершенствованию. Эта деятельность представляет внеурочные занятия ребенка во второй поло вине дня.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3.  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«Методика»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реализация форм и методов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саморазвивающего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обучения в преподавании основ наук.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ЗУН.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Содержание основ наук определяется действующими образовательными стандартами.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Курс построен с учетом возрастных возможностей и представляет следующую структуру по классам.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I-IV классы - Начала этики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саморегуляция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поведения);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Познай себя (психология личности);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Сделай себя сам (самовоспитание);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Учись учиться (самообразование);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VIII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Культура общения (самоутверждение);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IX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Самоопределение;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Саморегуляция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Самоактуализация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СУД.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Способы умственных действий являются операционной частью интеллекта, они распоряжаются, управляют, применяют имеющуюся в запасниках ЗУН информацию. В то же время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осознанной форме представляют собой особого рода знания - методологические, оценочные и мировоззренческие.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технологии СРО этим знаниям уделяется большое внимание: они усваиваются и в специальном курсе, и при изучении основ наук.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учебном процессе используется весь арсенал методических приемов формирования СУД в технологии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Д.Б.Эльконина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В.В.Давыдова, с той лишь разницей, что эмпирические (классические логические) способы умственных действий применяются наравне с теоретическими (диалектическими логическими).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Внутри каждого учебного предмета устанавливаются связи с курсом «Самосовершенствование личности».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СУМ. Важнейшим качеством самоуправляющего комплекса, лежащим в основе целенаправленной активности человека, является психологическая доминанта. Она представляет собой господствующий очаг возбуждения в нервной системе, придающий психическим процессам и поведению личности определенную направленность и активность в данной сфере. Русским физиологом и философом А.А.Ухтомским была создана теория доминанты и обоснована необходимость воспитания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доминанты постоянного нравственного самосовершенствования.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Общий методический уровень учебно-воспитательного процесса создается богатством и разнообразием применяемых методик. Для создания условий самоопределения (возможностей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самопроб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ребенка в различных стилях и методах деятельности в СРО используется система планирования методик, применяемых в учебных предметах. Каждый школьник на протяжении периода обучения должен поработать во всех важнейших методических режимах (технологиях).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404664"/>
          <a:ext cx="8424936" cy="4032446"/>
        </p:xfrm>
        <a:graphic>
          <a:graphicData uri="http://schemas.openxmlformats.org/drawingml/2006/table">
            <a:tbl>
              <a:tblPr/>
              <a:tblGrid>
                <a:gridCol w="3756458"/>
                <a:gridCol w="4668478"/>
              </a:tblGrid>
              <a:tr h="266105">
                <a:tc gridSpan="2">
                  <a:txBody>
                    <a:bodyPr/>
                    <a:lstStyle/>
                    <a:p>
                      <a:pPr marL="2743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564">
                <a:tc>
                  <a:txBody>
                    <a:bodyPr/>
                    <a:lstStyle/>
                    <a:p>
                      <a:pPr marL="6477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Окружающий мир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Начала этики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Что нас окружает.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Чем человек отличается от животного.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Будь природе другом.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Береги природу.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Все профессии важны.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Что красит человека.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Строение тела человека.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Наши помощники.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Если хочешь быть здоров.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Если хочешь быть здоров.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3910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Домашние опасности.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Пожар! Очень подозрительный тип.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Когда ты оказался один.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023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Наша дружная семья.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Мои родные люди.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8355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Правила вежливости.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Слова приветствия. Хорошие манеры. Добрые слова.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7669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День рождения.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Идем в гости. Праздник в нашем доме.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-1483472"/>
            <a:ext cx="9144001" cy="834147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Курс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Aharoni" pitchFamily="2" charset="-79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Начала этики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Aharoni" pitchFamily="2" charset="-79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(1-4 класс), авторы :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Селевко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Г.К.,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Курзина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Т.Н.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         Цель курса. Формирование у ребенка культуры человеческих отношений: культуры поведения, общения.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          Российский стандарт начального образования не включает этику как учебный предмет. Этика относится к числу факультативных занятий. Практически каждый урок этики - нетрадиционный.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Типы уроков этики.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Урок-сказка.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Урок-путешествие.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Урок-викторина.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Урок-игра.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Урок-творчество.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Урок-спектакль.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Урок-деловая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игра.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Урок-конкурс.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Урок-КВН.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Интегрированный урок.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57200" algn="l"/>
                <a:tab pos="527050" algn="l"/>
              </a:tabLst>
            </a:pPr>
            <a:r>
              <a:rPr lang="ru-RU" sz="2000" dirty="0">
                <a:cs typeface="Aharoni" pitchFamily="2" charset="-79"/>
              </a:rPr>
              <a:t>Поэтому курс «Начала этики» авторов </a:t>
            </a:r>
            <a:r>
              <a:rPr lang="ru-RU" sz="2000" dirty="0" err="1">
                <a:cs typeface="Aharoni" pitchFamily="2" charset="-79"/>
              </a:rPr>
              <a:t>Селевко</a:t>
            </a:r>
            <a:r>
              <a:rPr lang="ru-RU" sz="2000" dirty="0">
                <a:cs typeface="Aharoni" pitchFamily="2" charset="-79"/>
              </a:rPr>
              <a:t> Г.К., </a:t>
            </a:r>
            <a:r>
              <a:rPr lang="ru-RU" sz="2000" dirty="0" err="1">
                <a:cs typeface="Aharoni" pitchFamily="2" charset="-79"/>
              </a:rPr>
              <a:t>Курзиной</a:t>
            </a:r>
            <a:r>
              <a:rPr lang="ru-RU" sz="2000" dirty="0">
                <a:cs typeface="Aharoni" pitchFamily="2" charset="-79"/>
              </a:rPr>
              <a:t> Т.Н.  можно интегрировать с предметом «Окружающий мир» и внеклассной работой (классные часы).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57200" algn="l"/>
                <a:tab pos="527050" algn="l"/>
              </a:tabLst>
            </a:pPr>
            <a:r>
              <a:rPr lang="ru-RU" sz="2000" dirty="0">
                <a:cs typeface="Aharoni" pitchFamily="2" charset="-79"/>
              </a:rPr>
              <a:t>Элементы этического воспитания присутствуют на каждом уроке учителя начальных классов, а также во внеклассной деятельности. Нравственно-этическое воспитание должно охватывать все области жизнедеятельности младшего школьника, включая свободное общение на улице и поведение в общественных местах.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1043608" y="476672"/>
            <a:ext cx="6840760" cy="15841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    Спасибо за внимание</a:t>
            </a:r>
            <a:endParaRPr lang="ru-RU" sz="3200" dirty="0"/>
          </a:p>
        </p:txBody>
      </p:sp>
      <p:pic>
        <p:nvPicPr>
          <p:cNvPr id="66562" name="Picture 2" descr="http://ula.su/wp-content/uploads/2011/03/shutterstock_3106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848600" cy="5343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265</TotalTime>
  <Words>5508</Words>
  <Application>Microsoft Office PowerPoint</Application>
  <PresentationFormat>Экран (4:3)</PresentationFormat>
  <Paragraphs>572</Paragraphs>
  <Slides>68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Понятие приемов обучения</vt:lpstr>
      <vt:lpstr>Слайд 11</vt:lpstr>
      <vt:lpstr>Слайд 12</vt:lpstr>
      <vt:lpstr>Слайд 13</vt:lpstr>
      <vt:lpstr>Слайд 14</vt:lpstr>
      <vt:lpstr>Начальная школа 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Технология развивающего обучения Д.Б. Эльконина - В.В. Давыдова </vt:lpstr>
      <vt:lpstr>Система Д.Б. Эльконина-  В.В. Давыдова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Система Д.Б. Эльконина- В.В. Давыдова: 2класс. Эксперимент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Прием «Совместного поиска» </vt:lpstr>
      <vt:lpstr>Слайд 60</vt:lpstr>
      <vt:lpstr>Достоинства данного метода обучения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47</cp:revision>
  <dcterms:created xsi:type="dcterms:W3CDTF">2013-02-26T02:16:21Z</dcterms:created>
  <dcterms:modified xsi:type="dcterms:W3CDTF">2014-06-26T04:48:00Z</dcterms:modified>
</cp:coreProperties>
</file>