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68" r:id="rId3"/>
    <p:sldId id="270" r:id="rId4"/>
    <p:sldId id="271" r:id="rId5"/>
    <p:sldId id="272" r:id="rId6"/>
    <p:sldId id="273" r:id="rId7"/>
    <p:sldId id="269" r:id="rId8"/>
    <p:sldId id="266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E38CB-9626-4D4A-8D1C-BE70B4A9394F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C3779-7785-4B99-844E-1780F461B0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97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BB4636-7397-46BB-8CB5-1C9426833134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EF37580-2B0D-4A6B-96E4-5FA5578B5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mypresentation.ru/documents/93aa636b44ae77f92e06196a44f06a9c/img2.jpg"/>
          <p:cNvPicPr>
            <a:picLocks noChangeAspect="1" noChangeArrowheads="1"/>
          </p:cNvPicPr>
          <p:nvPr/>
        </p:nvPicPr>
        <p:blipFill>
          <a:blip r:embed="rId2" cstate="print"/>
          <a:srcRect l="30239" t="45360" r="45191" b="4241"/>
          <a:stretch>
            <a:fillRect/>
          </a:stretch>
        </p:blipFill>
        <p:spPr bwMode="auto">
          <a:xfrm>
            <a:off x="323528" y="1628800"/>
            <a:ext cx="1368152" cy="2104849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7772400" cy="3718196"/>
          </a:xfrm>
        </p:spPr>
        <p:txBody>
          <a:bodyPr>
            <a:normAutofit fontScale="92500"/>
          </a:bodyPr>
          <a:lstStyle/>
          <a:p>
            <a:pPr algn="l"/>
            <a:r>
              <a:rPr lang="ru-RU" sz="2400" dirty="0" smtClean="0"/>
              <a:t>                                  </a:t>
            </a:r>
          </a:p>
          <a:p>
            <a:pPr algn="l"/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Проект выполнила:</a:t>
            </a:r>
          </a:p>
          <a:p>
            <a:pPr algn="l"/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Матвеева Юлия, ученица 5 класса. </a:t>
            </a:r>
          </a:p>
          <a:p>
            <a:pPr algn="l"/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Руководители:</a:t>
            </a:r>
          </a:p>
          <a:p>
            <a:pPr algn="l"/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Кудинова Ю.Р., </a:t>
            </a:r>
            <a:r>
              <a:rPr lang="ru-RU" sz="24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Щипцова</a:t>
            </a:r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А.В.,</a:t>
            </a:r>
          </a:p>
          <a:p>
            <a:pPr algn="l"/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учителя литературы</a:t>
            </a:r>
          </a:p>
          <a:p>
            <a:pPr algn="l"/>
            <a:endParaRPr lang="ru-RU" sz="24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МОУ  </a:t>
            </a:r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СОШ с. </a:t>
            </a:r>
            <a:r>
              <a:rPr lang="ru-RU" sz="24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Рахинка</a:t>
            </a:r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endParaRPr lang="ru-RU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268761"/>
            <a:ext cx="7704856" cy="2331690"/>
          </a:xfrm>
        </p:spPr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«Числа в русских</a:t>
            </a: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Arial" pitchFamily="34" charset="0"/>
              </a:rPr>
            </a:b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народных сказках»</a:t>
            </a:r>
            <a:endParaRPr lang="ru-RU" sz="3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316" name="Picture 4" descr="http://xn--80aae0ashccrq6m.xn--p1ai/images/product_images/info_images/630278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212976"/>
            <a:ext cx="1440160" cy="1855876"/>
          </a:xfrm>
          <a:prstGeom prst="rect">
            <a:avLst/>
          </a:prstGeom>
          <a:noFill/>
        </p:spPr>
      </p:pic>
      <p:pic>
        <p:nvPicPr>
          <p:cNvPr id="13320" name="Picture 8" descr="http://mypresentation.ru/documents/93aa636b44ae77f92e06196a44f06a9c/img2.jpg"/>
          <p:cNvPicPr>
            <a:picLocks noChangeAspect="1" noChangeArrowheads="1"/>
          </p:cNvPicPr>
          <p:nvPr/>
        </p:nvPicPr>
        <p:blipFill>
          <a:blip r:embed="rId2" cstate="print"/>
          <a:srcRect l="1890" t="12600" r="71650" b="34481"/>
          <a:stretch>
            <a:fillRect/>
          </a:stretch>
        </p:blipFill>
        <p:spPr bwMode="auto">
          <a:xfrm>
            <a:off x="2051720" y="4509120"/>
            <a:ext cx="1440160" cy="21602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sz="quarter" idx="14"/>
          </p:nvPr>
        </p:nvSpPr>
        <p:spPr>
          <a:xfrm>
            <a:off x="4648200" y="981075"/>
            <a:ext cx="4495800" cy="5616575"/>
          </a:xfrm>
        </p:spPr>
        <p:txBody>
          <a:bodyPr/>
          <a:lstStyle/>
          <a:p>
            <a:pPr>
              <a:buFontTx/>
              <a:buNone/>
            </a:pPr>
            <a:endParaRPr lang="ru-RU" sz="2000" b="1" dirty="0" smtClean="0">
              <a:latin typeface="Arial Black" pitchFamily="34" charset="0"/>
            </a:endParaRPr>
          </a:p>
          <a:p>
            <a:r>
              <a:rPr lang="ru-RU" dirty="0" smtClean="0"/>
              <a:t>В сказках, пословицах, загадках и даже песнях часто присутствуют числа.</a:t>
            </a:r>
          </a:p>
          <a:p>
            <a:r>
              <a:rPr lang="ru-RU" dirty="0" smtClean="0"/>
              <a:t>Случайно ли это?</a:t>
            </a:r>
          </a:p>
          <a:p>
            <a:r>
              <a:rPr lang="ru-RU" dirty="0" smtClean="0"/>
              <a:t>Какие числа встречаются в сказках?</a:t>
            </a:r>
          </a:p>
          <a:p>
            <a:r>
              <a:rPr lang="ru-RU" dirty="0" smtClean="0"/>
              <a:t>Существует ли число, которое употребляется чаще других?</a:t>
            </a:r>
          </a:p>
        </p:txBody>
      </p:sp>
      <p:pic>
        <p:nvPicPr>
          <p:cNvPr id="12292" name="Picture 6" descr="shutterstock_105568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050"/>
            <a:ext cx="4643438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23850" y="2348880"/>
            <a:ext cx="4032250" cy="295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Актуальность темы</a:t>
            </a:r>
          </a:p>
        </p:txBody>
      </p:sp>
      <p:pic>
        <p:nvPicPr>
          <p:cNvPr id="6" name="Picture 2" descr="http://hovrashok.com.ua/images/Nov/30/9a0f46d39938970c0e38e468961503bb/1.jpg"/>
          <p:cNvPicPr>
            <a:picLocks noChangeAspect="1" noChangeArrowheads="1"/>
          </p:cNvPicPr>
          <p:nvPr/>
        </p:nvPicPr>
        <p:blipFill>
          <a:blip r:embed="rId3" cstate="print"/>
          <a:srcRect t="38031"/>
          <a:stretch>
            <a:fillRect/>
          </a:stretch>
        </p:blipFill>
        <p:spPr bwMode="auto">
          <a:xfrm>
            <a:off x="827584" y="4221088"/>
            <a:ext cx="1872207" cy="89044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7772400" cy="3718196"/>
          </a:xfrm>
        </p:spPr>
        <p:txBody>
          <a:bodyPr/>
          <a:lstStyle/>
          <a:p>
            <a:pPr algn="l"/>
            <a:r>
              <a:rPr lang="ru-RU" sz="2400" dirty="0" smtClean="0"/>
              <a:t>         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1268760"/>
            <a:ext cx="5400600" cy="4896544"/>
          </a:xfrm>
        </p:spPr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  <a:t>Цель работы:</a:t>
            </a:r>
            <a:r>
              <a:rPr lang="ru-RU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r>
              <a:rPr lang="ru-RU" sz="3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обнаружить , как связана  математика со сказками, раскрыть тайну  чисел в сказках, выяснить ,  какие числа упоминаются в сказках чаще всего.</a:t>
            </a:r>
            <a:br>
              <a:rPr lang="ru-RU" sz="3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endParaRPr lang="ru-RU" sz="3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 descr="http://tetradkin-grad.3dn.ru/099/099/6-20.jpg"/>
          <p:cNvPicPr/>
          <p:nvPr/>
        </p:nvPicPr>
        <p:blipFill>
          <a:blip r:embed="rId2" cstate="print"/>
          <a:srcRect t="32922"/>
          <a:stretch>
            <a:fillRect/>
          </a:stretch>
        </p:blipFill>
        <p:spPr bwMode="auto">
          <a:xfrm>
            <a:off x="611560" y="1628800"/>
            <a:ext cx="2448272" cy="395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7772400" cy="3718196"/>
          </a:xfrm>
        </p:spPr>
        <p:txBody>
          <a:bodyPr/>
          <a:lstStyle/>
          <a:p>
            <a:pPr algn="l"/>
            <a:r>
              <a:rPr lang="ru-RU" sz="2400" dirty="0" smtClean="0"/>
              <a:t>         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-675456"/>
            <a:ext cx="7560840" cy="396044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  <a:t>Задачи: </a:t>
            </a:r>
            <a:b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</a:br>
            <a:endParaRPr lang="ru-RU" sz="3600" b="1" dirty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395536" y="1556792"/>
            <a:ext cx="8569325" cy="1008062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2800" dirty="0" smtClean="0">
              <a:solidFill>
                <a:srgbClr val="63252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Познакомиться со сказками, в которых события имеют связь с числами.</a:t>
            </a:r>
            <a:r>
              <a:rPr lang="ru-RU" sz="2800" dirty="0" smtClean="0"/>
              <a:t> </a:t>
            </a:r>
          </a:p>
          <a:p>
            <a:pPr algn="ctr"/>
            <a:endParaRPr lang="ru-RU" sz="2800" dirty="0">
              <a:solidFill>
                <a:srgbClr val="632523"/>
              </a:solidFill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395536" y="2924944"/>
            <a:ext cx="8569325" cy="1008062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Проследить, какие числа чаще встречаются в сказках</a:t>
            </a:r>
            <a:endParaRPr lang="ru-RU" sz="2800" dirty="0" smtClean="0"/>
          </a:p>
          <a:p>
            <a:pPr algn="ctr"/>
            <a:endParaRPr lang="ru-RU" sz="2800" dirty="0">
              <a:solidFill>
                <a:srgbClr val="632523"/>
              </a:solidFill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95536" y="4149080"/>
            <a:ext cx="8569325" cy="1224136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Узнать мнение сверстников о связи математики и литературы, тем самым заинтересовать их математикой и вовлечь в исследование.</a:t>
            </a:r>
            <a:endParaRPr lang="ru-RU" sz="2800" dirty="0">
              <a:solidFill>
                <a:srgbClr val="632523"/>
              </a:solidFill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395536" y="5589240"/>
            <a:ext cx="8569325" cy="1008062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Проанализировать и обобщить полученные данные.</a:t>
            </a:r>
            <a:r>
              <a:rPr lang="ru-RU" sz="2800" dirty="0" smtClean="0"/>
              <a:t> </a:t>
            </a:r>
          </a:p>
          <a:p>
            <a:pPr algn="ctr"/>
            <a:endParaRPr lang="ru-RU" sz="2800" dirty="0">
              <a:solidFill>
                <a:srgbClr val="632523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:\картинки с шаттерстока\shutterstock_29965945.jpg"/>
          <p:cNvPicPr>
            <a:picLocks noChangeAspect="1" noChangeArrowheads="1"/>
          </p:cNvPicPr>
          <p:nvPr/>
        </p:nvPicPr>
        <p:blipFill>
          <a:blip r:embed="rId2" cstate="print"/>
          <a:srcRect l="11812" r="10226"/>
          <a:stretch>
            <a:fillRect/>
          </a:stretch>
        </p:blipFill>
        <p:spPr bwMode="auto">
          <a:xfrm>
            <a:off x="899592" y="124155"/>
            <a:ext cx="8244408" cy="67338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/>
          </a:sp3d>
        </p:spPr>
      </p:pic>
      <p:pic>
        <p:nvPicPr>
          <p:cNvPr id="2051" name="Picture 5" descr="E:\картинки с шаттерстока\shutterstock_30833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412776"/>
            <a:ext cx="483393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5004048" y="1988840"/>
            <a:ext cx="2808312" cy="484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0" b="1" dirty="0" smtClean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Print" pitchFamily="2" charset="0"/>
                <a:cs typeface="Times New Roman" pitchFamily="18" charset="0"/>
              </a:rPr>
              <a:t>Гипотеза: </a:t>
            </a:r>
            <a:endParaRPr lang="ru-RU" sz="3200" b="1" dirty="0" smtClean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algn="ctr">
              <a:defRPr/>
            </a:pPr>
            <a:endParaRPr lang="ru-RU" sz="4000" dirty="0"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35896" y="2996952"/>
            <a:ext cx="5362947" cy="3214688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800" dirty="0" smtClean="0"/>
              <a:t>Правда ли, что без чисел не может обойтись даже сказка?	                                            </a:t>
            </a:r>
          </a:p>
          <a:p>
            <a:r>
              <a:rPr lang="ru-RU" sz="2800" dirty="0" smtClean="0"/>
              <a:t>Я предполагаю, что возможно установить связь между числами и сказками. </a:t>
            </a:r>
          </a:p>
          <a:p>
            <a:pPr algn="ctr">
              <a:defRPr/>
            </a:pPr>
            <a:endParaRPr lang="ru-RU" sz="4400" dirty="0">
              <a:latin typeface="Arial Black" pitchFamily="34" charset="0"/>
            </a:endParaRPr>
          </a:p>
        </p:txBody>
      </p:sp>
      <p:pic>
        <p:nvPicPr>
          <p:cNvPr id="27650" name="Picture 2" descr="http://shkolapifagora.my1.ru/0999/099/skazka3.jpg"/>
          <p:cNvPicPr>
            <a:picLocks noChangeAspect="1" noChangeArrowheads="1"/>
          </p:cNvPicPr>
          <p:nvPr/>
        </p:nvPicPr>
        <p:blipFill>
          <a:blip r:embed="rId4" cstate="print"/>
          <a:srcRect l="7269" t="52279" r="6540" b="11162"/>
          <a:stretch>
            <a:fillRect/>
          </a:stretch>
        </p:blipFill>
        <p:spPr bwMode="auto">
          <a:xfrm rot="1133049">
            <a:off x="6462188" y="605264"/>
            <a:ext cx="2285195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shutterstock_1061749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8424863" cy="6337300"/>
          </a:xfrm>
          <a:noFill/>
        </p:spPr>
      </p:pic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1476375" y="3213100"/>
            <a:ext cx="66246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Мои исследования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Region\Desktop\картинки с шаттерстока\shutterstock_1104854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0"/>
            <a:ext cx="9144000" cy="735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700338" y="4000500"/>
            <a:ext cx="4032250" cy="21431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1600" dirty="0">
                <a:latin typeface="Arial Black" pitchFamily="34" charset="0"/>
              </a:rPr>
              <a:t/>
            </a:r>
            <a:br>
              <a:rPr lang="ru-RU" sz="1600" dirty="0">
                <a:latin typeface="Arial Black" pitchFamily="34" charset="0"/>
              </a:rPr>
            </a:br>
            <a:r>
              <a:rPr lang="ru-RU" dirty="0">
                <a:latin typeface="Arial Black" pitchFamily="34" charset="0"/>
              </a:rPr>
              <a:t/>
            </a:r>
            <a:br>
              <a:rPr lang="ru-RU" dirty="0">
                <a:latin typeface="Arial Black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 rot="-536286">
            <a:off x="1976438" y="685800"/>
            <a:ext cx="2646362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0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079" name="Прямоугольник 5"/>
          <p:cNvSpPr>
            <a:spLocks noChangeArrowheads="1"/>
          </p:cNvSpPr>
          <p:nvPr/>
        </p:nvSpPr>
        <p:spPr bwMode="auto">
          <a:xfrm rot="-957053">
            <a:off x="5095875" y="1395413"/>
            <a:ext cx="4052888" cy="10128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Bookman Old Style" pitchFamily="18" charset="0"/>
              </a:rPr>
              <a:t>   </a:t>
            </a:r>
            <a:endParaRPr lang="ru-RU" b="1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3080" name="Прямоугольник 6"/>
          <p:cNvSpPr>
            <a:spLocks noChangeArrowheads="1"/>
          </p:cNvSpPr>
          <p:nvPr/>
        </p:nvSpPr>
        <p:spPr bwMode="auto">
          <a:xfrm rot="879433">
            <a:off x="182563" y="768350"/>
            <a:ext cx="2157412" cy="14287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400" b="1" i="1" dirty="0">
              <a:latin typeface="Bookman Old Style" pitchFamily="18" charset="0"/>
            </a:endParaRPr>
          </a:p>
        </p:txBody>
      </p:sp>
      <p:sp>
        <p:nvSpPr>
          <p:cNvPr id="3081" name="Rectangle 13"/>
          <p:cNvSpPr>
            <a:spLocks noChangeArrowheads="1"/>
          </p:cNvSpPr>
          <p:nvPr/>
        </p:nvSpPr>
        <p:spPr bwMode="auto">
          <a:xfrm rot="823288">
            <a:off x="4194939" y="726349"/>
            <a:ext cx="28829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b="1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10" name="Рисунок 9" descr="C:\Users\Антонина\Desktop\2015-11-16\DSC05406.JPG"/>
          <p:cNvPicPr/>
          <p:nvPr/>
        </p:nvPicPr>
        <p:blipFill>
          <a:blip r:embed="rId3" cstate="print"/>
          <a:srcRect l="14883" t="6683" r="29978" b="17553"/>
          <a:stretch>
            <a:fillRect/>
          </a:stretch>
        </p:blipFill>
        <p:spPr bwMode="auto">
          <a:xfrm rot="1080639">
            <a:off x="420726" y="774298"/>
            <a:ext cx="2152703" cy="14356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 descr="C:\Users\Антонина\Desktop\2015-11-16\DSC05409.JPG"/>
          <p:cNvPicPr/>
          <p:nvPr/>
        </p:nvPicPr>
        <p:blipFill>
          <a:blip r:embed="rId4" cstate="print"/>
          <a:srcRect l="16007" t="15990" r="34877" b="6683"/>
          <a:stretch>
            <a:fillRect/>
          </a:stretch>
        </p:blipFill>
        <p:spPr bwMode="auto">
          <a:xfrm>
            <a:off x="4788024" y="620688"/>
            <a:ext cx="1679005" cy="11211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 descr="C:\Users\Антонина\Desktop\2015-11-16\DSC05401.JPG"/>
          <p:cNvPicPr/>
          <p:nvPr/>
        </p:nvPicPr>
        <p:blipFill>
          <a:blip r:embed="rId5" cstate="print"/>
          <a:srcRect l="5166" t="9785" r="5032"/>
          <a:stretch>
            <a:fillRect/>
          </a:stretch>
        </p:blipFill>
        <p:spPr bwMode="auto">
          <a:xfrm rot="21097143">
            <a:off x="2639771" y="678326"/>
            <a:ext cx="2017201" cy="1609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Антонина\Desktop\2015-11-16\DSC0541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90577">
            <a:off x="6002127" y="1126700"/>
            <a:ext cx="2396966" cy="1343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Антонина\Desktop\2015-11-16\DSC0539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3933056"/>
            <a:ext cx="352839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sz="quarter" idx="14"/>
          </p:nvPr>
        </p:nvSpPr>
        <p:spPr>
          <a:xfrm>
            <a:off x="3563888" y="981075"/>
            <a:ext cx="5580112" cy="5616575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</a:t>
            </a:r>
            <a:r>
              <a:rPr lang="ru-RU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Числа в сказках используются для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           обозначения:</a:t>
            </a:r>
          </a:p>
          <a:p>
            <a:r>
              <a:rPr lang="ru-RU" sz="24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количества главных героев;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количества испытаний, которые должны пройти герои;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количества предметов, участвующих в действиях;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волшебных качеств, присущих предметам;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расстояния до царства, в котором происходят сказочные события (тридевять земель, тридесятое царство);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возраста героев.</a:t>
            </a:r>
            <a:endParaRPr lang="ru-RU" sz="20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dirty="0" smtClean="0"/>
          </a:p>
        </p:txBody>
      </p:sp>
      <p:pic>
        <p:nvPicPr>
          <p:cNvPr id="12292" name="Picture 6" descr="shutterstock_105568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347864" cy="39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179512" y="1772816"/>
            <a:ext cx="320384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Символика чисел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 descr="http://www.bashinform.ru/upload/img_res935/e231cfcc4d76d617/skazki11_ejw_9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293096"/>
            <a:ext cx="2307618" cy="2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851275" y="910222"/>
            <a:ext cx="529272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Число «один», как правило, обозначает начало, что-то единственное,  нечто очень малое.   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Число 1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встретилось мне  в сказках: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«Кузьма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Скоробогатый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» — «Жил-поживал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Кузенька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один-одинёшенек, в темном лесу…»;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Крошечка-Хаврошечка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» — «… осталась она одна сиротой маленькой…».</a:t>
            </a:r>
          </a:p>
          <a:p>
            <a:pPr algn="ctr"/>
            <a:r>
              <a:rPr lang="ru-RU" sz="28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6325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632523"/>
                </a:solidFill>
                <a:latin typeface="Segoe Print" pitchFamily="2" charset="0"/>
                <a:cs typeface="Times New Roman" pitchFamily="18" charset="0"/>
              </a:rPr>
              <a:t>Число 1</a:t>
            </a:r>
            <a:endParaRPr lang="ru-RU" sz="5400" dirty="0">
              <a:solidFill>
                <a:srgbClr val="632523"/>
              </a:solidFill>
              <a:latin typeface="Segoe Print" pitchFamily="2" charset="0"/>
              <a:cs typeface="Arial" pitchFamily="34" charset="0"/>
            </a:endParaRPr>
          </a:p>
        </p:txBody>
      </p:sp>
      <p:pic>
        <p:nvPicPr>
          <p:cNvPr id="18437" name="Picture 5" descr="C:\Users\Fancy\Desktop\цифры\Новая папка (2)\tsifra-1-na-chernom-fone-0003732591-preview.jpg"/>
          <p:cNvPicPr>
            <a:picLocks noChangeAspect="1" noChangeArrowheads="1"/>
          </p:cNvPicPr>
          <p:nvPr/>
        </p:nvPicPr>
        <p:blipFill>
          <a:blip r:embed="rId2" cstate="print"/>
          <a:srcRect l="5993" t="5369" r="7699" b="11737"/>
          <a:stretch>
            <a:fillRect/>
          </a:stretch>
        </p:blipFill>
        <p:spPr bwMode="auto">
          <a:xfrm>
            <a:off x="251520" y="836712"/>
            <a:ext cx="2721902" cy="283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9" name="Picture 7" descr="C:\Users\Fancy\Desktop\цифры\Новая папка (2)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36912"/>
            <a:ext cx="252028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7" name="Picture 3" descr="http://fs00.infourok.ru/images/doc/220/7713/4/img3.jpg"/>
          <p:cNvPicPr>
            <a:picLocks noChangeAspect="1" noChangeArrowheads="1"/>
          </p:cNvPicPr>
          <p:nvPr/>
        </p:nvPicPr>
        <p:blipFill>
          <a:blip r:embed="rId4" cstate="print"/>
          <a:srcRect l="3937" t="34250" r="58263" b="5901"/>
          <a:stretch>
            <a:fillRect/>
          </a:stretch>
        </p:blipFill>
        <p:spPr bwMode="auto">
          <a:xfrm>
            <a:off x="2051720" y="4293096"/>
            <a:ext cx="1819149" cy="21602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5688632" cy="5184576"/>
          </a:xfrm>
        </p:spPr>
        <p:txBody>
          <a:bodyPr/>
          <a:lstStyle/>
          <a:p>
            <a:r>
              <a:rPr lang="ru-RU" sz="2400" dirty="0" smtClean="0"/>
              <a:t>Число 2 часто символизирует парность, четность, В сказках оно встречается чаще всего для обозначения парности героев. Это происходит из-за того, что в жизни всегда есть две противоположности: добро и зло, чёрное и белое, свет и мрак, тепло и холодно, </a:t>
            </a:r>
          </a:p>
          <a:p>
            <a:r>
              <a:rPr lang="ru-RU" sz="2400" dirty="0" smtClean="0"/>
              <a:t>«Гуси-лебеди» — «У них была дочка да сынок маленький…»;</a:t>
            </a:r>
          </a:p>
          <a:p>
            <a:r>
              <a:rPr lang="ru-RU" sz="2400" dirty="0" smtClean="0"/>
              <a:t>«</a:t>
            </a:r>
            <a:r>
              <a:rPr lang="ru-RU" sz="2400" dirty="0" err="1" smtClean="0"/>
              <a:t>Морозко</a:t>
            </a:r>
            <a:r>
              <a:rPr lang="ru-RU" sz="2400" dirty="0" smtClean="0"/>
              <a:t>» — «…у мачехи была падчерица да родная дочка».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836711"/>
          </a:xfrm>
        </p:spPr>
        <p:txBody>
          <a:bodyPr/>
          <a:lstStyle/>
          <a:p>
            <a:r>
              <a:rPr lang="ru-RU" b="1" dirty="0" smtClean="0">
                <a:solidFill>
                  <a:srgbClr val="632523"/>
                </a:solidFill>
                <a:latin typeface="Segoe Print" pitchFamily="2" charset="0"/>
                <a:cs typeface="Times New Roman" pitchFamily="18" charset="0"/>
              </a:rPr>
              <a:t>Число 2</a:t>
            </a:r>
            <a:endParaRPr lang="ru-RU" dirty="0"/>
          </a:p>
        </p:txBody>
      </p:sp>
      <p:pic>
        <p:nvPicPr>
          <p:cNvPr id="34818" name="Picture 2" descr="http://dd6xle2n4vut.cloudfront.net/com.appmk.magazine.AOTJDDXRFKKAZMLOH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916832"/>
            <a:ext cx="3048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51845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152128"/>
          </a:xfrm>
        </p:spPr>
        <p:txBody>
          <a:bodyPr/>
          <a:lstStyle/>
          <a:p>
            <a:r>
              <a:rPr lang="ru-RU" b="1" dirty="0" smtClean="0">
                <a:solidFill>
                  <a:srgbClr val="632523"/>
                </a:solidFill>
                <a:latin typeface="Segoe Print" pitchFamily="2" charset="0"/>
                <a:cs typeface="Times New Roman" pitchFamily="18" charset="0"/>
              </a:rPr>
              <a:t>Число 3</a:t>
            </a:r>
            <a:r>
              <a:rPr lang="ru-RU" dirty="0" smtClean="0">
                <a:solidFill>
                  <a:srgbClr val="632523"/>
                </a:solidFill>
                <a:latin typeface="Segoe Print" pitchFamily="2" charset="0"/>
              </a:rPr>
              <a:t/>
            </a:r>
            <a:br>
              <a:rPr lang="ru-RU" dirty="0" smtClean="0">
                <a:solidFill>
                  <a:srgbClr val="632523"/>
                </a:solidFill>
                <a:latin typeface="Segoe Print" pitchFamily="2" charset="0"/>
              </a:rPr>
            </a:br>
            <a:endParaRPr lang="ru-RU" dirty="0"/>
          </a:p>
        </p:txBody>
      </p:sp>
      <p:pic>
        <p:nvPicPr>
          <p:cNvPr id="33794" name="Picture 2" descr="http://mypresentation.ru/documents/e1a291b80b558a89de3f106b5bfb19f6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283968" y="1196752"/>
            <a:ext cx="4464496" cy="504056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 русских народных сказках эти числа встречаются нечасто: «Колобок» — 4 персонажа встретил Колобок (заяц, волк, лиса, медведь)</a:t>
            </a:r>
          </a:p>
          <a:p>
            <a:r>
              <a:rPr lang="ru-RU" sz="2000" dirty="0" smtClean="0"/>
              <a:t>«Я от зайца ушел,</a:t>
            </a:r>
          </a:p>
          <a:p>
            <a:r>
              <a:rPr lang="ru-RU" sz="2000" dirty="0" smtClean="0"/>
              <a:t>Я от волка ушел,</a:t>
            </a:r>
          </a:p>
          <a:p>
            <a:r>
              <a:rPr lang="ru-RU" sz="2000" dirty="0" smtClean="0"/>
              <a:t>От медведя ушел,</a:t>
            </a:r>
          </a:p>
          <a:p>
            <a:r>
              <a:rPr lang="ru-RU" sz="2000" dirty="0" smtClean="0"/>
              <a:t>От тебя, лисы, нехитро уйти!»;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«Дочь-семилетка» — 4 загадки загадывал Царь: « — Четвёртая загадка: что всего на свете </a:t>
            </a:r>
          </a:p>
          <a:p>
            <a:r>
              <a:rPr lang="ru-RU" sz="2000" dirty="0" smtClean="0"/>
              <a:t> «Кузьма </a:t>
            </a:r>
            <a:r>
              <a:rPr lang="ru-RU" sz="2000" dirty="0" err="1" smtClean="0"/>
              <a:t>Скоробогатый</a:t>
            </a:r>
            <a:r>
              <a:rPr lang="ru-RU" sz="2000" dirty="0" smtClean="0"/>
              <a:t>» — «…был у него худой домишко, да один петушок, да пять курочек».</a:t>
            </a:r>
          </a:p>
          <a:p>
            <a:endParaRPr lang="ru-RU" sz="14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/>
          <a:lstStyle/>
          <a:p>
            <a:r>
              <a:rPr lang="ru-RU" b="1" dirty="0" smtClean="0">
                <a:solidFill>
                  <a:srgbClr val="632523"/>
                </a:solidFill>
                <a:latin typeface="Segoe Print" pitchFamily="2" charset="0"/>
                <a:cs typeface="Times New Roman" pitchFamily="18" charset="0"/>
              </a:rPr>
              <a:t>Числа 4, 5, 6</a:t>
            </a:r>
            <a:endParaRPr lang="ru-RU" dirty="0"/>
          </a:p>
        </p:txBody>
      </p:sp>
      <p:pic>
        <p:nvPicPr>
          <p:cNvPr id="6" name="Рисунок 5" descr="http://www.vest-news.ru/files/news_images/2014/08/13/61992_20804.jpg"/>
          <p:cNvPicPr/>
          <p:nvPr/>
        </p:nvPicPr>
        <p:blipFill rotWithShape="1">
          <a:blip r:embed="rId2" cstate="print"/>
          <a:srcRect b="12735"/>
          <a:stretch/>
        </p:blipFill>
        <p:spPr bwMode="auto">
          <a:xfrm rot="20573987">
            <a:off x="658498" y="1481795"/>
            <a:ext cx="3221905" cy="201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2" descr="http://bigslide.ru/images/18/17174/831/img3.jpg"/>
          <p:cNvPicPr>
            <a:picLocks noChangeAspect="1" noChangeArrowheads="1"/>
          </p:cNvPicPr>
          <p:nvPr/>
        </p:nvPicPr>
        <p:blipFill>
          <a:blip r:embed="rId3" cstate="print"/>
          <a:srcRect l="36838" t="36404" r="4029" b="5350"/>
          <a:stretch>
            <a:fillRect/>
          </a:stretch>
        </p:blipFill>
        <p:spPr bwMode="auto">
          <a:xfrm rot="20648936">
            <a:off x="378582" y="3906869"/>
            <a:ext cx="3312368" cy="24460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4968552" cy="525658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 Число, обозначающее почти всегда положительные моменты жизни людей, Ещё в древности 7 считалось счастливым числом. Не случайно в радуге семь цветов, на свете семь чудес света, в неделе 7 дней. в музыке 7 </a:t>
            </a:r>
            <a:r>
              <a:rPr lang="ru-RU" sz="2400" dirty="0" err="1" smtClean="0"/>
              <a:t>нот.Число</a:t>
            </a:r>
            <a:r>
              <a:rPr lang="ru-RU" sz="2400" dirty="0" smtClean="0"/>
              <a:t> семь встречается в таких сказках, как:«Волк и семеро козлят» — «Жила-была в красивом домике коза со своими семью козлятами».«Семь </a:t>
            </a:r>
            <a:r>
              <a:rPr lang="ru-RU" sz="2400" dirty="0" err="1" smtClean="0"/>
              <a:t>Симеонов</a:t>
            </a:r>
            <a:r>
              <a:rPr lang="ru-RU" sz="2400" dirty="0" smtClean="0"/>
              <a:t>» — «…осталось у него семь сыновей-близнецов, что по прозванию семь </a:t>
            </a:r>
            <a:r>
              <a:rPr lang="ru-RU" sz="2400" dirty="0" err="1" smtClean="0"/>
              <a:t>Симеонов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648071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Число 7</a:t>
            </a:r>
            <a:endParaRPr lang="ru-RU" dirty="0"/>
          </a:p>
        </p:txBody>
      </p:sp>
      <p:pic>
        <p:nvPicPr>
          <p:cNvPr id="38914" name="Picture 2" descr="http://ppt4web.ru/images/1563/49329/640/img5.jpg"/>
          <p:cNvPicPr>
            <a:picLocks noChangeAspect="1" noChangeArrowheads="1"/>
          </p:cNvPicPr>
          <p:nvPr/>
        </p:nvPicPr>
        <p:blipFill>
          <a:blip r:embed="rId2" cstate="print"/>
          <a:srcRect l="51974" t="29925" r="14951" b="11801"/>
          <a:stretch>
            <a:fillRect/>
          </a:stretch>
        </p:blipFill>
        <p:spPr bwMode="auto">
          <a:xfrm rot="620730">
            <a:off x="6228184" y="188640"/>
            <a:ext cx="2016224" cy="2664296"/>
          </a:xfrm>
          <a:prstGeom prst="rect">
            <a:avLst/>
          </a:prstGeom>
          <a:noFill/>
        </p:spPr>
      </p:pic>
      <p:pic>
        <p:nvPicPr>
          <p:cNvPr id="38916" name="Picture 4" descr="http://cs7011.vk.me/c540102/v540102330/497b8/VVOkr2FCV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70884">
            <a:off x="5527553" y="3721878"/>
            <a:ext cx="3312368" cy="255236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3808" y="2348880"/>
            <a:ext cx="4928592" cy="3289920"/>
          </a:xfrm>
        </p:spPr>
        <p:txBody>
          <a:bodyPr/>
          <a:lstStyle/>
          <a:p>
            <a:r>
              <a:rPr lang="ru-RU" dirty="0" smtClean="0"/>
              <a:t>Числа 8, 9, 10 и другие  редко встречаются в сказках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720079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Числа 8,9,10</a:t>
            </a:r>
            <a:endParaRPr lang="ru-RU" dirty="0"/>
          </a:p>
        </p:txBody>
      </p:sp>
      <p:pic>
        <p:nvPicPr>
          <p:cNvPr id="37890" name="Picture 2" descr="http://4.bp.blogspot.com/-V2Hq_KaQugA/T5bOA9AdlyI/AAAAAAAAN38/r68Dtn3bXHg/s1600/%D0%A6%D0%B8%D1%84%D1%80%D1%8B_%D0%BA%D1%80%D0%B0%D1%81%D0%B8%D0%B2%D1%8B%D0%B5+%D1%86%D0%B8%D1%84%D1%80%D1%8B_%D0%B2%D0%B8%D0%BD%D1%82%D0%B0%D0%B6_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1984540" cy="37444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4352528" cy="4824536"/>
          </a:xfrm>
        </p:spPr>
        <p:txBody>
          <a:bodyPr>
            <a:normAutofit fontScale="92500"/>
          </a:bodyPr>
          <a:lstStyle/>
          <a:p>
            <a:r>
              <a:rPr lang="ru-RU" sz="1800" dirty="0" smtClean="0"/>
              <a:t> </a:t>
            </a:r>
            <a:r>
              <a:rPr lang="ru-RU" sz="2000" dirty="0" smtClean="0"/>
              <a:t>У многих народов продолжительное время пределом счёта было число три. Оно стало самым излюбленным числом  в мифах и сказках. Магия его заключалась в том, что оно складывалось  из суммы предыдущих  чисел 1+2, символизировалось треугольником, который представляет прошлое, настоящее и будущее.</a:t>
            </a:r>
          </a:p>
          <a:p>
            <a:r>
              <a:rPr lang="ru-RU" sz="2000" dirty="0" smtClean="0"/>
              <a:t>      Бог создал Землю  за 6 дней, а седьмой -сделал выходным.  Именно это  характеризует цифру семь  как число порядка и организованности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964488" cy="1440159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cs typeface="Times New Roman" pitchFamily="18" charset="0"/>
              </a:rPr>
              <a:t>Почему 3 и 7 встречаются</a:t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cs typeface="Times New Roman" pitchFamily="18" charset="0"/>
              </a:rPr>
              <a:t>чаще других чисел? </a:t>
            </a:r>
            <a:endParaRPr lang="ru-RU" sz="3200" dirty="0"/>
          </a:p>
        </p:txBody>
      </p:sp>
      <p:pic>
        <p:nvPicPr>
          <p:cNvPr id="36866" name="Picture 2" descr="http://rpp.nashaucheba.ru/pars_docs/refs/48/47293/img10.jpg"/>
          <p:cNvPicPr>
            <a:picLocks noChangeAspect="1" noChangeArrowheads="1"/>
          </p:cNvPicPr>
          <p:nvPr/>
        </p:nvPicPr>
        <p:blipFill>
          <a:blip r:embed="rId2" cstate="print"/>
          <a:srcRect l="66149" t="10080" r="776" b="57160"/>
          <a:stretch>
            <a:fillRect/>
          </a:stretch>
        </p:blipFill>
        <p:spPr bwMode="auto">
          <a:xfrm>
            <a:off x="6012160" y="1844824"/>
            <a:ext cx="2520280" cy="1872208"/>
          </a:xfrm>
          <a:prstGeom prst="rect">
            <a:avLst/>
          </a:prstGeom>
          <a:noFill/>
        </p:spPr>
      </p:pic>
      <p:pic>
        <p:nvPicPr>
          <p:cNvPr id="36868" name="Picture 4" descr="http://rpp.nashaucheba.ru/pars_docs/refs/48/47293/img10.jpg"/>
          <p:cNvPicPr>
            <a:picLocks noChangeAspect="1" noChangeArrowheads="1"/>
          </p:cNvPicPr>
          <p:nvPr/>
        </p:nvPicPr>
        <p:blipFill>
          <a:blip r:embed="rId2" cstate="print"/>
          <a:srcRect l="43469" t="47879" r="23456" b="6761"/>
          <a:stretch>
            <a:fillRect/>
          </a:stretch>
        </p:blipFill>
        <p:spPr bwMode="auto">
          <a:xfrm>
            <a:off x="5220072" y="3861048"/>
            <a:ext cx="2520280" cy="2592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r>
              <a:rPr lang="ru-RU" sz="2000" dirty="0" smtClean="0"/>
              <a:t>Числа звучат в сказках для того, чтобы образнее, глубже нарисовать картину жизни, характеры героев.</a:t>
            </a:r>
          </a:p>
          <a:p>
            <a:r>
              <a:rPr lang="ru-RU" sz="2000" dirty="0" smtClean="0"/>
              <a:t>Использование их подчеркивает связь сказок с устным  народным  творчеством, мифами, преданиями. Такие герои живут всегда! В этом помогают числа, которые говорят иногда больше, чем слова.</a:t>
            </a:r>
          </a:p>
          <a:p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2413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</a:rPr>
              <a:t>Вывод: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</a:rPr>
            </a:br>
            <a:endParaRPr lang="ru-RU" dirty="0"/>
          </a:p>
        </p:txBody>
      </p:sp>
      <p:pic>
        <p:nvPicPr>
          <p:cNvPr id="6" name="Рисунок 5" descr="http://mathsguests.ucoz.net/_si/0/679734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8890" y="4077072"/>
            <a:ext cx="5544616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/>
          </p:cNvSpPr>
          <p:nvPr>
            <p:ph type="body" idx="4294967295"/>
          </p:nvPr>
        </p:nvSpPr>
        <p:spPr>
          <a:xfrm>
            <a:off x="430213" y="188913"/>
            <a:ext cx="8713787" cy="6480175"/>
          </a:xfrm>
          <a:solidFill>
            <a:schemeClr val="accent1"/>
          </a:solidFill>
        </p:spPr>
        <p:txBody>
          <a:bodyPr/>
          <a:lstStyle/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sp>
        <p:nvSpPr>
          <p:cNvPr id="84995" name="WordArt 4"/>
          <p:cNvSpPr>
            <a:spLocks noChangeArrowheads="1" noChangeShapeType="1" noTextEdit="1"/>
          </p:cNvSpPr>
          <p:nvPr/>
        </p:nvSpPr>
        <p:spPr bwMode="auto">
          <a:xfrm>
            <a:off x="1476375" y="620713"/>
            <a:ext cx="6842125" cy="2233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500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1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Благодарим </a:t>
            </a:r>
            <a:r>
              <a:rPr lang="ru-RU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500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1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за внимание</a:t>
            </a:r>
          </a:p>
        </p:txBody>
      </p:sp>
      <p:pic>
        <p:nvPicPr>
          <p:cNvPr id="62468" name="Picture 6" descr="shutterstock_639410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000372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182</TotalTime>
  <Words>578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«Числа в русских народных сказках»</vt:lpstr>
      <vt:lpstr>Презентация PowerPoint</vt:lpstr>
      <vt:lpstr>Цель работы: обнаружить , как связана  математика со сказками, раскрыть тайну  чисел в сказках, выяснить ,  какие числа упоминаются в сказках чаще всего. </vt:lpstr>
      <vt:lpstr>Задачи: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Число 2</vt:lpstr>
      <vt:lpstr>Число 3 </vt:lpstr>
      <vt:lpstr>Числа 4, 5, 6</vt:lpstr>
      <vt:lpstr>Число 7</vt:lpstr>
      <vt:lpstr>Числа 8,9,10</vt:lpstr>
      <vt:lpstr>Почему 3 и 7 встречаются чаще других чисел? </vt:lpstr>
      <vt:lpstr>Вывод: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групповой работы</dc:title>
  <dc:creator>Admin</dc:creator>
  <cp:lastModifiedBy>МОУ Рахинская СОШ</cp:lastModifiedBy>
  <cp:revision>19</cp:revision>
  <dcterms:created xsi:type="dcterms:W3CDTF">2014-05-19T03:38:44Z</dcterms:created>
  <dcterms:modified xsi:type="dcterms:W3CDTF">2018-03-15T10:03:18Z</dcterms:modified>
</cp:coreProperties>
</file>