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4" r:id="rId6"/>
    <p:sldId id="265" r:id="rId7"/>
    <p:sldId id="266" r:id="rId8"/>
    <p:sldId id="267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44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cepl-book.net/pupitr/Covers/Snegurochka.jpg" TargetMode="External"/><Relationship Id="rId13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5.jpeg"/><Relationship Id="rId12" Type="http://schemas.openxmlformats.org/officeDocument/2006/relationships/hyperlink" Target="http://www.skorta.ru/pic/98943.jpg" TargetMode="External"/><Relationship Id="rId2" Type="http://schemas.openxmlformats.org/officeDocument/2006/relationships/hyperlink" Target="http://www.skorta.ru/pic/98970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korta.ru/pic/98962.jpg" TargetMode="External"/><Relationship Id="rId11" Type="http://schemas.openxmlformats.org/officeDocument/2006/relationships/image" Target="../media/image17.jpeg"/><Relationship Id="rId5" Type="http://schemas.openxmlformats.org/officeDocument/2006/relationships/image" Target="../media/image14.jpeg"/><Relationship Id="rId15" Type="http://schemas.openxmlformats.org/officeDocument/2006/relationships/image" Target="../media/image19.jpeg"/><Relationship Id="rId10" Type="http://schemas.openxmlformats.org/officeDocument/2006/relationships/hyperlink" Target="http://ru.wikipedia.org/wiki/%D0%98%D0%B7%D0%BE%D0%B1%D1%80%D0%B0%D0%B6%D0%B5%D0%BD%D0%B8%D0%B5:Raz_dva_gore_ne_beda_pre.jpg" TargetMode="External"/><Relationship Id="rId4" Type="http://schemas.openxmlformats.org/officeDocument/2006/relationships/hyperlink" Target="http://images.yandex.ru/yandpage?&amp;p=11&amp;text=%D1%84%D0%B8%D0%BB%D1%8C%D0%BC%20%D0%98%D0%BB%D1%8C%D1%8F%20%D0%9C%D1%83%D1%80%D0%BE%D0%BC%D0%B5%D1%86&amp;rpt=simage" TargetMode="External"/><Relationship Id="rId9" Type="http://schemas.openxmlformats.org/officeDocument/2006/relationships/image" Target="../media/image16.jpeg"/><Relationship Id="rId14" Type="http://schemas.openxmlformats.org/officeDocument/2006/relationships/hyperlink" Target="http://kinoport.net/movies/pic/finist_-_yasnyj_sokol.jp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8726" y="2513889"/>
            <a:ext cx="4568552" cy="2376264"/>
          </a:xfrm>
        </p:spPr>
        <p:txBody>
          <a:bodyPr>
            <a:normAutofit fontScale="25000" lnSpcReduction="20000"/>
          </a:bodyPr>
          <a:lstStyle/>
          <a:p>
            <a:pPr algn="r"/>
            <a:r>
              <a:rPr lang="ru-RU" sz="9600" b="1" dirty="0">
                <a:solidFill>
                  <a:schemeClr val="tx1"/>
                </a:solidFill>
                <a:latin typeface="Monotype Corsiva" pitchFamily="66" charset="0"/>
              </a:rPr>
              <a:t>Выполнили : </a:t>
            </a:r>
          </a:p>
          <a:p>
            <a:pPr algn="r"/>
            <a:r>
              <a:rPr lang="ru-RU" sz="9600" b="1" dirty="0">
                <a:solidFill>
                  <a:schemeClr val="tx1"/>
                </a:solidFill>
                <a:latin typeface="Monotype Corsiva" pitchFamily="66" charset="0"/>
              </a:rPr>
              <a:t>Даниленко Александра ,</a:t>
            </a:r>
          </a:p>
          <a:p>
            <a:pPr algn="r"/>
            <a:r>
              <a:rPr lang="ru-RU" sz="9600" b="1" dirty="0">
                <a:solidFill>
                  <a:schemeClr val="tx1"/>
                </a:solidFill>
                <a:latin typeface="Monotype Corsiva" pitchFamily="66" charset="0"/>
              </a:rPr>
              <a:t>Долгов Данил,</a:t>
            </a:r>
          </a:p>
          <a:p>
            <a:pPr algn="r"/>
            <a:r>
              <a:rPr lang="ru-RU" sz="9600" b="1" dirty="0" err="1">
                <a:solidFill>
                  <a:schemeClr val="tx1"/>
                </a:solidFill>
                <a:latin typeface="Monotype Corsiva" pitchFamily="66" charset="0"/>
              </a:rPr>
              <a:t>Хе</a:t>
            </a:r>
            <a:r>
              <a:rPr lang="ru-RU" sz="9600" b="1" dirty="0">
                <a:solidFill>
                  <a:schemeClr val="tx1"/>
                </a:solidFill>
                <a:latin typeface="Monotype Corsiva" pitchFamily="66" charset="0"/>
              </a:rPr>
              <a:t> Александра,</a:t>
            </a:r>
          </a:p>
          <a:p>
            <a:pPr algn="r"/>
            <a:r>
              <a:rPr lang="ru-RU" sz="9600" b="1" dirty="0">
                <a:solidFill>
                  <a:schemeClr val="tx1"/>
                </a:solidFill>
                <a:latin typeface="Monotype Corsiva" pitchFamily="66" charset="0"/>
              </a:rPr>
              <a:t>Ученики 6 класса МОУ СОШ  с. </a:t>
            </a:r>
            <a:r>
              <a:rPr lang="ru-RU" sz="9600" b="1" dirty="0" err="1">
                <a:solidFill>
                  <a:schemeClr val="tx1"/>
                </a:solidFill>
                <a:latin typeface="Monotype Corsiva" pitchFamily="66" charset="0"/>
              </a:rPr>
              <a:t>Рахинка</a:t>
            </a:r>
            <a:r>
              <a:rPr lang="ru-RU" sz="9600" b="1" dirty="0">
                <a:solidFill>
                  <a:schemeClr val="tx1"/>
                </a:solidFill>
                <a:latin typeface="Monotype Corsiva" pitchFamily="66" charset="0"/>
              </a:rPr>
              <a:t>,</a:t>
            </a:r>
          </a:p>
          <a:p>
            <a:pPr algn="r"/>
            <a:r>
              <a:rPr lang="ru-RU" sz="9600" b="1" dirty="0">
                <a:solidFill>
                  <a:schemeClr val="tx1"/>
                </a:solidFill>
                <a:latin typeface="Monotype Corsiva" pitchFamily="66" charset="0"/>
              </a:rPr>
              <a:t>Руководитель:</a:t>
            </a:r>
          </a:p>
          <a:p>
            <a:pPr algn="r"/>
            <a:r>
              <a:rPr lang="ru-RU" sz="9600" b="1" dirty="0">
                <a:solidFill>
                  <a:schemeClr val="tx1"/>
                </a:solidFill>
                <a:latin typeface="Monotype Corsiva" pitchFamily="66" charset="0"/>
              </a:rPr>
              <a:t> </a:t>
            </a:r>
            <a:r>
              <a:rPr lang="ru-RU" sz="9600" b="1" dirty="0" err="1">
                <a:solidFill>
                  <a:schemeClr val="tx1"/>
                </a:solidFill>
                <a:latin typeface="Monotype Corsiva" pitchFamily="66" charset="0"/>
              </a:rPr>
              <a:t>Щипцова</a:t>
            </a:r>
            <a:r>
              <a:rPr lang="ru-RU" sz="9600" b="1" dirty="0">
                <a:solidFill>
                  <a:schemeClr val="tx1"/>
                </a:solidFill>
                <a:latin typeface="Monotype Corsiva" pitchFamily="66" charset="0"/>
              </a:rPr>
              <a:t> А.В.,</a:t>
            </a:r>
          </a:p>
          <a:p>
            <a:pPr algn="r"/>
            <a:r>
              <a:rPr lang="ru-RU" sz="9600" b="1" dirty="0">
                <a:solidFill>
                  <a:schemeClr val="tx1"/>
                </a:solidFill>
                <a:latin typeface="Monotype Corsiva" pitchFamily="66" charset="0"/>
              </a:rPr>
              <a:t>Кудинова Ю.Р.,</a:t>
            </a:r>
          </a:p>
          <a:p>
            <a:pPr algn="r"/>
            <a:r>
              <a:rPr lang="ru-RU" sz="9600" b="1" dirty="0">
                <a:solidFill>
                  <a:schemeClr val="tx1"/>
                </a:solidFill>
                <a:latin typeface="Monotype Corsiva" pitchFamily="66" charset="0"/>
              </a:rPr>
              <a:t>учителя русского языка и литературы</a:t>
            </a:r>
          </a:p>
          <a:p>
            <a:pPr algn="l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68761"/>
            <a:ext cx="7772400" cy="1728191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«Литературные странички,   ожившие на экране»</a:t>
            </a:r>
            <a:r>
              <a:rPr lang="ru-RU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b="1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611560" y="260648"/>
            <a:ext cx="7992888" cy="6192688"/>
          </a:xfrm>
        </p:spPr>
        <p:txBody>
          <a:bodyPr>
            <a:normAutofit/>
          </a:bodyPr>
          <a:lstStyle/>
          <a:p>
            <a:pPr lvl="0"/>
            <a:endParaRPr lang="ru-RU" b="1" dirty="0" smtClean="0"/>
          </a:p>
          <a:p>
            <a:pPr lvl="0"/>
            <a:endParaRPr lang="ru-RU" b="1" dirty="0"/>
          </a:p>
          <a:p>
            <a:pPr marL="0" lv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Гипотеза:</a:t>
            </a:r>
          </a:p>
          <a:p>
            <a:pPr algn="ctr">
              <a:buNone/>
            </a:pP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экранизация произведений классической и детской литературы способствует </a:t>
            </a:r>
          </a:p>
          <a:p>
            <a:pPr algn="ctr">
              <a:buNone/>
            </a:pP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ее прочтению</a:t>
            </a:r>
          </a:p>
          <a:p>
            <a:pPr marL="0" lvl="0" indent="0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Autofit/>
          </a:bodyPr>
          <a:lstStyle/>
          <a:p>
            <a:r>
              <a:rPr lang="ru-RU" sz="3600" b="1" dirty="0"/>
              <a:t>Цель: </a:t>
            </a:r>
            <a:br>
              <a:rPr lang="ru-RU" sz="3600" b="1" dirty="0"/>
            </a:b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544616"/>
          </a:xfrm>
        </p:spPr>
        <p:txBody>
          <a:bodyPr>
            <a:normAutofit/>
          </a:bodyPr>
          <a:lstStyle/>
          <a:p>
            <a:pPr algn="just"/>
            <a:endParaRPr lang="ru-RU" dirty="0" smtClean="0"/>
          </a:p>
          <a:p>
            <a:pPr algn="just"/>
            <a:r>
              <a:rPr lang="ru-RU" b="1" dirty="0">
                <a:latin typeface="Monotype Corsiva" panose="03010101010201010101" pitchFamily="66" charset="0"/>
              </a:rPr>
              <a:t>Популяризация произведений художественной литературы и возрождение интереса к чтению у учащихся через просмотр экранизированных классических произведений.</a:t>
            </a:r>
          </a:p>
          <a:p>
            <a:pPr algn="just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/>
              <a:t>Задачи:</a:t>
            </a:r>
            <a:r>
              <a:rPr lang="ru-RU" b="1" dirty="0">
                <a:solidFill>
                  <a:schemeClr val="tx2"/>
                </a:solidFill>
              </a:rPr>
              <a:t/>
            </a:r>
            <a:br>
              <a:rPr lang="ru-RU" b="1" dirty="0">
                <a:solidFill>
                  <a:schemeClr val="tx2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5842992" cy="5760640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ru-RU" b="1" dirty="0"/>
              <a:t>познакомиться с понятием экранизация;</a:t>
            </a:r>
          </a:p>
          <a:p>
            <a:pPr>
              <a:buFont typeface="Wingdings" pitchFamily="2" charset="2"/>
              <a:buChar char="§"/>
            </a:pPr>
            <a:r>
              <a:rPr lang="ru-RU" b="1" dirty="0"/>
              <a:t>познакомиться в Интернете с рейтингом самых экранизированных произведений;</a:t>
            </a:r>
          </a:p>
          <a:p>
            <a:pPr>
              <a:buFont typeface="Wingdings" pitchFamily="2" charset="2"/>
              <a:buChar char="§"/>
            </a:pPr>
            <a:r>
              <a:rPr lang="ru-RU" b="1" dirty="0"/>
              <a:t>провести наблюдение за детскими экранизированными произведениями;</a:t>
            </a:r>
          </a:p>
          <a:p>
            <a:pPr>
              <a:buFont typeface="Wingdings" pitchFamily="2" charset="2"/>
              <a:buChar char="§"/>
            </a:pPr>
            <a:r>
              <a:rPr lang="ru-RU" b="1" dirty="0"/>
              <a:t>познакомить учащихся с произведениями литературы и их экранизацией;</a:t>
            </a:r>
          </a:p>
          <a:p>
            <a:pPr>
              <a:buFont typeface="Wingdings" pitchFamily="2" charset="2"/>
              <a:buChar char="§"/>
            </a:pPr>
            <a:r>
              <a:rPr lang="ru-RU" b="1" dirty="0"/>
              <a:t>выявить, чем вызван интерес к просмотру художественных фильмов или прочтению первоисточников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/>
              <a:t>Задачи:</a:t>
            </a:r>
            <a:r>
              <a:rPr lang="ru-RU" b="1" dirty="0">
                <a:solidFill>
                  <a:schemeClr val="tx2"/>
                </a:solidFill>
              </a:rPr>
              <a:t/>
            </a:r>
            <a:br>
              <a:rPr lang="ru-RU" b="1" dirty="0">
                <a:solidFill>
                  <a:schemeClr val="tx2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5554960" cy="5688632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ru-RU" b="1" dirty="0"/>
              <a:t>выяснить, возникло ли у учащихся школы желание прочитать экранизированные произведения анкетированием;</a:t>
            </a:r>
          </a:p>
          <a:p>
            <a:pPr>
              <a:buFont typeface="Wingdings" pitchFamily="2" charset="2"/>
              <a:buChar char="§"/>
            </a:pPr>
            <a:r>
              <a:rPr lang="ru-RU" b="1" dirty="0"/>
              <a:t>создать презентацию «Книга + кино = удовольствие», информационные листки, закладки, рекламные листовки, содержащие пропаганду классической литературы и кинематографии и ознакомить с ними учащихся 2-7 классов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264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pPr lvl="0"/>
            <a:r>
              <a:rPr lang="ru-RU" b="1" dirty="0">
                <a:solidFill>
                  <a:schemeClr val="tx2"/>
                </a:solidFill>
              </a:rPr>
              <a:t/>
            </a:r>
            <a:br>
              <a:rPr lang="ru-RU" b="1" dirty="0">
                <a:solidFill>
                  <a:schemeClr val="tx2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91264" cy="6264696"/>
          </a:xfrm>
        </p:spPr>
        <p:txBody>
          <a:bodyPr>
            <a:normAutofit/>
          </a:bodyPr>
          <a:lstStyle/>
          <a:p>
            <a:pPr algn="ctr"/>
            <a:r>
              <a:rPr lang="ru-RU" b="1" u="sng" dirty="0">
                <a:solidFill>
                  <a:srgbClr val="FF0000"/>
                </a:solidFill>
                <a:latin typeface="Monotype Corsiva" pitchFamily="66" charset="0"/>
              </a:rPr>
              <a:t>Что же такое экранизация</a:t>
            </a:r>
            <a:r>
              <a:rPr lang="ru-RU" b="1" u="sng" dirty="0" smtClean="0">
                <a:solidFill>
                  <a:srgbClr val="FF0000"/>
                </a:solidFill>
                <a:latin typeface="Monotype Corsiva" pitchFamily="66" charset="0"/>
              </a:rPr>
              <a:t>?</a:t>
            </a:r>
            <a:endParaRPr lang="ru-RU" b="1" dirty="0">
              <a:latin typeface="Monotype Corsiva" pitchFamily="66" charset="0"/>
            </a:endParaRPr>
          </a:p>
          <a:p>
            <a:pPr algn="ctr"/>
            <a:r>
              <a:rPr lang="ru-RU" b="1" dirty="0">
                <a:latin typeface="Monotype Corsiva" pitchFamily="66" charset="0"/>
              </a:rPr>
              <a:t> </a:t>
            </a:r>
            <a:r>
              <a:rPr lang="ru-RU" sz="2800" b="1" dirty="0">
                <a:solidFill>
                  <a:srgbClr val="C00000"/>
                </a:solidFill>
                <a:latin typeface="Monotype Corsiva" pitchFamily="66" charset="0"/>
              </a:rPr>
              <a:t>Энциклопедический словарь формулирует ответ довольно ясно: «Интерпретация средствами кинопроизведений другого вида искусства (прозы, драматургии, поэзии, песен, оперных и балетных либретто» [Большой энциклопедический словарь 1997: 358]. </a:t>
            </a:r>
          </a:p>
          <a:p>
            <a:pPr algn="ctr"/>
            <a:r>
              <a:rPr lang="ru-RU" sz="2800" b="1" dirty="0">
                <a:solidFill>
                  <a:srgbClr val="C00000"/>
                </a:solidFill>
                <a:latin typeface="Monotype Corsiva" pitchFamily="66" charset="0"/>
              </a:rPr>
              <a:t>То есть, главное в экранизации - передать заложенное в первоисточнике, используя киноязык, </a:t>
            </a:r>
            <a:r>
              <a:rPr lang="ru-RU" sz="2800" b="1" dirty="0" err="1">
                <a:solidFill>
                  <a:srgbClr val="C00000"/>
                </a:solidFill>
                <a:latin typeface="Monotype Corsiva" pitchFamily="66" charset="0"/>
              </a:rPr>
              <a:t>киносредства</a:t>
            </a:r>
            <a:r>
              <a:rPr lang="ru-RU" sz="2800" b="1" dirty="0">
                <a:solidFill>
                  <a:srgbClr val="C00000"/>
                </a:solidFill>
                <a:latin typeface="Monotype Corsiva" pitchFamily="66" charset="0"/>
              </a:rPr>
              <a:t> (которые существенно отличаются от литературных).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6" descr="C:\Users\Андрей\Desktop\images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085184"/>
            <a:ext cx="2857500" cy="16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5" descr="C:\Users\Андрей\Desktop\загруженное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4875634"/>
            <a:ext cx="2533650" cy="1809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4" descr="C:\Users\Андрей\Desktop\images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16267" y="4937546"/>
            <a:ext cx="2705100" cy="16859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70924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pPr lvl="0"/>
            <a:r>
              <a:rPr lang="ru-RU" b="1" dirty="0">
                <a:solidFill>
                  <a:schemeClr val="tx2"/>
                </a:solidFill>
              </a:rPr>
              <a:t/>
            </a:r>
            <a:br>
              <a:rPr lang="ru-RU" b="1" dirty="0">
                <a:solidFill>
                  <a:schemeClr val="tx2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91264" cy="6264696"/>
          </a:xfrm>
        </p:spPr>
        <p:txBody>
          <a:bodyPr>
            <a:normAutofit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900" b="1" dirty="0">
                <a:latin typeface="Times"/>
                <a:ea typeface="Times New Roman" pitchFamily="18" charset="0"/>
                <a:cs typeface="Times New Roman" pitchFamily="18" charset="0"/>
              </a:rPr>
              <a:t>САМЫХ ЭКРАНИЗИРУЕМЫХ ПРОИЗВЕДЕНИЙ РУССКОЙ </a:t>
            </a:r>
            <a:r>
              <a:rPr lang="ru-RU" sz="1900" b="1" dirty="0" smtClean="0">
                <a:latin typeface="Times"/>
                <a:ea typeface="Times New Roman" pitchFamily="18" charset="0"/>
                <a:cs typeface="Times New Roman" pitchFamily="18" charset="0"/>
              </a:rPr>
              <a:t>ЛИТЕРАТУРЫ</a:t>
            </a:r>
            <a:r>
              <a:rPr lang="ru-RU" b="1" dirty="0">
                <a:solidFill>
                  <a:srgbClr val="14182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14182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900" b="1" dirty="0">
                <a:solidFill>
                  <a:srgbClr val="14182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Лев Толстой "Анна Каренина" - 21 экранизация в 7 странах.</a:t>
            </a:r>
            <a:r>
              <a:rPr lang="ru-RU" sz="1900" b="1" dirty="0">
                <a:solidFill>
                  <a:srgbClr val="22222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900" b="1" dirty="0">
                <a:solidFill>
                  <a:srgbClr val="22222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900" b="1" dirty="0">
                <a:solidFill>
                  <a:srgbClr val="14182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Илья Ильф, Евгений Петров "12 стульев" - 16 экранизаций в 12 странах.</a:t>
            </a:r>
            <a:r>
              <a:rPr lang="ru-RU" sz="1900" b="1" dirty="0">
                <a:solidFill>
                  <a:srgbClr val="22222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900" b="1" dirty="0">
                <a:solidFill>
                  <a:srgbClr val="22222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900" b="1" dirty="0">
                <a:solidFill>
                  <a:srgbClr val="14182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Фёдор Достоевский "Преступление и наказание" - 14 экранизаций в 8 странах.</a:t>
            </a:r>
            <a:br>
              <a:rPr lang="ru-RU" sz="1900" b="1" dirty="0">
                <a:solidFill>
                  <a:srgbClr val="14182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900" b="1" dirty="0">
                <a:solidFill>
                  <a:srgbClr val="14182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Фёдор Достоевский "Идиот" - 13 экранизаций в 9 странах.</a:t>
            </a:r>
            <a:br>
              <a:rPr lang="ru-RU" sz="1900" b="1" dirty="0">
                <a:solidFill>
                  <a:srgbClr val="14182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900" b="1" dirty="0">
                <a:solidFill>
                  <a:srgbClr val="14182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Фёдор Достоевский "Братья Карамазовы" - 12 экранизаций в 7 странах.</a:t>
            </a:r>
            <a:br>
              <a:rPr lang="ru-RU" sz="1900" b="1" dirty="0">
                <a:solidFill>
                  <a:srgbClr val="14182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900" b="1" dirty="0">
                <a:solidFill>
                  <a:srgbClr val="14182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Лев Толстой "Война и мир" - 10 экранизаций в 7 странах.</a:t>
            </a:r>
            <a:br>
              <a:rPr lang="ru-RU" sz="1900" b="1" dirty="0">
                <a:solidFill>
                  <a:srgbClr val="14182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900" b="1" dirty="0">
                <a:solidFill>
                  <a:srgbClr val="14182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7. Антон Чехов "Дядя Ваня" - 10 экранизаций в 7 странах.</a:t>
            </a:r>
            <a:endParaRPr lang="ru-RU" sz="19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C:\Users\Андрей\Desktop\загруженное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861048"/>
            <a:ext cx="2016224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3" descr="voynaimi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85890" y="3861117"/>
            <a:ext cx="2093238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3" descr="идиот старый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51218" y="3913663"/>
            <a:ext cx="2035159" cy="27166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04248" y="3825342"/>
            <a:ext cx="2178034" cy="28932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70924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228919"/>
            <a:ext cx="8229600" cy="45719"/>
          </a:xfrm>
        </p:spPr>
        <p:txBody>
          <a:bodyPr>
            <a:normAutofit fontScale="90000"/>
          </a:bodyPr>
          <a:lstStyle/>
          <a:p>
            <a:pPr lvl="0"/>
            <a:r>
              <a:rPr lang="ru-RU" b="1" dirty="0">
                <a:solidFill>
                  <a:schemeClr val="tx2"/>
                </a:solidFill>
              </a:rPr>
              <a:t/>
            </a:r>
            <a:br>
              <a:rPr lang="ru-RU" b="1" dirty="0">
                <a:solidFill>
                  <a:schemeClr val="tx2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91264" cy="6264696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ru-RU" b="1" dirty="0" smtClean="0">
                <a:ln w="11430"/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  <a:cs typeface="Arial" pitchFamily="34" charset="0"/>
              </a:rPr>
              <a:t>                                                                Детское </a:t>
            </a:r>
            <a:r>
              <a:rPr lang="ru-RU" b="1" dirty="0">
                <a:ln w="11430"/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  <a:cs typeface="Arial" pitchFamily="34" charset="0"/>
              </a:rPr>
              <a:t>кино</a:t>
            </a:r>
            <a:endParaRPr lang="ru-RU" b="1" dirty="0">
              <a:ln w="11430"/>
              <a:solidFill>
                <a:schemeClr val="tx2">
                  <a:lumMod val="75000"/>
                </a:schemeClr>
              </a:solidFill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4" name="Picture 14" descr="Кадр из фильма &quot;Айболит-66&quot; (1966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52"/>
            <a:ext cx="2714625" cy="271462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5" name="Picture 11" descr="th_d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1571612"/>
            <a:ext cx="2928937" cy="242887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6" name="Picture 13"/>
          <p:cNvPicPr>
            <a:picLocks noChangeAspect="1" noChangeArrowheads="1"/>
          </p:cNvPicPr>
          <p:nvPr/>
        </p:nvPicPr>
        <p:blipFill>
          <a:blip r:embed="rId4"/>
          <a:srcRect r="52283"/>
          <a:stretch>
            <a:fillRect/>
          </a:stretch>
        </p:blipFill>
        <p:spPr bwMode="auto">
          <a:xfrm>
            <a:off x="4071934" y="2786058"/>
            <a:ext cx="2786062" cy="257175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57950" y="4214818"/>
            <a:ext cx="2357438" cy="2214562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70924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Oval 5"/>
          <p:cNvSpPr>
            <a:spLocks noChangeArrowheads="1"/>
          </p:cNvSpPr>
          <p:nvPr/>
        </p:nvSpPr>
        <p:spPr bwMode="auto">
          <a:xfrm>
            <a:off x="2643174" y="2571744"/>
            <a:ext cx="3960440" cy="1944688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Tahoma" pitchFamily="34" charset="0"/>
              </a:rPr>
              <a:t>Детский </a:t>
            </a:r>
          </a:p>
          <a:p>
            <a:pPr algn="ctr"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Tahoma" pitchFamily="34" charset="0"/>
              </a:rPr>
              <a:t>кинематограф</a:t>
            </a:r>
            <a:endParaRPr lang="ru-RU" sz="3200" b="1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10" name="Oval 6"/>
          <p:cNvSpPr>
            <a:spLocks noChangeArrowheads="1"/>
          </p:cNvSpPr>
          <p:nvPr/>
        </p:nvSpPr>
        <p:spPr bwMode="auto">
          <a:xfrm>
            <a:off x="2928926" y="428604"/>
            <a:ext cx="3356001" cy="1295400"/>
          </a:xfrm>
          <a:prstGeom prst="ellipse">
            <a:avLst/>
          </a:prstGeom>
          <a:solidFill>
            <a:schemeClr val="accent2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2800" b="1" dirty="0" smtClean="0">
                <a:solidFill>
                  <a:schemeClr val="tx1"/>
                </a:solidFill>
                <a:latin typeface="Tahoma" pitchFamily="34" charset="0"/>
              </a:rPr>
              <a:t>Приключен-</a:t>
            </a:r>
          </a:p>
          <a:p>
            <a:pPr>
              <a:defRPr/>
            </a:pPr>
            <a:r>
              <a:rPr lang="ru-RU" sz="2800" b="1" dirty="0" smtClean="0">
                <a:solidFill>
                  <a:schemeClr val="tx1"/>
                </a:solidFill>
                <a:latin typeface="Tahoma" pitchFamily="34" charset="0"/>
              </a:rPr>
              <a:t>     </a:t>
            </a:r>
            <a:r>
              <a:rPr lang="ru-RU" sz="2800" b="1" dirty="0" err="1" smtClean="0">
                <a:solidFill>
                  <a:schemeClr val="tx1"/>
                </a:solidFill>
                <a:latin typeface="Tahoma" pitchFamily="34" charset="0"/>
              </a:rPr>
              <a:t>ческие</a:t>
            </a:r>
            <a:r>
              <a:rPr lang="ru-RU" sz="2800" b="1" dirty="0" smtClean="0">
                <a:solidFill>
                  <a:schemeClr val="tx1"/>
                </a:solidFill>
                <a:latin typeface="Tahoma" pitchFamily="34" charset="0"/>
              </a:rPr>
              <a:t> </a:t>
            </a:r>
            <a:endParaRPr lang="ru-RU" sz="28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11" name="Oval 12"/>
          <p:cNvSpPr>
            <a:spLocks noChangeArrowheads="1"/>
          </p:cNvSpPr>
          <p:nvPr/>
        </p:nvSpPr>
        <p:spPr bwMode="auto">
          <a:xfrm>
            <a:off x="357158" y="1714488"/>
            <a:ext cx="2700338" cy="1511300"/>
          </a:xfrm>
          <a:prstGeom prst="ellipse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2800" b="1" dirty="0" err="1" smtClean="0">
                <a:latin typeface="Tahoma" pitchFamily="34" charset="0"/>
              </a:rPr>
              <a:t>Юмористи</a:t>
            </a:r>
            <a:r>
              <a:rPr lang="ru-RU" sz="2800" b="1" dirty="0" smtClean="0">
                <a:latin typeface="Tahoma" pitchFamily="34" charset="0"/>
              </a:rPr>
              <a:t>-</a:t>
            </a:r>
          </a:p>
          <a:p>
            <a:pPr>
              <a:defRPr/>
            </a:pPr>
            <a:r>
              <a:rPr lang="ru-RU" sz="2800" b="1" dirty="0" err="1" smtClean="0">
                <a:latin typeface="Tahoma" pitchFamily="34" charset="0"/>
              </a:rPr>
              <a:t>ческие</a:t>
            </a:r>
            <a:endParaRPr lang="ru-RU" sz="2800" b="1" dirty="0">
              <a:latin typeface="Tahoma" pitchFamily="34" charset="0"/>
            </a:endParaRPr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3571868" y="5072074"/>
            <a:ext cx="2820977" cy="1295400"/>
          </a:xfrm>
          <a:prstGeom prst="ellipse">
            <a:avLst/>
          </a:prstGeom>
          <a:solidFill>
            <a:schemeClr val="accent5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2800" b="1" dirty="0" err="1" smtClean="0">
                <a:latin typeface="Tahoma" pitchFamily="34" charset="0"/>
              </a:rPr>
              <a:t>Фантасти</a:t>
            </a:r>
            <a:r>
              <a:rPr lang="ru-RU" sz="2800" b="1" dirty="0" smtClean="0">
                <a:latin typeface="Tahoma" pitchFamily="34" charset="0"/>
              </a:rPr>
              <a:t>-</a:t>
            </a:r>
          </a:p>
          <a:p>
            <a:pPr>
              <a:defRPr/>
            </a:pPr>
            <a:r>
              <a:rPr lang="ru-RU" sz="2800" b="1" dirty="0" smtClean="0">
                <a:latin typeface="Tahoma" pitchFamily="34" charset="0"/>
              </a:rPr>
              <a:t>  </a:t>
            </a:r>
            <a:r>
              <a:rPr lang="ru-RU" sz="2800" b="1" dirty="0" err="1" smtClean="0">
                <a:latin typeface="Tahoma" pitchFamily="34" charset="0"/>
              </a:rPr>
              <a:t>ческие</a:t>
            </a:r>
            <a:endParaRPr lang="ru-RU" sz="2800" b="1" dirty="0">
              <a:latin typeface="Tahoma" pitchFamily="34" charset="0"/>
            </a:endParaRPr>
          </a:p>
        </p:txBody>
      </p:sp>
      <p:sp>
        <p:nvSpPr>
          <p:cNvPr id="13" name="Oval 7"/>
          <p:cNvSpPr>
            <a:spLocks noChangeArrowheads="1"/>
          </p:cNvSpPr>
          <p:nvPr/>
        </p:nvSpPr>
        <p:spPr bwMode="auto">
          <a:xfrm>
            <a:off x="357158" y="4286256"/>
            <a:ext cx="2928958" cy="1295400"/>
          </a:xfrm>
          <a:prstGeom prst="ellipse">
            <a:avLst/>
          </a:prstGeom>
          <a:solidFill>
            <a:schemeClr val="accent6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2800" b="1" dirty="0" smtClean="0">
                <a:solidFill>
                  <a:schemeClr val="tx1"/>
                </a:solidFill>
                <a:latin typeface="Tahoma" pitchFamily="34" charset="0"/>
              </a:rPr>
              <a:t>Сказки </a:t>
            </a:r>
            <a:endParaRPr lang="ru-RU" sz="28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15" name="Oval 9"/>
          <p:cNvSpPr>
            <a:spLocks noChangeArrowheads="1"/>
          </p:cNvSpPr>
          <p:nvPr/>
        </p:nvSpPr>
        <p:spPr bwMode="auto">
          <a:xfrm>
            <a:off x="5715008" y="1500174"/>
            <a:ext cx="3214710" cy="1295400"/>
          </a:xfrm>
          <a:prstGeom prst="ellipse">
            <a:avLst/>
          </a:prstGeom>
          <a:solidFill>
            <a:schemeClr val="accent3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2800" b="1" dirty="0" err="1" smtClean="0">
                <a:latin typeface="Tahoma" pitchFamily="34" charset="0"/>
              </a:rPr>
              <a:t>Историче</a:t>
            </a:r>
            <a:r>
              <a:rPr lang="ru-RU" sz="2800" b="1" dirty="0" smtClean="0">
                <a:latin typeface="Tahoma" pitchFamily="34" charset="0"/>
              </a:rPr>
              <a:t>-</a:t>
            </a:r>
          </a:p>
          <a:p>
            <a:pPr>
              <a:defRPr/>
            </a:pPr>
            <a:r>
              <a:rPr lang="ru-RU" sz="2800" b="1" dirty="0" smtClean="0">
                <a:latin typeface="Tahoma" pitchFamily="34" charset="0"/>
              </a:rPr>
              <a:t>      </a:t>
            </a:r>
            <a:r>
              <a:rPr lang="ru-RU" sz="2800" b="1" dirty="0" err="1" smtClean="0">
                <a:latin typeface="Tahoma" pitchFamily="34" charset="0"/>
              </a:rPr>
              <a:t>ские</a:t>
            </a:r>
            <a:endParaRPr lang="ru-RU" sz="2800" b="1" dirty="0">
              <a:latin typeface="Tahoma" pitchFamily="34" charset="0"/>
            </a:endParaRPr>
          </a:p>
        </p:txBody>
      </p:sp>
      <p:sp>
        <p:nvSpPr>
          <p:cNvPr id="16" name="Oval 10"/>
          <p:cNvSpPr>
            <a:spLocks noChangeArrowheads="1"/>
          </p:cNvSpPr>
          <p:nvPr/>
        </p:nvSpPr>
        <p:spPr bwMode="auto">
          <a:xfrm>
            <a:off x="6572264" y="3786190"/>
            <a:ext cx="2368550" cy="1295400"/>
          </a:xfrm>
          <a:prstGeom prst="ellipse">
            <a:avLst/>
          </a:prstGeom>
          <a:solidFill>
            <a:schemeClr val="accent4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2800" b="1" dirty="0">
                <a:latin typeface="Tahoma" pitchFamily="34" charset="0"/>
              </a:rPr>
              <a:t>Военные</a:t>
            </a:r>
          </a:p>
        </p:txBody>
      </p:sp>
    </p:spTree>
    <p:extLst>
      <p:ext uri="{BB962C8B-B14F-4D97-AF65-F5344CB8AC3E}">
        <p14:creationId xmlns:p14="http://schemas.microsoft.com/office/powerpoint/2010/main" val="1824010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386409" y="97673"/>
            <a:ext cx="57258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Segoe Script" pitchFamily="34" charset="0"/>
              </a:rPr>
              <a:t>      Экранизация </a:t>
            </a:r>
            <a:r>
              <a:rPr lang="ru-RU" sz="2400" b="1" dirty="0" smtClean="0">
                <a:latin typeface="Segoe Script" pitchFamily="34" charset="0"/>
              </a:rPr>
              <a:t>сказок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285984" y="928670"/>
            <a:ext cx="664373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03200" eaLnBrk="0" hangingPunct="0"/>
            <a:r>
              <a:rPr lang="ru-RU" b="1" dirty="0" smtClean="0">
                <a:latin typeface="Tahoma" pitchFamily="34" charset="0"/>
                <a:cs typeface="Times New Roman" pitchFamily="18" charset="0"/>
              </a:rPr>
              <a:t>с 40 -50 г. г. было снято 4 русских народных сказок;</a:t>
            </a:r>
            <a:endParaRPr lang="ru-RU" sz="1050" b="1" dirty="0" smtClean="0">
              <a:latin typeface="Tahoma" pitchFamily="34" charset="0"/>
            </a:endParaRPr>
          </a:p>
          <a:p>
            <a:pPr indent="203200" eaLnBrk="0" hangingPunct="0"/>
            <a:r>
              <a:rPr lang="ru-RU" b="1" dirty="0" smtClean="0">
                <a:latin typeface="Tahoma" pitchFamily="34" charset="0"/>
                <a:cs typeface="Times New Roman" pitchFamily="18" charset="0"/>
              </a:rPr>
              <a:t> 50-60 г. г. – 5 сказок;</a:t>
            </a:r>
            <a:endParaRPr lang="ru-RU" sz="1050" b="1" dirty="0" smtClean="0">
              <a:latin typeface="Tahoma" pitchFamily="34" charset="0"/>
            </a:endParaRPr>
          </a:p>
          <a:p>
            <a:pPr indent="203200" eaLnBrk="0" hangingPunct="0"/>
            <a:r>
              <a:rPr lang="ru-RU" b="1" dirty="0" smtClean="0">
                <a:latin typeface="Tahoma" pitchFamily="34" charset="0"/>
                <a:cs typeface="Times New Roman" pitchFamily="18" charset="0"/>
              </a:rPr>
              <a:t> 60-70 г. г. -8 сказок;</a:t>
            </a:r>
            <a:endParaRPr lang="ru-RU" sz="1050" b="1" dirty="0" smtClean="0">
              <a:latin typeface="Tahoma" pitchFamily="34" charset="0"/>
            </a:endParaRPr>
          </a:p>
          <a:p>
            <a:pPr indent="203200" eaLnBrk="0" hangingPunct="0"/>
            <a:r>
              <a:rPr lang="ru-RU" b="1" dirty="0" smtClean="0">
                <a:latin typeface="Tahoma" pitchFamily="34" charset="0"/>
                <a:cs typeface="Times New Roman" pitchFamily="18" charset="0"/>
              </a:rPr>
              <a:t> 70-80 г.г. – 6 сказок;</a:t>
            </a:r>
            <a:endParaRPr lang="ru-RU" sz="1050" b="1" dirty="0" smtClean="0">
              <a:latin typeface="Tahoma" pitchFamily="34" charset="0"/>
            </a:endParaRPr>
          </a:p>
          <a:p>
            <a:pPr indent="203200" eaLnBrk="0" hangingPunct="0"/>
            <a:r>
              <a:rPr lang="ru-RU" b="1" dirty="0" smtClean="0">
                <a:latin typeface="Tahoma" pitchFamily="34" charset="0"/>
                <a:cs typeface="Times New Roman" pitchFamily="18" charset="0"/>
              </a:rPr>
              <a:t> 80-90 г.г. – 1 сказка.</a:t>
            </a:r>
          </a:p>
          <a:p>
            <a:pPr indent="203200" eaLnBrk="0" hangingPunct="0"/>
            <a:endParaRPr lang="ru-RU" dirty="0">
              <a:latin typeface="Tahoma" pitchFamily="34" charset="0"/>
            </a:endParaRPr>
          </a:p>
        </p:txBody>
      </p:sp>
      <p:pic>
        <p:nvPicPr>
          <p:cNvPr id="9" name="Рисунок 70" descr="Картинка 10 из 38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8" y="684708"/>
            <a:ext cx="1643063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85" descr="http://im7-tub.yandex.net/i?id=25503226&amp;tov=7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1402" y="4051825"/>
            <a:ext cx="171450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97" descr="Картинка 20 из 2027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85984" y="3071818"/>
            <a:ext cx="15716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88" descr="Картинка 5 из 58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071934" y="3395356"/>
            <a:ext cx="15716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67" descr="http://upload.wikimedia.org/wikipedia/ru/5/51/Raz_dva_gore_ne_beda_pre.jpg">
            <a:hlinkClick r:id="rId10" tooltip="&quot;Raz dva gore ne beda pre.jpg&quot;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796136" y="1385214"/>
            <a:ext cx="1428750" cy="241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76" descr="Картинка 1 из 38">
            <a:hlinkClick r:id="rId12"/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500958" y="1928802"/>
            <a:ext cx="1428750" cy="257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55" descr="Картинка 62 из 336">
            <a:hlinkClick r:id="rId14"/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5822463" y="4124850"/>
            <a:ext cx="1643062" cy="235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87575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580112" y="6093296"/>
            <a:ext cx="180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Monotype Corsiva" pitchFamily="66" charset="0"/>
              </a:rPr>
              <a:t> </a:t>
            </a:r>
            <a:endParaRPr lang="ru-RU" dirty="0"/>
          </a:p>
        </p:txBody>
      </p:sp>
      <p:pic>
        <p:nvPicPr>
          <p:cNvPr id="7169" name="Рисунок 13"/>
          <p:cNvPicPr>
            <a:picLocks noChangeAspect="1" noChangeArrowheads="1"/>
          </p:cNvPicPr>
          <p:nvPr/>
        </p:nvPicPr>
        <p:blipFill>
          <a:blip r:embed="rId2"/>
          <a:srcRect l="65261" t="21831" r="9390" b="28416"/>
          <a:stretch>
            <a:fillRect/>
          </a:stretch>
        </p:blipFill>
        <p:spPr bwMode="auto">
          <a:xfrm>
            <a:off x="6715140" y="214290"/>
            <a:ext cx="2214578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Рисунок 28"/>
          <p:cNvPicPr>
            <a:picLocks noChangeAspect="1" noChangeArrowheads="1"/>
          </p:cNvPicPr>
          <p:nvPr/>
        </p:nvPicPr>
        <p:blipFill>
          <a:blip r:embed="rId3"/>
          <a:srcRect l="65964" t="18710" r="10583" b="32838"/>
          <a:stretch>
            <a:fillRect/>
          </a:stretch>
        </p:blipFill>
        <p:spPr bwMode="auto">
          <a:xfrm>
            <a:off x="1714480" y="214290"/>
            <a:ext cx="2111390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Рисунок 16"/>
          <p:cNvPicPr>
            <a:picLocks noChangeAspect="1" noChangeArrowheads="1"/>
          </p:cNvPicPr>
          <p:nvPr/>
        </p:nvPicPr>
        <p:blipFill>
          <a:blip r:embed="rId4"/>
          <a:srcRect l="65887" t="25780" r="8916" b="20562"/>
          <a:stretch>
            <a:fillRect/>
          </a:stretch>
        </p:blipFill>
        <p:spPr bwMode="auto">
          <a:xfrm>
            <a:off x="4143372" y="785794"/>
            <a:ext cx="1986439" cy="264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Рисунок 13"/>
          <p:cNvPicPr>
            <a:picLocks noChangeAspect="1" noChangeArrowheads="1"/>
          </p:cNvPicPr>
          <p:nvPr/>
        </p:nvPicPr>
        <p:blipFill>
          <a:blip r:embed="rId2"/>
          <a:srcRect l="8857" t="21831" r="66078" b="21983"/>
          <a:stretch>
            <a:fillRect/>
          </a:stretch>
        </p:blipFill>
        <p:spPr bwMode="auto">
          <a:xfrm>
            <a:off x="5857884" y="2500306"/>
            <a:ext cx="2357454" cy="3300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Рисунок 16"/>
          <p:cNvPicPr>
            <a:picLocks noChangeAspect="1" noChangeArrowheads="1"/>
          </p:cNvPicPr>
          <p:nvPr/>
        </p:nvPicPr>
        <p:blipFill>
          <a:blip r:embed="rId4"/>
          <a:srcRect l="9431" t="25780" r="67498" b="18835"/>
          <a:stretch>
            <a:fillRect/>
          </a:stretch>
        </p:blipFill>
        <p:spPr bwMode="auto">
          <a:xfrm>
            <a:off x="3357554" y="3286124"/>
            <a:ext cx="2143140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Рисунок 28"/>
          <p:cNvPicPr>
            <a:picLocks noChangeAspect="1" noChangeArrowheads="1"/>
          </p:cNvPicPr>
          <p:nvPr/>
        </p:nvPicPr>
        <p:blipFill>
          <a:blip r:embed="rId3"/>
          <a:srcRect l="9401" t="18710" r="66424" b="27455"/>
          <a:stretch>
            <a:fillRect/>
          </a:stretch>
        </p:blipFill>
        <p:spPr bwMode="auto">
          <a:xfrm>
            <a:off x="428596" y="2500306"/>
            <a:ext cx="2285984" cy="3168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04141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2226" name="Рисунок 22"/>
          <p:cNvPicPr>
            <a:picLocks noChangeAspect="1" noChangeArrowheads="1"/>
          </p:cNvPicPr>
          <p:nvPr/>
        </p:nvPicPr>
        <p:blipFill>
          <a:blip r:embed="rId2"/>
          <a:srcRect l="66172" t="19958" r="9225" b="28020"/>
          <a:stretch>
            <a:fillRect/>
          </a:stretch>
        </p:blipFill>
        <p:spPr bwMode="auto">
          <a:xfrm>
            <a:off x="428596" y="214289"/>
            <a:ext cx="2286016" cy="3013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7" name="Рисунок 22"/>
          <p:cNvPicPr>
            <a:picLocks noChangeAspect="1" noChangeArrowheads="1"/>
          </p:cNvPicPr>
          <p:nvPr/>
        </p:nvPicPr>
        <p:blipFill>
          <a:blip r:embed="rId2"/>
          <a:srcRect l="8018" t="19958" r="65142" b="23077"/>
          <a:stretch>
            <a:fillRect/>
          </a:stretch>
        </p:blipFill>
        <p:spPr bwMode="auto">
          <a:xfrm>
            <a:off x="1763688" y="2564904"/>
            <a:ext cx="2428892" cy="321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8" name="Рисунок 25"/>
          <p:cNvPicPr>
            <a:picLocks noChangeAspect="1" noChangeArrowheads="1"/>
          </p:cNvPicPr>
          <p:nvPr/>
        </p:nvPicPr>
        <p:blipFill>
          <a:blip r:embed="rId3"/>
          <a:srcRect l="65968" t="20583" r="10628" b="31091"/>
          <a:stretch>
            <a:fillRect/>
          </a:stretch>
        </p:blipFill>
        <p:spPr bwMode="auto">
          <a:xfrm>
            <a:off x="6715140" y="285728"/>
            <a:ext cx="2222516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9" name="Рисунок 25"/>
          <p:cNvPicPr>
            <a:picLocks noChangeAspect="1" noChangeArrowheads="1"/>
          </p:cNvPicPr>
          <p:nvPr/>
        </p:nvPicPr>
        <p:blipFill>
          <a:blip r:embed="rId3"/>
          <a:srcRect l="8015" t="20583" r="67467" b="27512"/>
          <a:stretch>
            <a:fillRect/>
          </a:stretch>
        </p:blipFill>
        <p:spPr bwMode="auto">
          <a:xfrm>
            <a:off x="4572000" y="2564904"/>
            <a:ext cx="2492918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42801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3250" name="Рисунок 37"/>
          <p:cNvPicPr>
            <a:picLocks noChangeAspect="1" noChangeArrowheads="1"/>
          </p:cNvPicPr>
          <p:nvPr/>
        </p:nvPicPr>
        <p:blipFill>
          <a:blip r:embed="rId2"/>
          <a:srcRect l="65683" t="30145" r="8572" b="10394"/>
          <a:stretch>
            <a:fillRect/>
          </a:stretch>
        </p:blipFill>
        <p:spPr bwMode="auto">
          <a:xfrm>
            <a:off x="6286512" y="2807072"/>
            <a:ext cx="2643167" cy="3803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1" name="Рисунок 37"/>
          <p:cNvPicPr>
            <a:picLocks noChangeAspect="1" noChangeArrowheads="1"/>
          </p:cNvPicPr>
          <p:nvPr/>
        </p:nvPicPr>
        <p:blipFill>
          <a:blip r:embed="rId2"/>
          <a:srcRect l="9901" t="32305" r="67571" b="14756"/>
          <a:stretch>
            <a:fillRect/>
          </a:stretch>
        </p:blipFill>
        <p:spPr bwMode="auto">
          <a:xfrm>
            <a:off x="4980549" y="142852"/>
            <a:ext cx="2390935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2" name="Рисунок 40"/>
          <p:cNvPicPr>
            <a:picLocks noChangeAspect="1" noChangeArrowheads="1"/>
          </p:cNvPicPr>
          <p:nvPr/>
        </p:nvPicPr>
        <p:blipFill>
          <a:blip r:embed="rId3"/>
          <a:srcRect l="8028" t="24739" r="65022" b="16161"/>
          <a:stretch>
            <a:fillRect/>
          </a:stretch>
        </p:blipFill>
        <p:spPr bwMode="auto">
          <a:xfrm>
            <a:off x="357158" y="189706"/>
            <a:ext cx="2428860" cy="3331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3" name="Рисунок 40"/>
          <p:cNvPicPr>
            <a:picLocks noChangeAspect="1" noChangeArrowheads="1"/>
          </p:cNvPicPr>
          <p:nvPr/>
        </p:nvPicPr>
        <p:blipFill>
          <a:blip r:embed="rId3"/>
          <a:srcRect l="66242" t="28186" r="10041" b="16161"/>
          <a:stretch>
            <a:fillRect/>
          </a:stretch>
        </p:blipFill>
        <p:spPr bwMode="auto">
          <a:xfrm>
            <a:off x="2413122" y="2928934"/>
            <a:ext cx="2516068" cy="3692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30705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" descr="C:\Users\Андрей\Desktop\film01.jpg"/>
          <p:cNvPicPr>
            <a:picLocks noChangeAspect="1" noChangeArrowheads="1"/>
          </p:cNvPicPr>
          <p:nvPr/>
        </p:nvPicPr>
        <p:blipFill>
          <a:blip r:embed="rId2" cstate="print">
            <a:lum bright="17000" contrast="-33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4275" name="Рисунок 52"/>
          <p:cNvPicPr>
            <a:picLocks noChangeAspect="1" noChangeArrowheads="1"/>
          </p:cNvPicPr>
          <p:nvPr/>
        </p:nvPicPr>
        <p:blipFill>
          <a:blip r:embed="rId3"/>
          <a:srcRect l="65963" t="15800" r="10431" b="29077"/>
          <a:stretch>
            <a:fillRect/>
          </a:stretch>
        </p:blipFill>
        <p:spPr bwMode="auto">
          <a:xfrm>
            <a:off x="214282" y="2714620"/>
            <a:ext cx="2714644" cy="3948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6" name="Рисунок 55"/>
          <p:cNvPicPr>
            <a:picLocks noChangeAspect="1" noChangeArrowheads="1"/>
          </p:cNvPicPr>
          <p:nvPr/>
        </p:nvPicPr>
        <p:blipFill>
          <a:blip r:embed="rId4"/>
          <a:srcRect l="9913" t="30945" r="66445" b="22564"/>
          <a:stretch>
            <a:fillRect/>
          </a:stretch>
        </p:blipFill>
        <p:spPr bwMode="auto">
          <a:xfrm>
            <a:off x="4714876" y="285728"/>
            <a:ext cx="2794019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7" name="Рисунок 55"/>
          <p:cNvPicPr>
            <a:picLocks noChangeAspect="1" noChangeArrowheads="1"/>
          </p:cNvPicPr>
          <p:nvPr/>
        </p:nvPicPr>
        <p:blipFill>
          <a:blip r:embed="rId4"/>
          <a:srcRect l="64720" t="25780" r="8916" b="15676"/>
          <a:stretch>
            <a:fillRect/>
          </a:stretch>
        </p:blipFill>
        <p:spPr bwMode="auto">
          <a:xfrm>
            <a:off x="6206945" y="2786058"/>
            <a:ext cx="2731954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4" name="Рисунок 52"/>
          <p:cNvPicPr>
            <a:picLocks noChangeAspect="1" noChangeArrowheads="1"/>
          </p:cNvPicPr>
          <p:nvPr/>
        </p:nvPicPr>
        <p:blipFill>
          <a:blip r:embed="rId3"/>
          <a:srcRect l="10166" t="15800" r="66884" b="31431"/>
          <a:stretch>
            <a:fillRect/>
          </a:stretch>
        </p:blipFill>
        <p:spPr bwMode="auto">
          <a:xfrm>
            <a:off x="1857356" y="214290"/>
            <a:ext cx="2500330" cy="3580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84821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" descr="C:\Users\Андрей\Desktop\film01.jpg"/>
          <p:cNvPicPr>
            <a:picLocks noChangeAspect="1" noChangeArrowheads="1"/>
          </p:cNvPicPr>
          <p:nvPr/>
        </p:nvPicPr>
        <p:blipFill>
          <a:blip r:embed="rId2" cstate="print">
            <a:lum bright="17000" contrast="-33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Рисунок 49"/>
          <p:cNvPicPr>
            <a:picLocks noChangeAspect="1" noChangeArrowheads="1"/>
          </p:cNvPicPr>
          <p:nvPr/>
        </p:nvPicPr>
        <p:blipFill>
          <a:blip r:embed="rId3"/>
          <a:srcRect l="64484" t="26819" r="8832" b="18063"/>
          <a:stretch>
            <a:fillRect/>
          </a:stretch>
        </p:blipFill>
        <p:spPr bwMode="auto">
          <a:xfrm>
            <a:off x="6786578" y="214289"/>
            <a:ext cx="2128814" cy="2746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Рисунок 58"/>
          <p:cNvPicPr>
            <a:picLocks noChangeAspect="1" noChangeArrowheads="1"/>
          </p:cNvPicPr>
          <p:nvPr/>
        </p:nvPicPr>
        <p:blipFill>
          <a:blip r:embed="rId4"/>
          <a:srcRect l="65193" t="22453" r="9192" b="20790"/>
          <a:stretch>
            <a:fillRect/>
          </a:stretch>
        </p:blipFill>
        <p:spPr bwMode="auto">
          <a:xfrm>
            <a:off x="285720" y="214290"/>
            <a:ext cx="1928826" cy="2661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Рисунок 61"/>
          <p:cNvPicPr>
            <a:picLocks noChangeAspect="1" noChangeArrowheads="1"/>
          </p:cNvPicPr>
          <p:nvPr/>
        </p:nvPicPr>
        <p:blipFill>
          <a:blip r:embed="rId5"/>
          <a:srcRect l="8150" t="22868" r="66055" b="18488"/>
          <a:stretch>
            <a:fillRect/>
          </a:stretch>
        </p:blipFill>
        <p:spPr bwMode="auto">
          <a:xfrm>
            <a:off x="2214546" y="4143380"/>
            <a:ext cx="1928826" cy="2736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Рисунок 61"/>
          <p:cNvPicPr>
            <a:picLocks noChangeAspect="1" noChangeArrowheads="1"/>
          </p:cNvPicPr>
          <p:nvPr/>
        </p:nvPicPr>
        <p:blipFill>
          <a:blip r:embed="rId5"/>
          <a:srcRect l="65113" t="22868" r="9045" b="18488"/>
          <a:stretch>
            <a:fillRect/>
          </a:stretch>
        </p:blipFill>
        <p:spPr bwMode="auto">
          <a:xfrm>
            <a:off x="5000628" y="4143379"/>
            <a:ext cx="1928826" cy="2731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5" name="Рисунок 49"/>
          <p:cNvPicPr>
            <a:picLocks noChangeAspect="1" noChangeArrowheads="1"/>
          </p:cNvPicPr>
          <p:nvPr/>
        </p:nvPicPr>
        <p:blipFill>
          <a:blip r:embed="rId3"/>
          <a:srcRect l="8534" t="26819" r="65710" b="18063"/>
          <a:stretch>
            <a:fillRect/>
          </a:stretch>
        </p:blipFill>
        <p:spPr bwMode="auto">
          <a:xfrm>
            <a:off x="5643570" y="1428735"/>
            <a:ext cx="1928794" cy="2571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Рисунок 58"/>
          <p:cNvPicPr>
            <a:picLocks noChangeAspect="1" noChangeArrowheads="1"/>
          </p:cNvPicPr>
          <p:nvPr/>
        </p:nvPicPr>
        <p:blipFill>
          <a:blip r:embed="rId4"/>
          <a:srcRect l="8150" t="22453" r="66020" b="20790"/>
          <a:stretch>
            <a:fillRect/>
          </a:stretch>
        </p:blipFill>
        <p:spPr bwMode="auto">
          <a:xfrm>
            <a:off x="1714480" y="1357298"/>
            <a:ext cx="1928826" cy="2639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48992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" descr="C:\Users\Андрей\Desktop\film01.jpg"/>
          <p:cNvPicPr>
            <a:picLocks noChangeAspect="1" noChangeArrowheads="1"/>
          </p:cNvPicPr>
          <p:nvPr/>
        </p:nvPicPr>
        <p:blipFill>
          <a:blip r:embed="rId2" cstate="print">
            <a:lum bright="17000" contrast="-33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5299" name="Рисунок 19"/>
          <p:cNvPicPr>
            <a:picLocks noChangeAspect="1" noChangeArrowheads="1"/>
          </p:cNvPicPr>
          <p:nvPr/>
        </p:nvPicPr>
        <p:blipFill>
          <a:blip r:embed="rId3"/>
          <a:srcRect l="67416" t="8733" r="11198" b="38461"/>
          <a:stretch>
            <a:fillRect/>
          </a:stretch>
        </p:blipFill>
        <p:spPr bwMode="auto">
          <a:xfrm>
            <a:off x="2380135" y="357166"/>
            <a:ext cx="2406179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1" name="Рисунок 43"/>
          <p:cNvPicPr>
            <a:picLocks noChangeAspect="1" noChangeArrowheads="1"/>
          </p:cNvPicPr>
          <p:nvPr/>
        </p:nvPicPr>
        <p:blipFill>
          <a:blip r:embed="rId4"/>
          <a:srcRect l="65794" t="26402" r="9612" b="20202"/>
          <a:stretch>
            <a:fillRect/>
          </a:stretch>
        </p:blipFill>
        <p:spPr bwMode="auto">
          <a:xfrm>
            <a:off x="6000760" y="357166"/>
            <a:ext cx="2676506" cy="3630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0" name="Рисунок 43"/>
          <p:cNvPicPr>
            <a:picLocks noChangeAspect="1" noChangeArrowheads="1"/>
          </p:cNvPicPr>
          <p:nvPr/>
        </p:nvPicPr>
        <p:blipFill>
          <a:blip r:embed="rId4"/>
          <a:srcRect l="9184" t="26402" r="66067" b="16757"/>
          <a:stretch>
            <a:fillRect/>
          </a:stretch>
        </p:blipFill>
        <p:spPr bwMode="auto">
          <a:xfrm>
            <a:off x="4071934" y="2786058"/>
            <a:ext cx="2428892" cy="3484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8" name="Рисунок 19"/>
          <p:cNvPicPr>
            <a:picLocks noChangeAspect="1" noChangeArrowheads="1"/>
          </p:cNvPicPr>
          <p:nvPr/>
        </p:nvPicPr>
        <p:blipFill>
          <a:blip r:embed="rId3"/>
          <a:srcRect l="7759" t="8733" r="67478" b="38461"/>
          <a:stretch>
            <a:fillRect/>
          </a:stretch>
        </p:blipFill>
        <p:spPr bwMode="auto">
          <a:xfrm>
            <a:off x="178544" y="2786058"/>
            <a:ext cx="2678944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03896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" descr="C:\Users\Андрей\Desktop\film01.jpg"/>
          <p:cNvPicPr>
            <a:picLocks noChangeAspect="1" noChangeArrowheads="1"/>
          </p:cNvPicPr>
          <p:nvPr/>
        </p:nvPicPr>
        <p:blipFill>
          <a:blip r:embed="rId2" cstate="print">
            <a:lum bright="17000" contrast="-33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6326" name="Picture 6" descr="http://static.moiknigi.com/4/7/47084140_Zheleznikov_Chuchelo_i_Chuchelo_2_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214290"/>
            <a:ext cx="4048125" cy="2933701"/>
          </a:xfrm>
          <a:prstGeom prst="rect">
            <a:avLst/>
          </a:prstGeom>
          <a:noFill/>
        </p:spPr>
      </p:pic>
      <p:pic>
        <p:nvPicPr>
          <p:cNvPr id="56324" name="Picture 4" descr="http://img.yakaboo.ua/media/catalog/product/cache/1/image/234c7c011ba026e66d29567e1be1d1f7/4/1/417440_1573391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32" y="2357430"/>
            <a:ext cx="2194285" cy="3699749"/>
          </a:xfrm>
          <a:prstGeom prst="rect">
            <a:avLst/>
          </a:prstGeom>
          <a:noFill/>
        </p:spPr>
      </p:pic>
      <p:pic>
        <p:nvPicPr>
          <p:cNvPr id="56330" name="Picture 10" descr="http://images.myshared.ru/4/109078/slide_9.jpg"/>
          <p:cNvPicPr>
            <a:picLocks noChangeAspect="1" noChangeArrowheads="1"/>
          </p:cNvPicPr>
          <p:nvPr/>
        </p:nvPicPr>
        <p:blipFill>
          <a:blip r:embed="rId5"/>
          <a:srcRect l="-1596" t="-2129" r="1063" b="4256"/>
          <a:stretch>
            <a:fillRect/>
          </a:stretch>
        </p:blipFill>
        <p:spPr bwMode="auto">
          <a:xfrm>
            <a:off x="571472" y="3286124"/>
            <a:ext cx="4500594" cy="3286148"/>
          </a:xfrm>
          <a:prstGeom prst="rect">
            <a:avLst/>
          </a:prstGeom>
          <a:noFill/>
        </p:spPr>
      </p:pic>
      <p:pic>
        <p:nvPicPr>
          <p:cNvPr id="56328" name="Picture 8" descr="http://i38.fastpic.ru/big/2012/0523/45/a5264e67af4f40398d731991f14c4b4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14480" y="285728"/>
            <a:ext cx="2386006" cy="34281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69068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357166"/>
            <a:ext cx="4572000" cy="4955203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b="1" dirty="0" smtClean="0"/>
          </a:p>
          <a:p>
            <a:r>
              <a:rPr lang="ru-RU" b="1" dirty="0" smtClean="0"/>
              <a:t>В </a:t>
            </a:r>
            <a:r>
              <a:rPr lang="ru-RU" b="1" dirty="0" smtClean="0"/>
              <a:t>ходе нашей работы мы создали:</a:t>
            </a:r>
          </a:p>
          <a:p>
            <a:r>
              <a:rPr lang="ru-RU" sz="2000" i="1" dirty="0" smtClean="0">
                <a:solidFill>
                  <a:srgbClr val="C00000"/>
                </a:solidFill>
              </a:rPr>
              <a:t>- несколько презентаций, рассказывающих об экранизации детских книг;</a:t>
            </a:r>
          </a:p>
          <a:p>
            <a:r>
              <a:rPr lang="ru-RU" sz="2000" i="1" dirty="0" smtClean="0">
                <a:solidFill>
                  <a:srgbClr val="C00000"/>
                </a:solidFill>
              </a:rPr>
              <a:t>- выступили с данными презентациями перед учащимися 2-7 классов;</a:t>
            </a:r>
          </a:p>
          <a:p>
            <a:r>
              <a:rPr lang="ru-RU" sz="2000" i="1" dirty="0" smtClean="0">
                <a:solidFill>
                  <a:srgbClr val="C00000"/>
                </a:solidFill>
              </a:rPr>
              <a:t>- создали алфавитный указатель «Мультипликация и кино по детским книгам», в который вошло около 180 фильмов;</a:t>
            </a:r>
          </a:p>
          <a:p>
            <a:r>
              <a:rPr lang="ru-RU" sz="2000" i="1" dirty="0" smtClean="0">
                <a:solidFill>
                  <a:srgbClr val="C00000"/>
                </a:solidFill>
              </a:rPr>
              <a:t>- изготавливали буклеты и закладки, которые дарили нашим слушателям;</a:t>
            </a:r>
          </a:p>
          <a:p>
            <a:r>
              <a:rPr lang="ru-RU" sz="2000" i="1" dirty="0" smtClean="0">
                <a:solidFill>
                  <a:srgbClr val="C00000"/>
                </a:solidFill>
              </a:rPr>
              <a:t>- провели анкетирование среди учащихся 2- 7 классов</a:t>
            </a:r>
            <a:r>
              <a:rPr lang="ru-RU" sz="2000" i="1" dirty="0" smtClean="0"/>
              <a:t>.</a:t>
            </a:r>
            <a:endParaRPr lang="ru-RU" sz="2000" i="1" dirty="0"/>
          </a:p>
        </p:txBody>
      </p:sp>
      <p:pic>
        <p:nvPicPr>
          <p:cNvPr id="6" name="Рисунок 5" descr="http://gov.cap.ru/UserFiles/news/201407/24/Original/dscn7435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20072" y="384131"/>
            <a:ext cx="3546277" cy="2180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1.bp.blogspot.com/-Am0_kOULJxI/UVlwJ9j5PNI/AAAAAAAABXE/1FSxyeHeF-Y/s1600/DSCF6818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080" y="3489532"/>
            <a:ext cx="3563045" cy="2531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Эмблема проекта Литература и кино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1521" y="5301208"/>
            <a:ext cx="4749076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06493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357166"/>
            <a:ext cx="8358246" cy="8248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Результаты анкетирования</a:t>
            </a:r>
            <a:endParaRPr lang="ru-RU" b="1" dirty="0"/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1. После просмотра представленных презентаций, отрывков из кинофильмов появилось ли у вас желание просмотреть фильмы полностью? </a:t>
            </a:r>
          </a:p>
          <a:p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«ДА» – ответил 91% учащихся,</a:t>
            </a:r>
          </a:p>
          <a:p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«НЕТ» - ответило 5% учащихся,</a:t>
            </a:r>
          </a:p>
          <a:p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«Нахожусь под впечатлением, думаю» – 4 % учащихся.</a:t>
            </a:r>
          </a:p>
          <a:p>
            <a:endPara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2. После просмотра проектной работы появилось ли у вас желание прочитать какие-либо произведения? </a:t>
            </a:r>
          </a:p>
          <a:p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«ДА» - ответил 71 % учащихся,</a:t>
            </a:r>
          </a:p>
          <a:p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«НЕТ» -  ответило 26% учащихся,</a:t>
            </a:r>
          </a:p>
          <a:p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«Не знаю» – ответило 3 % учащихся.</a:t>
            </a:r>
          </a:p>
          <a:p>
            <a:endPara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3. Для чего смотреть экранизацию произведения?</a:t>
            </a:r>
          </a:p>
          <a:p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«Хотелось бы узнать то, что написано между строк» - 12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%,</a:t>
            </a:r>
            <a:endPara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«Чтобы еще раз убедиться, что читать интереснее» - 27%,  </a:t>
            </a:r>
          </a:p>
          <a:p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«Так лучше поймешь произведение» – 27%,</a:t>
            </a:r>
          </a:p>
          <a:p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«Хочется сравнить фильм с книгой» – 34%</a:t>
            </a:r>
          </a:p>
          <a:p>
            <a:endPara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b="1" dirty="0" smtClean="0">
              <a:solidFill>
                <a:srgbClr val="C00000"/>
              </a:solidFill>
            </a:endParaRPr>
          </a:p>
          <a:p>
            <a:endParaRPr lang="ru-RU" b="1" dirty="0" smtClean="0">
              <a:solidFill>
                <a:srgbClr val="C00000"/>
              </a:solidFill>
            </a:endParaRPr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4557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285728"/>
            <a:ext cx="7344816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200" b="1" i="1" dirty="0" smtClean="0">
                <a:solidFill>
                  <a:srgbClr val="FF0000"/>
                </a:solidFill>
              </a:rPr>
              <a:t>В гипотезе мы предположили, что</a:t>
            </a: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endParaRPr lang="en-US" sz="32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>
              <a:buNone/>
            </a:pP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что экранизация произведений классической и детской литературы способствует </a:t>
            </a:r>
          </a:p>
          <a:p>
            <a:pPr algn="ctr">
              <a:buNone/>
            </a:pP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ее прочтению .</a:t>
            </a:r>
          </a:p>
          <a:p>
            <a:pPr algn="ctr">
              <a:buNone/>
            </a:pPr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Проводя анкетирование, выяснили:</a:t>
            </a:r>
          </a:p>
          <a:p>
            <a:pPr>
              <a:buNone/>
            </a:pPr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у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71% опрошенных  </a:t>
            </a:r>
            <a:r>
              <a:rPr lang="ru-RU" sz="3200" b="1" i="1" dirty="0" smtClean="0"/>
              <a:t>появилось желание прочитать экранизированные произведения.</a:t>
            </a:r>
          </a:p>
          <a:p>
            <a:pPr>
              <a:buNone/>
            </a:pPr>
            <a:endParaRPr lang="ru-RU" sz="3200" b="1" i="1" dirty="0" smtClean="0"/>
          </a:p>
          <a:p>
            <a:pPr>
              <a:buNone/>
            </a:pPr>
            <a:r>
              <a:rPr lang="ru-RU" sz="3200" b="1" i="1" dirty="0" smtClean="0"/>
              <a:t>- 66,7% опрошенных считают, что просмотр  экранизированных произведений способствует их прочтению.</a:t>
            </a:r>
            <a:endParaRPr lang="ru-RU" sz="3200" dirty="0" smtClean="0"/>
          </a:p>
        </p:txBody>
      </p:sp>
    </p:spTree>
    <p:extLst>
      <p:ext uri="{BB962C8B-B14F-4D97-AF65-F5344CB8AC3E}">
        <p14:creationId xmlns:p14="http://schemas.microsoft.com/office/powerpoint/2010/main" val="3544433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043608" y="2204864"/>
            <a:ext cx="7560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latin typeface="Monotype Corsiva" pitchFamily="66" charset="0"/>
                <a:ea typeface="Batang" pitchFamily="18" charset="-127"/>
              </a:rPr>
              <a:t>Спасибо за внимание</a:t>
            </a:r>
            <a:endParaRPr lang="ru-RU" sz="4800" dirty="0">
              <a:latin typeface="Monotype Corsiva" pitchFamily="66" charset="0"/>
              <a:ea typeface="Batang" pitchFamily="18" charset="-127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76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</TotalTime>
  <Words>422</Words>
  <Application>Microsoft Office PowerPoint</Application>
  <PresentationFormat>Экран (4:3)</PresentationFormat>
  <Paragraphs>91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«Литературные странички,   ожившие на экране» </vt:lpstr>
      <vt:lpstr>Презентация PowerPoint</vt:lpstr>
      <vt:lpstr>Цель:  </vt:lpstr>
      <vt:lpstr>Задачи: </vt:lpstr>
      <vt:lpstr>Задачи: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Экранизации классических произведений русской литературы.</dc:title>
  <dc:creator>Александер</dc:creator>
  <cp:lastModifiedBy>user</cp:lastModifiedBy>
  <cp:revision>34</cp:revision>
  <dcterms:modified xsi:type="dcterms:W3CDTF">2017-04-09T16:58:18Z</dcterms:modified>
</cp:coreProperties>
</file>