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315" r:id="rId3"/>
    <p:sldId id="259" r:id="rId4"/>
    <p:sldId id="260" r:id="rId5"/>
    <p:sldId id="261" r:id="rId6"/>
    <p:sldId id="316" r:id="rId7"/>
    <p:sldId id="263" r:id="rId8"/>
    <p:sldId id="317" r:id="rId9"/>
    <p:sldId id="314" r:id="rId10"/>
    <p:sldId id="268" r:id="rId11"/>
    <p:sldId id="319" r:id="rId12"/>
    <p:sldId id="322" r:id="rId13"/>
    <p:sldId id="323" r:id="rId14"/>
    <p:sldId id="324" r:id="rId15"/>
    <p:sldId id="325" r:id="rId16"/>
    <p:sldId id="331" r:id="rId17"/>
    <p:sldId id="328" r:id="rId18"/>
    <p:sldId id="329" r:id="rId19"/>
    <p:sldId id="330" r:id="rId20"/>
    <p:sldId id="311" r:id="rId21"/>
    <p:sldId id="313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Ефимова" initials="ЛилианаК.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19.04.2018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19.04.2018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19.04.2018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19.04.2018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w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wmf"/><Relationship Id="rId5" Type="http://schemas.openxmlformats.org/officeDocument/2006/relationships/image" Target="../media/image8.png"/><Relationship Id="rId4" Type="http://schemas.openxmlformats.org/officeDocument/2006/relationships/image" Target="../media/image7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wmf"/><Relationship Id="rId5" Type="http://schemas.openxmlformats.org/officeDocument/2006/relationships/image" Target="../media/image8.png"/><Relationship Id="rId4" Type="http://schemas.openxmlformats.org/officeDocument/2006/relationships/image" Target="../media/image7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wmf"/><Relationship Id="rId5" Type="http://schemas.openxmlformats.org/officeDocument/2006/relationships/image" Target="../media/image8.png"/><Relationship Id="rId4" Type="http://schemas.openxmlformats.org/officeDocument/2006/relationships/image" Target="../media/image7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wmf"/><Relationship Id="rId5" Type="http://schemas.openxmlformats.org/officeDocument/2006/relationships/image" Target="../media/image8.png"/><Relationship Id="rId4" Type="http://schemas.openxmlformats.org/officeDocument/2006/relationships/image" Target="../media/image7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3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s://bible.by/syn-77/47/2/#22" TargetMode="External"/><Relationship Id="rId3" Type="http://schemas.openxmlformats.org/officeDocument/2006/relationships/hyperlink" Target="https://bible.by/syn-77/2/11/#7" TargetMode="External"/><Relationship Id="rId7" Type="http://schemas.openxmlformats.org/officeDocument/2006/relationships/hyperlink" Target="https://bible.by/syn-77/20/26/#11" TargetMode="External"/><Relationship Id="rId12" Type="http://schemas.openxmlformats.org/officeDocument/2006/relationships/image" Target="../media/image9.wmf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bible.by/syn-77/12/8/#13" TargetMode="External"/><Relationship Id="rId11" Type="http://schemas.openxmlformats.org/officeDocument/2006/relationships/image" Target="../media/image8.png"/><Relationship Id="rId5" Type="http://schemas.openxmlformats.org/officeDocument/2006/relationships/hyperlink" Target="https://bible.by/syn-77/10/16/#9" TargetMode="External"/><Relationship Id="rId10" Type="http://schemas.openxmlformats.org/officeDocument/2006/relationships/image" Target="../media/image6.jpeg"/><Relationship Id="rId4" Type="http://schemas.openxmlformats.org/officeDocument/2006/relationships/hyperlink" Target="https://bible.by/syn-77/7/7/#5" TargetMode="External"/><Relationship Id="rId9" Type="http://schemas.openxmlformats.org/officeDocument/2006/relationships/hyperlink" Target="https://bible.by/syn-77/73/11/#19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wmf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1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23.gif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5" Type="http://schemas.openxmlformats.org/officeDocument/2006/relationships/image" Target="../media/image6.jpeg"/><Relationship Id="rId4" Type="http://schemas.openxmlformats.org/officeDocument/2006/relationships/image" Target="../media/image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30.jpeg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6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wmf"/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gi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gif"/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gif"/><Relationship Id="rId4" Type="http://schemas.openxmlformats.org/officeDocument/2006/relationships/image" Target="../media/image36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Text Box 5"/>
          <p:cNvSpPr txBox="1">
            <a:spLocks noChangeArrowheads="1"/>
          </p:cNvSpPr>
          <p:nvPr/>
        </p:nvSpPr>
        <p:spPr bwMode="auto">
          <a:xfrm>
            <a:off x="395288" y="3827929"/>
            <a:ext cx="7991475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2400" b="1" dirty="0" smtClean="0">
                <a:solidFill>
                  <a:srgbClr val="026DB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Подготовили: Матвеева Юлия, ученица 7 класса,</a:t>
            </a:r>
          </a:p>
          <a:p>
            <a:pPr>
              <a:spcBef>
                <a:spcPct val="50000"/>
              </a:spcBef>
            </a:pPr>
            <a:r>
              <a:rPr lang="ru-RU" altLang="ru-RU" sz="2400" b="1" dirty="0">
                <a:solidFill>
                  <a:srgbClr val="026DB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ru-RU" altLang="ru-RU" sz="2400" b="1" dirty="0" smtClean="0">
                <a:solidFill>
                  <a:srgbClr val="026DB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                Диденко Артем, ученик 8 класса</a:t>
            </a:r>
            <a:endParaRPr lang="ru-RU" altLang="ru-RU" sz="2400" b="1" dirty="0">
              <a:solidFill>
                <a:srgbClr val="026DB6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pitchFamily="66" charset="0"/>
            </a:endParaRPr>
          </a:p>
          <a:p>
            <a:pPr>
              <a:spcBef>
                <a:spcPct val="50000"/>
              </a:spcBef>
            </a:pPr>
            <a:r>
              <a:rPr lang="ru-RU" altLang="ru-RU" sz="2400" b="1" dirty="0" smtClean="0">
                <a:solidFill>
                  <a:srgbClr val="026DB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Руководители: </a:t>
            </a:r>
            <a:r>
              <a:rPr lang="ru-RU" altLang="ru-RU" sz="2400" b="1" dirty="0" err="1" smtClean="0">
                <a:solidFill>
                  <a:srgbClr val="026DB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Щипцова</a:t>
            </a:r>
            <a:r>
              <a:rPr lang="ru-RU" altLang="ru-RU" sz="2400" b="1" dirty="0" smtClean="0">
                <a:solidFill>
                  <a:srgbClr val="026DB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А.В., Кудинова </a:t>
            </a:r>
            <a:r>
              <a:rPr lang="ru-RU" altLang="ru-RU" sz="2400" b="1" dirty="0">
                <a:solidFill>
                  <a:srgbClr val="026DB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Ю.Р., </a:t>
            </a:r>
            <a:endParaRPr lang="ru-RU" altLang="ru-RU" sz="2400" b="1" dirty="0" smtClean="0">
              <a:solidFill>
                <a:srgbClr val="026DB6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pitchFamily="66" charset="0"/>
            </a:endParaRPr>
          </a:p>
          <a:p>
            <a:pPr>
              <a:spcBef>
                <a:spcPct val="50000"/>
              </a:spcBef>
            </a:pPr>
            <a:r>
              <a:rPr lang="ru-RU" altLang="ru-RU" sz="2400" b="1" dirty="0">
                <a:solidFill>
                  <a:srgbClr val="026DB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ru-RU" altLang="ru-RU" sz="2400" b="1" dirty="0" smtClean="0">
                <a:solidFill>
                  <a:srgbClr val="026DB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                учителя </a:t>
            </a:r>
            <a:r>
              <a:rPr lang="ru-RU" altLang="ru-RU" sz="2400" b="1" dirty="0">
                <a:solidFill>
                  <a:srgbClr val="026DB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русского языка </a:t>
            </a:r>
            <a:r>
              <a:rPr lang="ru-RU" altLang="ru-RU" sz="2400" b="1" dirty="0" smtClean="0">
                <a:solidFill>
                  <a:srgbClr val="026DB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и</a:t>
            </a:r>
          </a:p>
          <a:p>
            <a:pPr>
              <a:spcBef>
                <a:spcPct val="50000"/>
              </a:spcBef>
            </a:pPr>
            <a:r>
              <a:rPr lang="ru-RU" altLang="ru-RU" sz="2400" b="1" dirty="0">
                <a:solidFill>
                  <a:srgbClr val="026DB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ru-RU" altLang="ru-RU" sz="2400" b="1" dirty="0" smtClean="0">
                <a:solidFill>
                  <a:srgbClr val="026DB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                                          литературы</a:t>
            </a:r>
            <a:endParaRPr lang="ru-RU" altLang="ru-RU" sz="2400" b="1" dirty="0">
              <a:solidFill>
                <a:srgbClr val="026DB6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pitchFamily="66" charset="0"/>
            </a:endParaRPr>
          </a:p>
        </p:txBody>
      </p:sp>
      <p:sp>
        <p:nvSpPr>
          <p:cNvPr id="2060" name="WordArt 12"/>
          <p:cNvSpPr>
            <a:spLocks noChangeArrowheads="1" noChangeShapeType="1" noTextEdit="1"/>
          </p:cNvSpPr>
          <p:nvPr/>
        </p:nvSpPr>
        <p:spPr bwMode="auto">
          <a:xfrm>
            <a:off x="900113" y="1552575"/>
            <a:ext cx="7704137" cy="2019300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1075414"/>
              </a:avLst>
            </a:prstTxWarp>
          </a:bodyPr>
          <a:lstStyle/>
          <a:p>
            <a:pPr algn="ctr"/>
            <a:r>
              <a:rPr lang="ru-RU" sz="3600" b="1" dirty="0">
                <a:solidFill>
                  <a:srgbClr val="00B050"/>
                </a:solidFill>
              </a:rPr>
              <a:t>«Собака – друг или враг?»</a:t>
            </a:r>
            <a:endParaRPr lang="ru-RU" sz="3600" dirty="0">
              <a:solidFill>
                <a:srgbClr val="00B050"/>
              </a:solidFill>
            </a:endParaRPr>
          </a:p>
          <a:p>
            <a:pPr algn="ctr"/>
            <a:endParaRPr lang="ru-RU" sz="3600" b="1" kern="10" dirty="0" smtClean="0">
              <a:ln w="9525">
                <a:solidFill>
                  <a:srgbClr val="669900"/>
                </a:solidFill>
                <a:round/>
                <a:headEnd/>
                <a:tailEnd/>
              </a:ln>
              <a:solidFill>
                <a:srgbClr val="128015"/>
              </a:solidFill>
              <a:effectLst>
                <a:outerShdw dist="45791" dir="2021404" algn="ctr" rotWithShape="0">
                  <a:srgbClr val="B2B2B2">
                    <a:alpha val="80000"/>
                  </a:srgbClr>
                </a:outerShdw>
              </a:effectLst>
              <a:latin typeface="Comic Sans MS"/>
            </a:endParaRPr>
          </a:p>
        </p:txBody>
      </p:sp>
      <p:pic>
        <p:nvPicPr>
          <p:cNvPr id="2065" name="Picture 17" descr="Рисунок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24000"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1887627"/>
            <a:ext cx="1277814" cy="1478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6" name="Picture 18" descr="3-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243888" y="5661025"/>
            <a:ext cx="603250" cy="815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8" name="Picture 20" descr="J009917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242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9" name="Picture 21" descr="J009917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589588" y="3303587"/>
            <a:ext cx="6858000" cy="250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0" name="Picture 22" descr="J009917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3303587" y="3303587"/>
            <a:ext cx="6858000" cy="250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1" name="Picture 23" descr="J009917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6607175"/>
            <a:ext cx="8642350" cy="315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img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237" t="44708" r="4781" b="11136"/>
          <a:stretch>
            <a:fillRect/>
          </a:stretch>
        </p:blipFill>
        <p:spPr bwMode="auto">
          <a:xfrm>
            <a:off x="4191451" y="1409699"/>
            <a:ext cx="2082800" cy="201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Рисунок 1" descr="https://ds04.infourok.ru/uploads/ex/058b/000312ca-92fa9314/img9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23" t="41330" r="16849" b="10335"/>
          <a:stretch>
            <a:fillRect/>
          </a:stretch>
        </p:blipFill>
        <p:spPr bwMode="auto">
          <a:xfrm>
            <a:off x="285928" y="1825044"/>
            <a:ext cx="2652612" cy="16039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9171247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4800" b="1" dirty="0" smtClean="0">
                <a:solidFill>
                  <a:srgbClr val="990033"/>
                </a:solidFill>
                <a:latin typeface="Comic Sans MS" pitchFamily="66" charset="0"/>
              </a:rPr>
              <a:t>Предмет исследования:</a:t>
            </a:r>
            <a:endParaRPr lang="ru-RU" altLang="ru-RU" sz="4800" b="1" dirty="0">
              <a:solidFill>
                <a:srgbClr val="990033"/>
              </a:solidFill>
              <a:latin typeface="Comic Sans MS" pitchFamily="66" charset="0"/>
            </a:endParaRPr>
          </a:p>
        </p:txBody>
      </p:sp>
      <p:pic>
        <p:nvPicPr>
          <p:cNvPr id="52230" name="Picture 6" descr="J009917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242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231" name="Picture 7" descr="J009917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615113"/>
            <a:ext cx="9144000" cy="242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232" name="Picture 8" descr="J009917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581650" y="3295650"/>
            <a:ext cx="6858000" cy="26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233" name="Picture 9" descr="J009917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3267075" y="3267075"/>
            <a:ext cx="6858000" cy="323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2234" name="AutoShape 10"/>
          <p:cNvSpPr>
            <a:spLocks noChangeArrowheads="1"/>
          </p:cNvSpPr>
          <p:nvPr/>
        </p:nvSpPr>
        <p:spPr bwMode="auto">
          <a:xfrm>
            <a:off x="3924300" y="1819275"/>
            <a:ext cx="4751388" cy="3409949"/>
          </a:xfrm>
          <a:prstGeom prst="foldedCorner">
            <a:avLst>
              <a:gd name="adj" fmla="val 12500"/>
            </a:avLst>
          </a:prstGeom>
          <a:solidFill>
            <a:srgbClr val="FFFFFF"/>
          </a:solidFill>
          <a:ln w="28575">
            <a:solidFill>
              <a:srgbClr val="FFCC99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sz="2400" b="1" dirty="0">
                <a:solidFill>
                  <a:srgbClr val="0070C0"/>
                </a:solidFill>
              </a:rPr>
              <a:t>Предметом исследования </a:t>
            </a:r>
            <a:endParaRPr lang="ru-RU" sz="2400" b="1" dirty="0" smtClean="0">
              <a:solidFill>
                <a:srgbClr val="0070C0"/>
              </a:solidFill>
            </a:endParaRPr>
          </a:p>
          <a:p>
            <a:pPr algn="ctr"/>
            <a:r>
              <a:rPr lang="ru-RU" sz="2400" b="1" dirty="0" smtClean="0">
                <a:solidFill>
                  <a:srgbClr val="0070C0"/>
                </a:solidFill>
              </a:rPr>
              <a:t>этой работы являются</a:t>
            </a:r>
          </a:p>
          <a:p>
            <a:pPr algn="ctr"/>
            <a:r>
              <a:rPr lang="ru-RU" sz="2400" b="1" dirty="0" smtClean="0">
                <a:solidFill>
                  <a:srgbClr val="0070C0"/>
                </a:solidFill>
              </a:rPr>
              <a:t> </a:t>
            </a:r>
            <a:r>
              <a:rPr lang="ru-RU" sz="2400" b="1" dirty="0">
                <a:solidFill>
                  <a:srgbClr val="0070C0"/>
                </a:solidFill>
              </a:rPr>
              <a:t>русские фразеологизмы</a:t>
            </a:r>
            <a:r>
              <a:rPr lang="ru-RU" sz="2400" b="1" dirty="0" smtClean="0">
                <a:solidFill>
                  <a:srgbClr val="0070C0"/>
                </a:solidFill>
              </a:rPr>
              <a:t>,</a:t>
            </a:r>
          </a:p>
          <a:p>
            <a:pPr algn="ctr"/>
            <a:r>
              <a:rPr lang="ru-RU" sz="2400" b="1" dirty="0" smtClean="0">
                <a:solidFill>
                  <a:srgbClr val="0070C0"/>
                </a:solidFill>
              </a:rPr>
              <a:t> </a:t>
            </a:r>
            <a:r>
              <a:rPr lang="ru-RU" sz="2400" b="1" dirty="0">
                <a:solidFill>
                  <a:srgbClr val="0070C0"/>
                </a:solidFill>
              </a:rPr>
              <a:t>в состав которых входят </a:t>
            </a:r>
            <a:endParaRPr lang="ru-RU" sz="2400" b="1" dirty="0" smtClean="0">
              <a:solidFill>
                <a:srgbClr val="0070C0"/>
              </a:solidFill>
            </a:endParaRPr>
          </a:p>
          <a:p>
            <a:pPr algn="ctr"/>
            <a:r>
              <a:rPr lang="ru-RU" sz="2400" b="1" dirty="0" smtClean="0">
                <a:solidFill>
                  <a:srgbClr val="0070C0"/>
                </a:solidFill>
              </a:rPr>
              <a:t>лексические </a:t>
            </a:r>
            <a:r>
              <a:rPr lang="ru-RU" sz="2400" b="1" dirty="0">
                <a:solidFill>
                  <a:srgbClr val="0070C0"/>
                </a:solidFill>
              </a:rPr>
              <a:t>компоненты </a:t>
            </a:r>
            <a:endParaRPr lang="ru-RU" sz="2400" b="1" dirty="0" smtClean="0">
              <a:solidFill>
                <a:srgbClr val="0070C0"/>
              </a:solidFill>
            </a:endParaRPr>
          </a:p>
          <a:p>
            <a:pPr algn="ctr"/>
            <a:r>
              <a:rPr lang="ru-RU" sz="2400" b="1" dirty="0" smtClean="0">
                <a:solidFill>
                  <a:srgbClr val="0070C0"/>
                </a:solidFill>
              </a:rPr>
              <a:t>со </a:t>
            </a:r>
            <a:r>
              <a:rPr lang="ru-RU" sz="2400" b="1" dirty="0">
                <a:solidFill>
                  <a:srgbClr val="0070C0"/>
                </a:solidFill>
              </a:rPr>
              <a:t>словом «собака»</a:t>
            </a:r>
            <a:r>
              <a:rPr lang="ru-RU" sz="2400" b="1" dirty="0"/>
              <a:t>.</a:t>
            </a:r>
            <a:endParaRPr lang="ru-RU" sz="2400" dirty="0"/>
          </a:p>
          <a:p>
            <a:pPr algn="ctr"/>
            <a:endParaRPr lang="ru-RU" altLang="ru-RU" sz="800" b="1" dirty="0" smtClean="0">
              <a:solidFill>
                <a:srgbClr val="026DB6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52237" name="Picture 13" descr="word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1341438"/>
            <a:ext cx="3186113" cy="4248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2238" name="Rectangle 14"/>
          <p:cNvSpPr>
            <a:spLocks noChangeArrowheads="1"/>
          </p:cNvSpPr>
          <p:nvPr/>
        </p:nvSpPr>
        <p:spPr bwMode="auto">
          <a:xfrm>
            <a:off x="2195513" y="3500438"/>
            <a:ext cx="1584325" cy="1728787"/>
          </a:xfrm>
          <a:prstGeom prst="rect">
            <a:avLst/>
          </a:prstGeom>
          <a:solidFill>
            <a:srgbClr val="CCFFFF"/>
          </a:solidFill>
          <a:ln w="57150" cmpd="thickThin">
            <a:solidFill>
              <a:srgbClr val="CC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40000"/>
              </a:lnSpc>
            </a:pPr>
            <a:r>
              <a:rPr lang="ru-RU" altLang="ru-RU" sz="1600" b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Предмет</a:t>
            </a:r>
            <a:endParaRPr lang="ru-RU" altLang="ru-RU" sz="1600" b="1" dirty="0">
              <a:solidFill>
                <a:srgbClr val="CC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pitchFamily="66" charset="0"/>
            </a:endParaRPr>
          </a:p>
          <a:p>
            <a:pPr algn="ctr">
              <a:lnSpc>
                <a:spcPct val="140000"/>
              </a:lnSpc>
            </a:pPr>
            <a:r>
              <a:rPr lang="ru-RU" altLang="ru-RU" sz="1600" b="1" dirty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и</a:t>
            </a:r>
            <a:r>
              <a:rPr lang="ru-RU" altLang="ru-RU" sz="1600" b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сследования:</a:t>
            </a:r>
            <a:endParaRPr lang="ru-RU" altLang="ru-RU" sz="1600" b="1" dirty="0">
              <a:solidFill>
                <a:srgbClr val="CC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pitchFamily="66" charset="0"/>
            </a:endParaRPr>
          </a:p>
        </p:txBody>
      </p:sp>
      <p:pic>
        <p:nvPicPr>
          <p:cNvPr id="52243" name="Picture 19" descr="549836932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333375"/>
            <a:ext cx="1160463" cy="1439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244" name="Picture 20" descr="WB01241_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549275"/>
            <a:ext cx="323850" cy="38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246" name="Picture 22" descr="WB01241_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06730">
            <a:off x="3276600" y="1628775"/>
            <a:ext cx="323850" cy="38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247" name="Picture 23" descr="WB01241_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498013">
            <a:off x="755650" y="5876925"/>
            <a:ext cx="323850" cy="38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248" name="Picture 24" descr="WB01241_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1013" y="5734050"/>
            <a:ext cx="323850" cy="38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249" name="Picture 25" descr="WB01241_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0200" y="5229225"/>
            <a:ext cx="323850" cy="38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250" name="Picture 26" descr="67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6238" y="4868863"/>
            <a:ext cx="2101850" cy="2152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921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4800" b="1" dirty="0" smtClean="0">
                <a:solidFill>
                  <a:srgbClr val="990033"/>
                </a:solidFill>
                <a:latin typeface="Comic Sans MS" pitchFamily="66" charset="0"/>
              </a:rPr>
              <a:t>Цель исследования:</a:t>
            </a:r>
            <a:endParaRPr lang="ru-RU" altLang="ru-RU" sz="4800" b="1" dirty="0">
              <a:solidFill>
                <a:srgbClr val="990033"/>
              </a:solidFill>
              <a:latin typeface="Comic Sans MS" pitchFamily="66" charset="0"/>
            </a:endParaRPr>
          </a:p>
        </p:txBody>
      </p:sp>
      <p:pic>
        <p:nvPicPr>
          <p:cNvPr id="52230" name="Picture 6" descr="J009917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242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231" name="Picture 7" descr="J009917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615113"/>
            <a:ext cx="9144000" cy="242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232" name="Picture 8" descr="J009917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581650" y="3295650"/>
            <a:ext cx="6858000" cy="26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233" name="Picture 9" descr="J009917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3267075" y="3267075"/>
            <a:ext cx="6858000" cy="323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2234" name="AutoShape 10"/>
          <p:cNvSpPr>
            <a:spLocks noChangeArrowheads="1"/>
          </p:cNvSpPr>
          <p:nvPr/>
        </p:nvSpPr>
        <p:spPr bwMode="auto">
          <a:xfrm>
            <a:off x="3924300" y="1576249"/>
            <a:ext cx="4751388" cy="3652975"/>
          </a:xfrm>
          <a:prstGeom prst="foldedCorner">
            <a:avLst>
              <a:gd name="adj" fmla="val 12500"/>
            </a:avLst>
          </a:prstGeom>
          <a:solidFill>
            <a:srgbClr val="FFFFFF"/>
          </a:solidFill>
          <a:ln w="28575">
            <a:solidFill>
              <a:srgbClr val="FFCC99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sz="2400" b="1" dirty="0">
                <a:solidFill>
                  <a:srgbClr val="0070C0"/>
                </a:solidFill>
              </a:rPr>
              <a:t>выяснить, каких </a:t>
            </a:r>
            <a:r>
              <a:rPr lang="ru-RU" sz="2400" b="1" dirty="0" smtClean="0">
                <a:solidFill>
                  <a:srgbClr val="0070C0"/>
                </a:solidFill>
              </a:rPr>
              <a:t>фразеологизмов </a:t>
            </a:r>
          </a:p>
          <a:p>
            <a:pPr algn="ctr"/>
            <a:r>
              <a:rPr lang="ru-RU" sz="2400" b="1" dirty="0" smtClean="0">
                <a:solidFill>
                  <a:srgbClr val="0070C0"/>
                </a:solidFill>
              </a:rPr>
              <a:t> </a:t>
            </a:r>
            <a:r>
              <a:rPr lang="ru-RU" sz="2400" b="1" dirty="0">
                <a:solidFill>
                  <a:srgbClr val="0070C0"/>
                </a:solidFill>
              </a:rPr>
              <a:t>о </a:t>
            </a:r>
            <a:r>
              <a:rPr lang="ru-RU" sz="2400" b="1" dirty="0" smtClean="0">
                <a:solidFill>
                  <a:srgbClr val="0070C0"/>
                </a:solidFill>
              </a:rPr>
              <a:t>собаке</a:t>
            </a:r>
          </a:p>
          <a:p>
            <a:pPr algn="ctr"/>
            <a:r>
              <a:rPr lang="ru-RU" sz="2400" b="1" dirty="0" smtClean="0">
                <a:solidFill>
                  <a:srgbClr val="0070C0"/>
                </a:solidFill>
              </a:rPr>
              <a:t> </a:t>
            </a:r>
            <a:r>
              <a:rPr lang="ru-RU" sz="2400" b="1" dirty="0">
                <a:solidFill>
                  <a:srgbClr val="0070C0"/>
                </a:solidFill>
              </a:rPr>
              <a:t>(положительных или отрицательных) </a:t>
            </a:r>
            <a:endParaRPr lang="ru-RU" sz="2400" b="1" dirty="0" smtClean="0">
              <a:solidFill>
                <a:srgbClr val="0070C0"/>
              </a:solidFill>
            </a:endParaRPr>
          </a:p>
          <a:p>
            <a:pPr algn="ctr"/>
            <a:r>
              <a:rPr lang="ru-RU" sz="2400" b="1" dirty="0" smtClean="0">
                <a:solidFill>
                  <a:srgbClr val="0070C0"/>
                </a:solidFill>
              </a:rPr>
              <a:t>в </a:t>
            </a:r>
            <a:r>
              <a:rPr lang="ru-RU" sz="2400" b="1" dirty="0">
                <a:solidFill>
                  <a:srgbClr val="0070C0"/>
                </a:solidFill>
              </a:rPr>
              <a:t>русском языке больше</a:t>
            </a:r>
            <a:r>
              <a:rPr lang="ru-RU" sz="1400" b="1" dirty="0">
                <a:solidFill>
                  <a:srgbClr val="0070C0"/>
                </a:solidFill>
              </a:rPr>
              <a:t>.</a:t>
            </a:r>
            <a:endParaRPr lang="ru-RU" sz="1400" dirty="0">
              <a:solidFill>
                <a:srgbClr val="0070C0"/>
              </a:solidFill>
            </a:endParaRPr>
          </a:p>
          <a:p>
            <a:pPr algn="ctr"/>
            <a:endParaRPr lang="ru-RU" altLang="ru-RU" sz="1400" b="1" dirty="0">
              <a:solidFill>
                <a:srgbClr val="026DB6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52237" name="Picture 13" descr="word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1341438"/>
            <a:ext cx="3186113" cy="4248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2238" name="Rectangle 14"/>
          <p:cNvSpPr>
            <a:spLocks noChangeArrowheads="1"/>
          </p:cNvSpPr>
          <p:nvPr/>
        </p:nvSpPr>
        <p:spPr bwMode="auto">
          <a:xfrm>
            <a:off x="2195513" y="3500438"/>
            <a:ext cx="1584325" cy="1728787"/>
          </a:xfrm>
          <a:prstGeom prst="rect">
            <a:avLst/>
          </a:prstGeom>
          <a:solidFill>
            <a:srgbClr val="CCFFFF"/>
          </a:solidFill>
          <a:ln w="57150" cmpd="thickThin">
            <a:solidFill>
              <a:srgbClr val="CC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40000"/>
              </a:lnSpc>
            </a:pPr>
            <a:r>
              <a:rPr lang="ru-RU" altLang="ru-RU" sz="1600" b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Цель </a:t>
            </a:r>
            <a:endParaRPr lang="ru-RU" altLang="ru-RU" sz="1600" b="1" dirty="0">
              <a:solidFill>
                <a:srgbClr val="CC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pitchFamily="66" charset="0"/>
            </a:endParaRPr>
          </a:p>
          <a:p>
            <a:pPr algn="ctr">
              <a:lnSpc>
                <a:spcPct val="140000"/>
              </a:lnSpc>
            </a:pPr>
            <a:r>
              <a:rPr lang="ru-RU" altLang="ru-RU" sz="1600" b="1" dirty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и</a:t>
            </a:r>
            <a:r>
              <a:rPr lang="ru-RU" altLang="ru-RU" sz="1600" b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сследования:</a:t>
            </a:r>
            <a:endParaRPr lang="ru-RU" altLang="ru-RU" sz="1600" b="1" dirty="0">
              <a:solidFill>
                <a:srgbClr val="CC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pitchFamily="66" charset="0"/>
            </a:endParaRPr>
          </a:p>
        </p:txBody>
      </p:sp>
      <p:pic>
        <p:nvPicPr>
          <p:cNvPr id="52243" name="Picture 19" descr="549836932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333375"/>
            <a:ext cx="1160463" cy="1439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244" name="Picture 20" descr="WB01241_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549275"/>
            <a:ext cx="323850" cy="38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246" name="Picture 22" descr="WB01241_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06730">
            <a:off x="3276600" y="1628775"/>
            <a:ext cx="323850" cy="38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247" name="Picture 23" descr="WB01241_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498013">
            <a:off x="755650" y="5876925"/>
            <a:ext cx="323850" cy="38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248" name="Picture 24" descr="WB01241_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1013" y="5734050"/>
            <a:ext cx="323850" cy="38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249" name="Picture 25" descr="WB01241_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0200" y="5229225"/>
            <a:ext cx="323850" cy="38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250" name="Picture 26" descr="67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6238" y="4868863"/>
            <a:ext cx="2101850" cy="2152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0784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4800" b="1" dirty="0" smtClean="0">
                <a:solidFill>
                  <a:srgbClr val="990033"/>
                </a:solidFill>
                <a:latin typeface="Comic Sans MS" pitchFamily="66" charset="0"/>
              </a:rPr>
              <a:t>Задачи исследования:</a:t>
            </a:r>
            <a:endParaRPr lang="ru-RU" altLang="ru-RU" sz="4800" b="1" dirty="0">
              <a:solidFill>
                <a:srgbClr val="990033"/>
              </a:solidFill>
              <a:latin typeface="Comic Sans MS" pitchFamily="66" charset="0"/>
            </a:endParaRPr>
          </a:p>
        </p:txBody>
      </p:sp>
      <p:pic>
        <p:nvPicPr>
          <p:cNvPr id="52230" name="Picture 6" descr="J009917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242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231" name="Picture 7" descr="J009917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615113"/>
            <a:ext cx="9144000" cy="242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232" name="Picture 8" descr="J009917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581650" y="3295650"/>
            <a:ext cx="6858000" cy="26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233" name="Picture 9" descr="J009917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3267075" y="3267075"/>
            <a:ext cx="6858000" cy="323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237" name="Picture 13" descr="word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014" y="2218352"/>
            <a:ext cx="2795127" cy="3726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2238" name="Rectangle 14"/>
          <p:cNvSpPr>
            <a:spLocks noChangeArrowheads="1"/>
          </p:cNvSpPr>
          <p:nvPr/>
        </p:nvSpPr>
        <p:spPr bwMode="auto">
          <a:xfrm>
            <a:off x="1869670" y="4081770"/>
            <a:ext cx="1584325" cy="1728787"/>
          </a:xfrm>
          <a:prstGeom prst="rect">
            <a:avLst/>
          </a:prstGeom>
          <a:solidFill>
            <a:srgbClr val="CCFFFF"/>
          </a:solidFill>
          <a:ln w="57150" cmpd="thickThin">
            <a:solidFill>
              <a:srgbClr val="CC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40000"/>
              </a:lnSpc>
            </a:pPr>
            <a:r>
              <a:rPr lang="ru-RU" altLang="ru-RU" sz="1600" b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Задачи</a:t>
            </a:r>
            <a:endParaRPr lang="ru-RU" altLang="ru-RU" sz="1600" b="1" dirty="0">
              <a:solidFill>
                <a:srgbClr val="CC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pitchFamily="66" charset="0"/>
            </a:endParaRPr>
          </a:p>
          <a:p>
            <a:pPr algn="ctr">
              <a:lnSpc>
                <a:spcPct val="140000"/>
              </a:lnSpc>
            </a:pPr>
            <a:r>
              <a:rPr lang="ru-RU" altLang="ru-RU" sz="1600" b="1" dirty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и</a:t>
            </a:r>
            <a:r>
              <a:rPr lang="ru-RU" altLang="ru-RU" sz="1600" b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сследования:</a:t>
            </a:r>
            <a:endParaRPr lang="ru-RU" altLang="ru-RU" sz="1600" b="1" dirty="0">
              <a:solidFill>
                <a:srgbClr val="CC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pitchFamily="66" charset="0"/>
            </a:endParaRPr>
          </a:p>
        </p:txBody>
      </p:sp>
      <p:sp>
        <p:nvSpPr>
          <p:cNvPr id="52239" name="AutoShape 15"/>
          <p:cNvSpPr>
            <a:spLocks noChangeArrowheads="1"/>
          </p:cNvSpPr>
          <p:nvPr/>
        </p:nvSpPr>
        <p:spPr bwMode="auto">
          <a:xfrm>
            <a:off x="3444241" y="2635051"/>
            <a:ext cx="4152095" cy="937965"/>
          </a:xfrm>
          <a:prstGeom prst="foldedCorner">
            <a:avLst>
              <a:gd name="adj" fmla="val 12500"/>
            </a:avLst>
          </a:prstGeom>
          <a:solidFill>
            <a:srgbClr val="FFFFFF"/>
          </a:solidFill>
          <a:ln w="28575">
            <a:solidFill>
              <a:srgbClr val="FFCC99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just"/>
            <a:r>
              <a:rPr lang="ru-RU" sz="2000" b="1" dirty="0">
                <a:solidFill>
                  <a:schemeClr val="tx2">
                    <a:lumMod val="75000"/>
                  </a:schemeClr>
                </a:solidFill>
              </a:rPr>
              <a:t>2.Проанализировать найденные </a:t>
            </a:r>
            <a:endParaRPr lang="ru-RU" sz="2000" b="1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just"/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</a:rPr>
              <a:t>фразеологизмы 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</a:rPr>
              <a:t>по происхождению.</a:t>
            </a:r>
            <a:endParaRPr lang="ru-RU" altLang="ru-RU" sz="20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52240" name="AutoShape 16"/>
          <p:cNvSpPr>
            <a:spLocks noChangeArrowheads="1"/>
          </p:cNvSpPr>
          <p:nvPr/>
        </p:nvSpPr>
        <p:spPr bwMode="auto">
          <a:xfrm>
            <a:off x="4572000" y="3789041"/>
            <a:ext cx="3690938" cy="720080"/>
          </a:xfrm>
          <a:prstGeom prst="foldedCorner">
            <a:avLst>
              <a:gd name="adj" fmla="val 12500"/>
            </a:avLst>
          </a:prstGeom>
          <a:solidFill>
            <a:srgbClr val="FFFFFF"/>
          </a:solidFill>
          <a:ln w="28575">
            <a:solidFill>
              <a:srgbClr val="FFCC99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ru-RU" sz="2000" b="1" dirty="0">
                <a:solidFill>
                  <a:schemeClr val="tx2">
                    <a:lumMod val="75000"/>
                  </a:schemeClr>
                </a:solidFill>
              </a:rPr>
              <a:t>3. Охарактеризовать категории </a:t>
            </a:r>
            <a:endParaRPr lang="ru-RU" sz="2000" b="1" dirty="0" smtClean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</a:rPr>
              <a:t>фразеологизмов 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</a:rPr>
              <a:t>. </a:t>
            </a:r>
            <a:endParaRPr lang="ru-RU" altLang="ru-RU" sz="20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52243" name="Picture 19" descr="549836932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333375"/>
            <a:ext cx="1160463" cy="1439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244" name="Picture 20" descr="WB01241_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549275"/>
            <a:ext cx="323850" cy="38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246" name="Picture 22" descr="WB01241_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06730">
            <a:off x="3276600" y="1628775"/>
            <a:ext cx="323850" cy="38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247" name="Picture 23" descr="WB01241_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498013">
            <a:off x="755650" y="5876925"/>
            <a:ext cx="323850" cy="38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248" name="Picture 24" descr="WB01241_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1013" y="5734050"/>
            <a:ext cx="323850" cy="38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249" name="Picture 25" descr="WB01241_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0200" y="5229225"/>
            <a:ext cx="323850" cy="38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250" name="Picture 26" descr="67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6238" y="4868863"/>
            <a:ext cx="2101850" cy="2152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AutoShape 16"/>
          <p:cNvSpPr>
            <a:spLocks noChangeArrowheads="1"/>
          </p:cNvSpPr>
          <p:nvPr/>
        </p:nvSpPr>
        <p:spPr bwMode="auto">
          <a:xfrm>
            <a:off x="3668914" y="4709063"/>
            <a:ext cx="5159173" cy="903294"/>
          </a:xfrm>
          <a:prstGeom prst="foldedCorner">
            <a:avLst>
              <a:gd name="adj" fmla="val 12500"/>
            </a:avLst>
          </a:prstGeom>
          <a:solidFill>
            <a:srgbClr val="FFFFFF"/>
          </a:solidFill>
          <a:ln w="28575">
            <a:solidFill>
              <a:srgbClr val="FFCC99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</a:rPr>
              <a:t>4. Сделать 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</a:rPr>
              <a:t>вывод, 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</a:rPr>
              <a:t>каких 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</a:rPr>
              <a:t>фразеологизмов </a:t>
            </a:r>
            <a:endParaRPr lang="ru-RU" sz="2000" b="1" dirty="0" smtClean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</a:rPr>
              <a:t>о 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</a:rPr>
              <a:t>собаках (положительных или отрицательных) </a:t>
            </a:r>
            <a:endParaRPr lang="ru-RU" sz="2000" b="1" dirty="0" smtClean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</a:rPr>
              <a:t>в 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</a:rPr>
              <a:t>русском языке больше.</a:t>
            </a:r>
          </a:p>
        </p:txBody>
      </p:sp>
      <p:sp>
        <p:nvSpPr>
          <p:cNvPr id="52234" name="AutoShape 10"/>
          <p:cNvSpPr>
            <a:spLocks noChangeArrowheads="1"/>
          </p:cNvSpPr>
          <p:nvPr/>
        </p:nvSpPr>
        <p:spPr bwMode="auto">
          <a:xfrm>
            <a:off x="2642394" y="1304617"/>
            <a:ext cx="4377878" cy="1116271"/>
          </a:xfrm>
          <a:prstGeom prst="foldedCorner">
            <a:avLst>
              <a:gd name="adj" fmla="val 12500"/>
            </a:avLst>
          </a:prstGeom>
          <a:solidFill>
            <a:srgbClr val="FFFFFF"/>
          </a:solidFill>
          <a:ln w="28575">
            <a:solidFill>
              <a:srgbClr val="FFCC99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457200" indent="-457200" algn="just">
              <a:buAutoNum type="arabicPeriod"/>
            </a:pP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</a:rPr>
              <a:t>Выделить 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</a:rPr>
              <a:t>фразеологизмы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</a:rPr>
              <a:t>,</a:t>
            </a:r>
          </a:p>
          <a:p>
            <a:pPr algn="just"/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</a:rPr>
              <a:t>в состав которых входят 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</a:rPr>
              <a:t>лексические</a:t>
            </a:r>
          </a:p>
          <a:p>
            <a:pPr algn="just"/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</a:rPr>
              <a:t>компоненты со словом «собака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</a:rPr>
              <a:t>».</a:t>
            </a:r>
            <a:endParaRPr lang="ru-RU" altLang="ru-RU" sz="20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47560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4800" b="1" dirty="0" smtClean="0">
                <a:solidFill>
                  <a:srgbClr val="990033"/>
                </a:solidFill>
                <a:latin typeface="Comic Sans MS" pitchFamily="66" charset="0"/>
              </a:rPr>
              <a:t>Лексическое значение:</a:t>
            </a:r>
            <a:endParaRPr lang="ru-RU" altLang="ru-RU" sz="4800" b="1" dirty="0">
              <a:solidFill>
                <a:srgbClr val="990033"/>
              </a:solidFill>
              <a:latin typeface="Comic Sans MS" pitchFamily="66" charset="0"/>
            </a:endParaRPr>
          </a:p>
        </p:txBody>
      </p:sp>
      <p:pic>
        <p:nvPicPr>
          <p:cNvPr id="52230" name="Picture 6" descr="J009917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242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231" name="Picture 7" descr="J009917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615113"/>
            <a:ext cx="9144000" cy="242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232" name="Picture 8" descr="J009917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581650" y="3295650"/>
            <a:ext cx="6858000" cy="26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233" name="Picture 9" descr="J009917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3267075" y="3267075"/>
            <a:ext cx="6858000" cy="323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2234" name="AutoShape 10"/>
          <p:cNvSpPr>
            <a:spLocks noChangeArrowheads="1"/>
          </p:cNvSpPr>
          <p:nvPr/>
        </p:nvSpPr>
        <p:spPr bwMode="auto">
          <a:xfrm>
            <a:off x="3924300" y="1819275"/>
            <a:ext cx="4751388" cy="3409949"/>
          </a:xfrm>
          <a:prstGeom prst="foldedCorner">
            <a:avLst>
              <a:gd name="adj" fmla="val 12500"/>
            </a:avLst>
          </a:prstGeom>
          <a:solidFill>
            <a:srgbClr val="FFFFFF"/>
          </a:solidFill>
          <a:ln w="28575">
            <a:solidFill>
              <a:srgbClr val="FFCC99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just"/>
            <a:r>
              <a:rPr lang="ru-RU" sz="2400" b="1" i="1" dirty="0"/>
              <a:t>собака</a:t>
            </a:r>
            <a:r>
              <a:rPr lang="ru-RU" sz="2400" b="1" dirty="0" smtClean="0"/>
              <a:t>:</a:t>
            </a:r>
          </a:p>
          <a:p>
            <a:pPr algn="just"/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</a:rPr>
              <a:t>‛четвероногое прирученное 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</a:rPr>
              <a:t>или домашнее  </a:t>
            </a:r>
          </a:p>
          <a:p>
            <a:pPr algn="just"/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</a:rPr>
              <a:t>  животное, издающее 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</a:rPr>
              <a:t>характерные звуки </a:t>
            </a:r>
            <a:endParaRPr lang="ru-RU" sz="2000" b="1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just"/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</a:rPr>
              <a:t>(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</a:rPr>
              <a:t>лай)  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</a:rPr>
              <a:t>и служащее 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</a:rPr>
              <a:t>человеку в до­машнем </a:t>
            </a:r>
            <a:endParaRPr lang="ru-RU" sz="2000" b="1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just"/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</a:rPr>
              <a:t>быту, преимущественно 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</a:rPr>
              <a:t>для охраны </a:t>
            </a:r>
            <a:endParaRPr lang="ru-RU" sz="2000" b="1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just"/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</a:rPr>
              <a:t>иму­щества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</a:rPr>
              <a:t>,  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</a:rPr>
              <a:t>на 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</a:rPr>
              <a:t>охоте для отыскивания 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</a:rPr>
              <a:t>и</a:t>
            </a:r>
          </a:p>
          <a:p>
            <a:pPr algn="just"/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</a:rPr>
              <a:t>преследования зверя или птицы. </a:t>
            </a:r>
            <a:endParaRPr lang="ru-RU" sz="2000" b="1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just"/>
            <a:r>
              <a:rPr lang="ru-RU" sz="2000" b="1" i="1" dirty="0" smtClean="0">
                <a:solidFill>
                  <a:schemeClr val="tx2">
                    <a:lumMod val="75000"/>
                  </a:schemeClr>
                </a:solidFill>
              </a:rPr>
              <a:t>Сторожевая </a:t>
            </a:r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</a:rPr>
              <a:t>собака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</a:rPr>
              <a:t>’.</a:t>
            </a:r>
          </a:p>
          <a:p>
            <a:pPr algn="ctr"/>
            <a:endParaRPr lang="ru-RU" altLang="ru-RU" sz="1000" b="1" dirty="0" smtClean="0">
              <a:solidFill>
                <a:srgbClr val="026DB6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52237" name="Picture 13" descr="word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1341438"/>
            <a:ext cx="3186113" cy="4248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2238" name="Rectangle 14"/>
          <p:cNvSpPr>
            <a:spLocks noChangeArrowheads="1"/>
          </p:cNvSpPr>
          <p:nvPr/>
        </p:nvSpPr>
        <p:spPr bwMode="auto">
          <a:xfrm>
            <a:off x="2195513" y="3500438"/>
            <a:ext cx="1584325" cy="1728787"/>
          </a:xfrm>
          <a:prstGeom prst="rect">
            <a:avLst/>
          </a:prstGeom>
          <a:solidFill>
            <a:srgbClr val="CCFFFF"/>
          </a:solidFill>
          <a:ln w="57150" cmpd="thickThin">
            <a:solidFill>
              <a:srgbClr val="CC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40000"/>
              </a:lnSpc>
            </a:pPr>
            <a:r>
              <a:rPr lang="ru-RU" altLang="ru-RU" sz="2000" b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Толковый </a:t>
            </a:r>
          </a:p>
          <a:p>
            <a:pPr algn="ctr">
              <a:lnSpc>
                <a:spcPct val="140000"/>
              </a:lnSpc>
            </a:pPr>
            <a:r>
              <a:rPr lang="ru-RU" altLang="ru-RU" sz="2000" b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словарь</a:t>
            </a:r>
          </a:p>
        </p:txBody>
      </p:sp>
      <p:pic>
        <p:nvPicPr>
          <p:cNvPr id="52243" name="Picture 19" descr="549836932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333375"/>
            <a:ext cx="1160463" cy="1439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244" name="Picture 20" descr="WB01241_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549275"/>
            <a:ext cx="323850" cy="38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246" name="Picture 22" descr="WB01241_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06730">
            <a:off x="3276600" y="1628775"/>
            <a:ext cx="323850" cy="38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247" name="Picture 23" descr="WB01241_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498013">
            <a:off x="755650" y="5876925"/>
            <a:ext cx="323850" cy="38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248" name="Picture 24" descr="WB01241_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1013" y="5734050"/>
            <a:ext cx="323850" cy="38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249" name="Picture 25" descr="WB01241_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0200" y="5229225"/>
            <a:ext cx="323850" cy="38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250" name="Picture 26" descr="67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6238" y="4868863"/>
            <a:ext cx="2101850" cy="2152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3288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30" name="Picture 6" descr="J009917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242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231" name="Picture 7" descr="J009917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615113"/>
            <a:ext cx="9144000" cy="242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232" name="Picture 8" descr="J009917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581650" y="3295650"/>
            <a:ext cx="6858000" cy="26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233" name="Picture 9" descr="J009917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3267075" y="3267075"/>
            <a:ext cx="6858000" cy="323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237" name="Picture 13" descr="word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1" y="2240756"/>
            <a:ext cx="3186113" cy="4248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2238" name="Rectangle 14"/>
          <p:cNvSpPr>
            <a:spLocks noChangeArrowheads="1"/>
          </p:cNvSpPr>
          <p:nvPr/>
        </p:nvSpPr>
        <p:spPr bwMode="auto">
          <a:xfrm>
            <a:off x="1941183" y="4386262"/>
            <a:ext cx="2199017" cy="2102643"/>
          </a:xfrm>
          <a:prstGeom prst="rect">
            <a:avLst/>
          </a:prstGeom>
          <a:solidFill>
            <a:srgbClr val="CCFFFF"/>
          </a:solidFill>
          <a:ln w="57150" cmpd="thickThin">
            <a:solidFill>
              <a:srgbClr val="CC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40000"/>
              </a:lnSpc>
            </a:pPr>
            <a:r>
              <a:rPr lang="ru-RU" altLang="ru-RU" b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Источники</a:t>
            </a:r>
          </a:p>
          <a:p>
            <a:pPr algn="ctr">
              <a:lnSpc>
                <a:spcPct val="140000"/>
              </a:lnSpc>
            </a:pPr>
            <a:r>
              <a:rPr lang="ru-RU" altLang="ru-RU" b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информации</a:t>
            </a:r>
            <a:r>
              <a:rPr lang="ru-RU" altLang="ru-RU" sz="1600" b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:</a:t>
            </a:r>
            <a:endParaRPr lang="ru-RU" altLang="ru-RU" sz="1600" b="1" dirty="0">
              <a:solidFill>
                <a:srgbClr val="CC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pitchFamily="66" charset="0"/>
            </a:endParaRPr>
          </a:p>
        </p:txBody>
      </p:sp>
      <p:pic>
        <p:nvPicPr>
          <p:cNvPr id="52244" name="Picture 20" descr="WB01241_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549275"/>
            <a:ext cx="323850" cy="38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246" name="Picture 22" descr="WB01241_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06730">
            <a:off x="3276600" y="1628775"/>
            <a:ext cx="323850" cy="38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247" name="Picture 23" descr="WB01241_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498013">
            <a:off x="755650" y="5876925"/>
            <a:ext cx="323850" cy="38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248" name="Picture 24" descr="WB01241_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1013" y="5734050"/>
            <a:ext cx="323850" cy="38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249" name="Picture 25" descr="WB01241_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0200" y="5229225"/>
            <a:ext cx="323850" cy="38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ttps://ozon-st.cdn.ngenix.net/multimedia/1020663619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1142" y="242888"/>
            <a:ext cx="3028295" cy="3474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knigosfera.com.ua/upload/cache/local/34/47/978-5-352-02169-9_350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8885" y="2062300"/>
            <a:ext cx="2698845" cy="4217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2746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68" name="Picture 20" descr="line_typeb1_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5876925"/>
            <a:ext cx="8569325" cy="758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>
          <a:xfrm>
            <a:off x="359568" y="233705"/>
            <a:ext cx="8497888" cy="706334"/>
          </a:xfrm>
        </p:spPr>
        <p:txBody>
          <a:bodyPr>
            <a:normAutofit/>
          </a:bodyPr>
          <a:lstStyle/>
          <a:p>
            <a:r>
              <a:rPr lang="ru-RU" altLang="ru-RU" sz="2800" b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Группы фразеологизмов:</a:t>
            </a:r>
            <a:endParaRPr lang="ru-RU" altLang="ru-RU" sz="2800" b="1" dirty="0">
              <a:solidFill>
                <a:srgbClr val="CC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pitchFamily="66" charset="0"/>
            </a:endParaRPr>
          </a:p>
        </p:txBody>
      </p:sp>
      <p:pic>
        <p:nvPicPr>
          <p:cNvPr id="53252" name="Picture 4" descr="J0099177"/>
          <p:cNvPicPr>
            <a:picLocks noGrp="1" noChangeAspect="1" noChangeArrowheads="1"/>
          </p:cNvPicPr>
          <p:nvPr>
            <p:ph type="body"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16200000">
            <a:off x="-3305968" y="3305968"/>
            <a:ext cx="6858000" cy="2460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3256" name="Rectangle 8"/>
          <p:cNvSpPr>
            <a:spLocks noGrp="1" noChangeArrowheads="1"/>
          </p:cNvSpPr>
          <p:nvPr>
            <p:ph type="body" sz="half" idx="2"/>
          </p:nvPr>
        </p:nvSpPr>
        <p:spPr>
          <a:xfrm>
            <a:off x="539750" y="1557338"/>
            <a:ext cx="8002588" cy="2044700"/>
          </a:xfrm>
        </p:spPr>
        <p:txBody>
          <a:bodyPr/>
          <a:lstStyle/>
          <a:p>
            <a:pPr>
              <a:buFontTx/>
              <a:buNone/>
            </a:pPr>
            <a:r>
              <a:rPr lang="ru-RU" altLang="ru-RU"/>
              <a:t>      </a:t>
            </a:r>
            <a:endParaRPr lang="ru-RU" altLang="ru-RU" b="1">
              <a:effectLst>
                <a:outerShdw blurRad="38100" dist="38100" dir="2700000" algn="tl">
                  <a:srgbClr val="FFFFFF"/>
                </a:outerShdw>
              </a:effectLst>
              <a:latin typeface="Comic Sans MS" pitchFamily="66" charset="0"/>
            </a:endParaRPr>
          </a:p>
        </p:txBody>
      </p:sp>
      <p:pic>
        <p:nvPicPr>
          <p:cNvPr id="53253" name="Picture 5" descr="J009917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592763" y="3306762"/>
            <a:ext cx="68580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254" name="Picture 6" descr="J009917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0" y="6597650"/>
            <a:ext cx="9144000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255" name="Picture 7" descr="J009917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964613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270" name="Picture 22" descr="WB01241_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5229225"/>
            <a:ext cx="323850" cy="38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271" name="Picture 23" descr="WB01241_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975" y="1412875"/>
            <a:ext cx="323850" cy="38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272" name="Picture 24" descr="WB01241_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3869752">
            <a:off x="6443663" y="4797425"/>
            <a:ext cx="323850" cy="38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273" name="Picture 25" descr="WB01241_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0200" y="4508500"/>
            <a:ext cx="323850" cy="38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274" name="Picture 26" descr="WB01241_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740537">
            <a:off x="712788" y="376238"/>
            <a:ext cx="323850" cy="38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275" name="Picture 27" descr="WB01241_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908116">
            <a:off x="7141998" y="749539"/>
            <a:ext cx="323850" cy="38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1903039"/>
              </p:ext>
            </p:extLst>
          </p:nvPr>
        </p:nvGraphicFramePr>
        <p:xfrm>
          <a:off x="956846" y="940039"/>
          <a:ext cx="7647602" cy="445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5833"/>
                <a:gridCol w="2149361"/>
                <a:gridCol w="1656184"/>
                <a:gridCol w="2016224"/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20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Позитивные: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Негативные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Понятно-непонятные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Фразеологизмы по аналогии</a:t>
                      </a:r>
                      <a:endParaRPr lang="ru-RU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щенячьи нежности; собачья преданность; собака - друг человека; четвероногий друг; заживает как на собаке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псу под хвост; любить как собака палку;  пес с тобой ;  как собаке пятая нога; </a:t>
                      </a:r>
                      <a:endParaRPr lang="ru-RU" sz="20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ru-RU" sz="2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 охоту идти - собак кормить;  злой как собака; чушь собачья;  собаке - собачья смерть</a:t>
                      </a:r>
                      <a:endParaRPr lang="ru-RU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как собак нерезаных; на этом собаку съел; вешать всех собак; где собака зарыта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облаять;  как с цепи сорвался; насобачиться;  собака лает, ветер носит;  ходить на задних лапках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28" name="Picture 26" descr="WB01241_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740537">
            <a:off x="2550353" y="1433262"/>
            <a:ext cx="323850" cy="38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6" descr="WB01241_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740537">
            <a:off x="2178049" y="4983291"/>
            <a:ext cx="323850" cy="38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6" descr="WB01241_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740537">
            <a:off x="4140200" y="5415091"/>
            <a:ext cx="323850" cy="38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905" t="13327" r="7665" b="59439"/>
          <a:stretch/>
        </p:blipFill>
        <p:spPr bwMode="auto">
          <a:xfrm>
            <a:off x="6374669" y="3710825"/>
            <a:ext cx="1725817" cy="15052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76331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30" name="Picture 6" descr="J009917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242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231" name="Picture 7" descr="J009917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615113"/>
            <a:ext cx="9144000" cy="242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232" name="Picture 8" descr="J009917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581650" y="3295650"/>
            <a:ext cx="6858000" cy="26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233" name="Picture 9" descr="J009917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3267075" y="3267075"/>
            <a:ext cx="6858000" cy="323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2234" name="AutoShape 10"/>
          <p:cNvSpPr>
            <a:spLocks noChangeArrowheads="1"/>
          </p:cNvSpPr>
          <p:nvPr/>
        </p:nvSpPr>
        <p:spPr bwMode="auto">
          <a:xfrm>
            <a:off x="3924300" y="549275"/>
            <a:ext cx="4751388" cy="5768109"/>
          </a:xfrm>
          <a:prstGeom prst="foldedCorner">
            <a:avLst>
              <a:gd name="adj" fmla="val 12500"/>
            </a:avLst>
          </a:prstGeom>
          <a:solidFill>
            <a:srgbClr val="FFFFFF"/>
          </a:solidFill>
          <a:ln w="28575">
            <a:solidFill>
              <a:srgbClr val="FFCC99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ru-RU" sz="2000" u="sng" dirty="0" err="1">
                <a:hlinkClick r:id="rId3"/>
              </a:rPr>
              <a:t>Исх</a:t>
            </a:r>
            <a:r>
              <a:rPr lang="ru-RU" sz="2000" u="sng" dirty="0">
                <a:hlinkClick r:id="rId3"/>
              </a:rPr>
              <a:t> 11:7</a:t>
            </a:r>
            <a:r>
              <a:rPr lang="ru-RU" sz="2000" dirty="0"/>
              <a:t> ...ни на человека, ни на </a:t>
            </a:r>
            <a:r>
              <a:rPr lang="ru-RU" sz="2000" dirty="0" smtClean="0"/>
              <a:t>скот</a:t>
            </a:r>
          </a:p>
          <a:p>
            <a:r>
              <a:rPr lang="ru-RU" sz="2000" dirty="0" smtClean="0"/>
              <a:t>               не </a:t>
            </a:r>
            <a:r>
              <a:rPr lang="ru-RU" sz="2000" dirty="0"/>
              <a:t>пошевелит </a:t>
            </a:r>
            <a:r>
              <a:rPr lang="ru-RU" sz="2000" b="1" dirty="0"/>
              <a:t>пес </a:t>
            </a:r>
            <a:r>
              <a:rPr lang="ru-RU" sz="2000" dirty="0"/>
              <a:t>языком </a:t>
            </a:r>
            <a:r>
              <a:rPr lang="ru-RU" sz="2000" dirty="0" smtClean="0"/>
              <a:t>своим</a:t>
            </a:r>
            <a:r>
              <a:rPr lang="ru-RU" sz="2000" dirty="0"/>
              <a:t> </a:t>
            </a:r>
            <a:br>
              <a:rPr lang="ru-RU" sz="2000" dirty="0"/>
            </a:br>
            <a:r>
              <a:rPr lang="ru-RU" sz="2000" u="sng" dirty="0">
                <a:hlinkClick r:id="rId4"/>
              </a:rPr>
              <a:t>Суд 7:5</a:t>
            </a:r>
            <a:r>
              <a:rPr lang="ru-RU" sz="2000" dirty="0"/>
              <a:t> ...кто будет лакать воду языком </a:t>
            </a:r>
            <a:endParaRPr lang="ru-RU" sz="2000" dirty="0" smtClean="0"/>
          </a:p>
          <a:p>
            <a:r>
              <a:rPr lang="ru-RU" sz="2000" dirty="0"/>
              <a:t> </a:t>
            </a:r>
            <a:r>
              <a:rPr lang="ru-RU" sz="2000" dirty="0" smtClean="0"/>
              <a:t>                           своим</a:t>
            </a:r>
            <a:r>
              <a:rPr lang="ru-RU" sz="2000" dirty="0"/>
              <a:t>, как лакает </a:t>
            </a:r>
            <a:r>
              <a:rPr lang="ru-RU" sz="2000" b="1" dirty="0" smtClean="0"/>
              <a:t>пес</a:t>
            </a:r>
            <a:r>
              <a:rPr lang="ru-RU" sz="2000" dirty="0"/>
              <a:t/>
            </a:r>
            <a:br>
              <a:rPr lang="ru-RU" sz="2000" dirty="0"/>
            </a:br>
            <a:r>
              <a:rPr lang="ru-RU" sz="2000" u="sng" dirty="0">
                <a:hlinkClick r:id="rId5"/>
              </a:rPr>
              <a:t>2Цар 16:9</a:t>
            </a:r>
            <a:r>
              <a:rPr lang="ru-RU" sz="2000" dirty="0"/>
              <a:t> ...зачем злословит </a:t>
            </a:r>
            <a:r>
              <a:rPr lang="ru-RU" sz="2000" dirty="0" smtClean="0"/>
              <a:t>этот</a:t>
            </a:r>
          </a:p>
          <a:p>
            <a:r>
              <a:rPr lang="ru-RU" sz="2000" dirty="0"/>
              <a:t> </a:t>
            </a:r>
            <a:r>
              <a:rPr lang="ru-RU" sz="2000" dirty="0" smtClean="0"/>
              <a:t>                                         </a:t>
            </a:r>
            <a:r>
              <a:rPr lang="ru-RU" sz="2000" dirty="0"/>
              <a:t>мертвый </a:t>
            </a:r>
            <a:r>
              <a:rPr lang="ru-RU" sz="2000" b="1" dirty="0" smtClean="0"/>
              <a:t>пес</a:t>
            </a:r>
          </a:p>
          <a:p>
            <a:r>
              <a:rPr lang="ru-RU" sz="2000" b="1" dirty="0"/>
              <a:t> </a:t>
            </a:r>
            <a:r>
              <a:rPr lang="ru-RU" sz="2000" b="1" dirty="0" smtClean="0"/>
              <a:t>                                      </a:t>
            </a:r>
            <a:r>
              <a:rPr lang="ru-RU" sz="2000" dirty="0"/>
              <a:t>господина моего </a:t>
            </a:r>
            <a:r>
              <a:rPr lang="ru-RU" sz="2000" dirty="0" smtClean="0"/>
              <a:t>царя</a:t>
            </a:r>
            <a:r>
              <a:rPr lang="ru-RU" sz="2000" dirty="0"/>
              <a:t> </a:t>
            </a:r>
            <a:br>
              <a:rPr lang="ru-RU" sz="2000" dirty="0"/>
            </a:br>
            <a:r>
              <a:rPr lang="ru-RU" sz="2000" u="sng" dirty="0">
                <a:hlinkClick r:id="rId6"/>
              </a:rPr>
              <a:t>4Цар 8:13</a:t>
            </a:r>
            <a:r>
              <a:rPr lang="ru-RU" sz="2000" dirty="0"/>
              <a:t> ...</a:t>
            </a:r>
            <a:r>
              <a:rPr lang="ru-RU" sz="2000" b="1" dirty="0"/>
              <a:t>пес</a:t>
            </a:r>
            <a:r>
              <a:rPr lang="ru-RU" sz="2000" dirty="0"/>
              <a:t> [мертвый], чтобы мог </a:t>
            </a:r>
            <a:endParaRPr lang="ru-RU" sz="2000" dirty="0" smtClean="0"/>
          </a:p>
          <a:p>
            <a:r>
              <a:rPr lang="ru-RU" sz="2000" dirty="0"/>
              <a:t> </a:t>
            </a:r>
            <a:r>
              <a:rPr lang="ru-RU" sz="2000" dirty="0" smtClean="0"/>
              <a:t>                    сделать </a:t>
            </a:r>
            <a:r>
              <a:rPr lang="ru-RU" sz="2000" dirty="0"/>
              <a:t>такое большое дело</a:t>
            </a:r>
            <a:r>
              <a:rPr lang="ru-RU" sz="2000" dirty="0" smtClean="0"/>
              <a:t>?</a:t>
            </a:r>
            <a:r>
              <a:rPr lang="ru-RU" sz="2000" dirty="0"/>
              <a:t/>
            </a:r>
            <a:br>
              <a:rPr lang="ru-RU" sz="2000" dirty="0"/>
            </a:br>
            <a:r>
              <a:rPr lang="ru-RU" sz="2000" u="sng" dirty="0">
                <a:hlinkClick r:id="rId7"/>
              </a:rPr>
              <a:t>Притч 26:11</a:t>
            </a:r>
            <a:r>
              <a:rPr lang="ru-RU" sz="2000" dirty="0"/>
              <a:t> ...Как </a:t>
            </a:r>
            <a:r>
              <a:rPr lang="ru-RU" sz="2000" b="1" dirty="0"/>
              <a:t>пес</a:t>
            </a:r>
            <a:r>
              <a:rPr lang="ru-RU" sz="2000" dirty="0"/>
              <a:t> возвращается </a:t>
            </a:r>
            <a:endParaRPr lang="ru-RU" sz="2000" dirty="0" smtClean="0"/>
          </a:p>
          <a:p>
            <a:r>
              <a:rPr lang="ru-RU" sz="2000" dirty="0"/>
              <a:t> </a:t>
            </a:r>
            <a:r>
              <a:rPr lang="ru-RU" sz="2000" dirty="0" smtClean="0"/>
              <a:t>                                 на </a:t>
            </a:r>
            <a:r>
              <a:rPr lang="ru-RU" sz="2000" dirty="0"/>
              <a:t>блевотину </a:t>
            </a:r>
            <a:r>
              <a:rPr lang="ru-RU" sz="2000" dirty="0" smtClean="0"/>
              <a:t>свою</a:t>
            </a:r>
            <a:endParaRPr lang="ru-RU" sz="2000" dirty="0"/>
          </a:p>
          <a:p>
            <a:r>
              <a:rPr lang="ru-RU" sz="2000" u="sng" dirty="0">
                <a:hlinkClick r:id="rId8"/>
              </a:rPr>
              <a:t>2Пет 2:22</a:t>
            </a:r>
            <a:r>
              <a:rPr lang="ru-RU" sz="2000" dirty="0"/>
              <a:t> ...</a:t>
            </a:r>
            <a:r>
              <a:rPr lang="ru-RU" sz="2000" b="1" dirty="0"/>
              <a:t>пес</a:t>
            </a:r>
            <a:r>
              <a:rPr lang="ru-RU" sz="2000" dirty="0"/>
              <a:t> возвращается </a:t>
            </a:r>
            <a:endParaRPr lang="ru-RU" sz="2000" dirty="0" smtClean="0"/>
          </a:p>
          <a:p>
            <a:r>
              <a:rPr lang="ru-RU" sz="2000" dirty="0"/>
              <a:t> </a:t>
            </a:r>
            <a:r>
              <a:rPr lang="ru-RU" sz="2000" dirty="0" smtClean="0"/>
              <a:t>                                     на </a:t>
            </a:r>
            <a:r>
              <a:rPr lang="ru-RU" sz="2000" dirty="0"/>
              <a:t>свою </a:t>
            </a:r>
            <a:r>
              <a:rPr lang="ru-RU" sz="2000" dirty="0" smtClean="0"/>
              <a:t>блевотину</a:t>
            </a:r>
            <a:r>
              <a:rPr lang="ru-RU" sz="2000" dirty="0"/>
              <a:t> </a:t>
            </a:r>
          </a:p>
          <a:p>
            <a:r>
              <a:rPr lang="ru-RU" sz="2000" u="sng" dirty="0" err="1">
                <a:hlinkClick r:id="rId9"/>
              </a:rPr>
              <a:t>Иудф</a:t>
            </a:r>
            <a:r>
              <a:rPr lang="ru-RU" sz="2000" u="sng" dirty="0">
                <a:hlinkClick r:id="rId9"/>
              </a:rPr>
              <a:t> 11:19</a:t>
            </a:r>
            <a:r>
              <a:rPr lang="ru-RU" sz="2000" dirty="0"/>
              <a:t> ...и </a:t>
            </a:r>
            <a:r>
              <a:rPr lang="ru-RU" sz="2000" b="1" dirty="0"/>
              <a:t>пес</a:t>
            </a:r>
            <a:r>
              <a:rPr lang="ru-RU" sz="2000" dirty="0"/>
              <a:t> не пошевелит </a:t>
            </a:r>
            <a:endParaRPr lang="ru-RU" sz="2000" dirty="0" smtClean="0"/>
          </a:p>
          <a:p>
            <a:r>
              <a:rPr lang="ru-RU" sz="2000" dirty="0"/>
              <a:t> </a:t>
            </a:r>
            <a:r>
              <a:rPr lang="ru-RU" sz="2000" dirty="0" smtClean="0"/>
              <a:t>                           против </a:t>
            </a:r>
            <a:r>
              <a:rPr lang="ru-RU" sz="2000" dirty="0"/>
              <a:t>тебя языком своим</a:t>
            </a:r>
            <a:r>
              <a:rPr lang="ru-RU" sz="1000" dirty="0"/>
              <a:t>.</a:t>
            </a:r>
          </a:p>
        </p:txBody>
      </p:sp>
      <p:pic>
        <p:nvPicPr>
          <p:cNvPr id="52237" name="Picture 13" descr="word1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1341438"/>
            <a:ext cx="3186113" cy="4248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2238" name="Rectangle 14"/>
          <p:cNvSpPr>
            <a:spLocks noChangeArrowheads="1"/>
          </p:cNvSpPr>
          <p:nvPr/>
        </p:nvSpPr>
        <p:spPr bwMode="auto">
          <a:xfrm>
            <a:off x="2195513" y="3500438"/>
            <a:ext cx="1584325" cy="1728787"/>
          </a:xfrm>
          <a:prstGeom prst="rect">
            <a:avLst/>
          </a:prstGeom>
          <a:solidFill>
            <a:srgbClr val="CCFFFF"/>
          </a:solidFill>
          <a:ln w="57150" cmpd="thickThin">
            <a:solidFill>
              <a:srgbClr val="CC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40000"/>
              </a:lnSpc>
            </a:pPr>
            <a:r>
              <a:rPr lang="ru-RU" altLang="ru-RU" sz="2000" b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Обратимся </a:t>
            </a:r>
          </a:p>
          <a:p>
            <a:pPr algn="ctr">
              <a:lnSpc>
                <a:spcPct val="140000"/>
              </a:lnSpc>
            </a:pPr>
            <a:r>
              <a:rPr lang="ru-RU" altLang="ru-RU" sz="2000" b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к </a:t>
            </a:r>
          </a:p>
          <a:p>
            <a:pPr algn="ctr">
              <a:lnSpc>
                <a:spcPct val="140000"/>
              </a:lnSpc>
            </a:pPr>
            <a:r>
              <a:rPr lang="ru-RU" altLang="ru-RU" sz="2000" b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Библии</a:t>
            </a:r>
          </a:p>
        </p:txBody>
      </p:sp>
      <p:pic>
        <p:nvPicPr>
          <p:cNvPr id="52244" name="Picture 20" descr="WB01241_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549275"/>
            <a:ext cx="323850" cy="38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246" name="Picture 22" descr="WB01241_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06730">
            <a:off x="3276600" y="1628775"/>
            <a:ext cx="323850" cy="38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247" name="Picture 23" descr="WB01241_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498013">
            <a:off x="755650" y="5876925"/>
            <a:ext cx="323850" cy="38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248" name="Picture 24" descr="WB01241_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1013" y="5734050"/>
            <a:ext cx="323850" cy="38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249" name="Picture 25" descr="WB01241_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0200" y="5229225"/>
            <a:ext cx="323850" cy="38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250" name="Picture 26" descr="67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7064" y="4836332"/>
            <a:ext cx="2101850" cy="2152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1272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8" name="Rectangle 4"/>
          <p:cNvSpPr>
            <a:spLocks noGrp="1" noChangeArrowheads="1"/>
          </p:cNvSpPr>
          <p:nvPr>
            <p:ph type="title"/>
          </p:nvPr>
        </p:nvSpPr>
        <p:spPr>
          <a:xfrm>
            <a:off x="1212818" y="739775"/>
            <a:ext cx="6502463" cy="4679952"/>
          </a:xfrm>
        </p:spPr>
        <p:txBody>
          <a:bodyPr>
            <a:noAutofit/>
          </a:bodyPr>
          <a:lstStyle/>
          <a:p>
            <a:r>
              <a:rPr lang="ru-RU" altLang="ru-RU" sz="2800" b="1" dirty="0" smtClean="0">
                <a:solidFill>
                  <a:srgbClr val="990033"/>
                </a:solidFill>
                <a:latin typeface="Comic Sans MS" pitchFamily="66" charset="0"/>
              </a:rPr>
              <a:t/>
            </a:r>
            <a:br>
              <a:rPr lang="ru-RU" altLang="ru-RU" sz="2800" b="1" dirty="0" smtClean="0">
                <a:solidFill>
                  <a:srgbClr val="990033"/>
                </a:solidFill>
                <a:latin typeface="Comic Sans MS" pitchFamily="66" charset="0"/>
              </a:rPr>
            </a:br>
            <a:r>
              <a:rPr lang="ru-RU" altLang="ru-RU" sz="2800" b="1" dirty="0">
                <a:solidFill>
                  <a:srgbClr val="990033"/>
                </a:solidFill>
                <a:latin typeface="Comic Sans MS" pitchFamily="66" charset="0"/>
              </a:rPr>
              <a:t/>
            </a:r>
            <a:br>
              <a:rPr lang="ru-RU" altLang="ru-RU" sz="2800" b="1" dirty="0">
                <a:solidFill>
                  <a:srgbClr val="990033"/>
                </a:solidFill>
                <a:latin typeface="Comic Sans MS" pitchFamily="66" charset="0"/>
              </a:rPr>
            </a:br>
            <a:r>
              <a:rPr lang="ru-RU" altLang="ru-RU" sz="2800" b="1" dirty="0" smtClean="0">
                <a:solidFill>
                  <a:srgbClr val="990033"/>
                </a:solidFill>
                <a:latin typeface="Comic Sans MS" pitchFamily="66" charset="0"/>
              </a:rPr>
              <a:t/>
            </a:r>
            <a:br>
              <a:rPr lang="ru-RU" altLang="ru-RU" sz="2800" b="1" dirty="0" smtClean="0">
                <a:solidFill>
                  <a:srgbClr val="990033"/>
                </a:solidFill>
                <a:latin typeface="Comic Sans MS" pitchFamily="66" charset="0"/>
              </a:rPr>
            </a:br>
            <a:r>
              <a:rPr lang="ru-RU" altLang="ru-RU" sz="2800" b="1" dirty="0">
                <a:solidFill>
                  <a:srgbClr val="990033"/>
                </a:solidFill>
                <a:latin typeface="Comic Sans MS" pitchFamily="66" charset="0"/>
              </a:rPr>
              <a:t/>
            </a:r>
            <a:br>
              <a:rPr lang="ru-RU" altLang="ru-RU" sz="2800" b="1" dirty="0">
                <a:solidFill>
                  <a:srgbClr val="990033"/>
                </a:solidFill>
                <a:latin typeface="Comic Sans MS" pitchFamily="66" charset="0"/>
              </a:rPr>
            </a:br>
            <a:r>
              <a:rPr lang="ru-RU" altLang="ru-RU" sz="2800" b="1" dirty="0" smtClean="0">
                <a:solidFill>
                  <a:srgbClr val="990033"/>
                </a:solidFill>
                <a:latin typeface="Comic Sans MS" pitchFamily="66" charset="0"/>
              </a:rPr>
              <a:t/>
            </a:r>
            <a:br>
              <a:rPr lang="ru-RU" altLang="ru-RU" sz="2800" b="1" dirty="0" smtClean="0">
                <a:solidFill>
                  <a:srgbClr val="990033"/>
                </a:solidFill>
                <a:latin typeface="Comic Sans MS" pitchFamily="66" charset="0"/>
              </a:rPr>
            </a:br>
            <a:r>
              <a:rPr lang="ru-RU" altLang="ru-RU" sz="2800" b="1" dirty="0">
                <a:solidFill>
                  <a:srgbClr val="990033"/>
                </a:solidFill>
                <a:latin typeface="Comic Sans MS" pitchFamily="66" charset="0"/>
              </a:rPr>
              <a:t/>
            </a:r>
            <a:br>
              <a:rPr lang="ru-RU" altLang="ru-RU" sz="2800" b="1" dirty="0">
                <a:solidFill>
                  <a:srgbClr val="990033"/>
                </a:solidFill>
                <a:latin typeface="Comic Sans MS" pitchFamily="66" charset="0"/>
              </a:rPr>
            </a:br>
            <a:r>
              <a:rPr lang="ru-RU" altLang="ru-RU" sz="2800" b="1" dirty="0" smtClean="0">
                <a:solidFill>
                  <a:srgbClr val="990033"/>
                </a:solidFill>
                <a:latin typeface="Comic Sans MS" pitchFamily="66" charset="0"/>
              </a:rPr>
              <a:t/>
            </a:r>
            <a:br>
              <a:rPr lang="ru-RU" altLang="ru-RU" sz="2800" b="1" dirty="0" smtClean="0">
                <a:solidFill>
                  <a:srgbClr val="990033"/>
                </a:solidFill>
                <a:latin typeface="Comic Sans MS" pitchFamily="66" charset="0"/>
              </a:rPr>
            </a:br>
            <a:r>
              <a:rPr lang="ru-RU" altLang="ru-RU" sz="2800" b="1" dirty="0">
                <a:solidFill>
                  <a:srgbClr val="990033"/>
                </a:solidFill>
                <a:latin typeface="Comic Sans MS" pitchFamily="66" charset="0"/>
              </a:rPr>
              <a:t/>
            </a:r>
            <a:br>
              <a:rPr lang="ru-RU" altLang="ru-RU" sz="2800" b="1" dirty="0">
                <a:solidFill>
                  <a:srgbClr val="990033"/>
                </a:solidFill>
                <a:latin typeface="Comic Sans MS" pitchFamily="66" charset="0"/>
              </a:rPr>
            </a:br>
            <a:r>
              <a:rPr lang="ru-RU" altLang="ru-RU" sz="2800" b="1" dirty="0" smtClean="0">
                <a:solidFill>
                  <a:srgbClr val="990033"/>
                </a:solidFill>
                <a:latin typeface="Comic Sans MS" pitchFamily="66" charset="0"/>
              </a:rPr>
              <a:t/>
            </a:r>
            <a:br>
              <a:rPr lang="ru-RU" altLang="ru-RU" sz="2800" b="1" dirty="0" smtClean="0">
                <a:solidFill>
                  <a:srgbClr val="990033"/>
                </a:solidFill>
                <a:latin typeface="Comic Sans MS" pitchFamily="66" charset="0"/>
              </a:rPr>
            </a:br>
            <a:endParaRPr lang="ru-RU" altLang="ru-RU" sz="2800" b="1" u="sng" dirty="0">
              <a:solidFill>
                <a:srgbClr val="990033"/>
              </a:solidFill>
              <a:latin typeface="Comic Sans MS" pitchFamily="66" charset="0"/>
            </a:endParaRPr>
          </a:p>
        </p:txBody>
      </p:sp>
      <p:pic>
        <p:nvPicPr>
          <p:cNvPr id="52230" name="Picture 6" descr="J009917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242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231" name="Picture 7" descr="J009917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615113"/>
            <a:ext cx="9144000" cy="242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232" name="Picture 8" descr="J009917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581650" y="3295650"/>
            <a:ext cx="6858000" cy="26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233" name="Picture 9" descr="J009917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3267075" y="3267075"/>
            <a:ext cx="6858000" cy="323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244" name="Picture 20" descr="WB01241_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549275"/>
            <a:ext cx="323850" cy="38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246" name="Picture 22" descr="WB01241_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06730">
            <a:off x="3276600" y="1628775"/>
            <a:ext cx="323850" cy="38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247" name="Picture 23" descr="WB01241_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498013">
            <a:off x="755650" y="5876925"/>
            <a:ext cx="323850" cy="38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248" name="Picture 24" descr="WB01241_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1013" y="5734050"/>
            <a:ext cx="323850" cy="38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249" name="Picture 25" descr="WB01241_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0200" y="5229225"/>
            <a:ext cx="323850" cy="38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3" descr="word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703" y="2011121"/>
            <a:ext cx="3186113" cy="4248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angle 14"/>
          <p:cNvSpPr>
            <a:spLocks noChangeArrowheads="1"/>
          </p:cNvSpPr>
          <p:nvPr/>
        </p:nvSpPr>
        <p:spPr bwMode="auto">
          <a:xfrm>
            <a:off x="2155670" y="4179802"/>
            <a:ext cx="2106612" cy="2098845"/>
          </a:xfrm>
          <a:prstGeom prst="rect">
            <a:avLst/>
          </a:prstGeom>
          <a:solidFill>
            <a:srgbClr val="CCFFFF"/>
          </a:solidFill>
          <a:ln w="57150" cmpd="thickThin">
            <a:solidFill>
              <a:srgbClr val="CC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40000"/>
              </a:lnSpc>
            </a:pPr>
            <a:r>
              <a:rPr lang="ru-RU" altLang="ru-RU" sz="2800" b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Святой</a:t>
            </a:r>
          </a:p>
          <a:p>
            <a:pPr algn="ctr">
              <a:lnSpc>
                <a:spcPct val="140000"/>
              </a:lnSpc>
            </a:pPr>
            <a:r>
              <a:rPr lang="ru-RU" altLang="ru-RU" sz="2800" b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Христофор </a:t>
            </a:r>
          </a:p>
          <a:p>
            <a:pPr algn="ctr">
              <a:lnSpc>
                <a:spcPct val="140000"/>
              </a:lnSpc>
            </a:pPr>
            <a:r>
              <a:rPr lang="ru-RU" altLang="ru-RU" sz="2800" b="1" dirty="0" err="1" smtClean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Псеглавец</a:t>
            </a:r>
            <a:endParaRPr lang="ru-RU" altLang="ru-RU" sz="2800" b="1" dirty="0" smtClean="0">
              <a:solidFill>
                <a:srgbClr val="CC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pitchFamily="66" charset="0"/>
            </a:endParaRPr>
          </a:p>
        </p:txBody>
      </p:sp>
      <p:pic>
        <p:nvPicPr>
          <p:cNvPr id="4100" name="Picture 4" descr="Икона Христофор Псеглавец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10" t="8129" r="4534" b="5713"/>
          <a:stretch/>
        </p:blipFill>
        <p:spPr bwMode="auto">
          <a:xfrm>
            <a:off x="4464050" y="330211"/>
            <a:ext cx="4385126" cy="5375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8175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95" name="Picture 31" descr="Рисунок3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18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57338"/>
            <a:ext cx="4319588" cy="4997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270" name="Rectangle 6"/>
          <p:cNvSpPr>
            <a:spLocks noChangeArrowheads="1"/>
          </p:cNvSpPr>
          <p:nvPr/>
        </p:nvSpPr>
        <p:spPr bwMode="auto">
          <a:xfrm>
            <a:off x="-4572000" y="4762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ru-RU"/>
          </a:p>
        </p:txBody>
      </p:sp>
      <p:pic>
        <p:nvPicPr>
          <p:cNvPr id="11318" name="Picture 54" descr="19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669088"/>
            <a:ext cx="9144000" cy="188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320" name="Picture 56" descr="19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589588" y="3303587"/>
            <a:ext cx="6858000" cy="250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291" name="Rectangle 27"/>
          <p:cNvSpPr>
            <a:spLocks noChangeArrowheads="1"/>
          </p:cNvSpPr>
          <p:nvPr/>
        </p:nvSpPr>
        <p:spPr bwMode="auto">
          <a:xfrm>
            <a:off x="4211638" y="1700213"/>
            <a:ext cx="4716462" cy="4111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tabLst>
                <a:tab pos="752475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>
              <a:tabLst>
                <a:tab pos="752475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>
              <a:tabLst>
                <a:tab pos="752475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>
              <a:tabLst>
                <a:tab pos="752475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>
              <a:tabLst>
                <a:tab pos="752475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752475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752475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752475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752475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0" hangingPunct="0"/>
            <a:r>
              <a:rPr lang="ru-RU" altLang="ru-RU" sz="2200">
                <a:solidFill>
                  <a:srgbClr val="FF0066"/>
                </a:solidFill>
                <a:latin typeface="Comic Sans MS" pitchFamily="66" charset="0"/>
              </a:rPr>
              <a:t>Эта фраза родилась в среде кладоискателей. </a:t>
            </a:r>
          </a:p>
          <a:p>
            <a:pPr algn="r" eaLnBrk="0" hangingPunct="0"/>
            <a:r>
              <a:rPr lang="ru-RU" altLang="ru-RU" sz="2200">
                <a:solidFill>
                  <a:srgbClr val="FF0066"/>
                </a:solidFill>
                <a:latin typeface="Comic Sans MS" pitchFamily="66" charset="0"/>
              </a:rPr>
              <a:t>Они верили, что клад охраняет так называемая нечистая сила, и старались в разговоре избегать прямого упоминания цели своих поисков, а потому говорили о некоем черном псе или собаке, условно называя так клад. Поэтому выражение </a:t>
            </a:r>
            <a:r>
              <a:rPr lang="ru-RU" altLang="ru-RU" sz="2200" i="1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«вот где собака зарыта»</a:t>
            </a:r>
            <a:r>
              <a:rPr lang="ru-RU" altLang="ru-RU" sz="2200">
                <a:solidFill>
                  <a:srgbClr val="FF0066"/>
                </a:solidFill>
                <a:latin typeface="Comic Sans MS" pitchFamily="66" charset="0"/>
              </a:rPr>
              <a:t> буквально означает </a:t>
            </a:r>
            <a:r>
              <a:rPr lang="ru-RU" altLang="ru-RU" sz="2200" i="1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«вот где клад».</a:t>
            </a:r>
            <a:r>
              <a:rPr lang="ru-RU" altLang="ru-RU" sz="2200">
                <a:solidFill>
                  <a:srgbClr val="FF0066"/>
                </a:solidFill>
                <a:latin typeface="Comic Sans MS" pitchFamily="66" charset="0"/>
              </a:rPr>
              <a:t> </a:t>
            </a:r>
            <a:endParaRPr lang="ru-RU" altLang="ru-RU" sz="2200" i="1">
              <a:solidFill>
                <a:srgbClr val="FF0066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pitchFamily="66" charset="0"/>
            </a:endParaRPr>
          </a:p>
        </p:txBody>
      </p:sp>
      <p:pic>
        <p:nvPicPr>
          <p:cNvPr id="11327" name="Picture 63" descr="CLOUDY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CFEFC"/>
              </a:clrFrom>
              <a:clrTo>
                <a:srgbClr val="FCFEF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7988" y="476250"/>
            <a:ext cx="900112" cy="576263"/>
          </a:xfrm>
          <a:prstGeom prst="rect">
            <a:avLst/>
          </a:prstGeom>
          <a:noFill/>
          <a:effectLst>
            <a:outerShdw dist="107763" dir="2700000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329" name="Text Box 65"/>
          <p:cNvSpPr txBox="1">
            <a:spLocks noChangeArrowheads="1"/>
          </p:cNvSpPr>
          <p:nvPr/>
        </p:nvSpPr>
        <p:spPr bwMode="auto">
          <a:xfrm>
            <a:off x="0" y="0"/>
            <a:ext cx="9144000" cy="884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RU" sz="52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Вот где собака зарыта</a:t>
            </a:r>
          </a:p>
        </p:txBody>
      </p:sp>
      <p:pic>
        <p:nvPicPr>
          <p:cNvPr id="11331" name="Picture 67" descr="CLOUDY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CFEFC"/>
              </a:clrFrom>
              <a:clrTo>
                <a:srgbClr val="FCFEF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775" y="692150"/>
            <a:ext cx="900113" cy="576263"/>
          </a:xfrm>
          <a:prstGeom prst="rect">
            <a:avLst/>
          </a:prstGeom>
          <a:noFill/>
          <a:effectLst>
            <a:outerShdw dist="107763" dir="2700000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332" name="Picture 68" descr="13-3"/>
          <p:cNvPicPr>
            <a:picLocks noChangeAspect="1" noChangeArrowheads="1"/>
          </p:cNvPicPr>
          <p:nvPr/>
        </p:nvPicPr>
        <p:blipFill>
          <a:blip r:embed="rId5" cstate="print">
            <a:lum bright="-6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0713"/>
            <a:ext cx="1187450" cy="623887"/>
          </a:xfrm>
          <a:prstGeom prst="rect">
            <a:avLst/>
          </a:prstGeom>
          <a:noFill/>
          <a:effectLst>
            <a:outerShdw dist="107763" dir="2700000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921635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8" name="Rectangle 4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altLang="ru-RU" sz="2800" b="1" dirty="0" smtClean="0">
                <a:solidFill>
                  <a:srgbClr val="990033"/>
                </a:solidFill>
                <a:latin typeface="Comic Sans MS" pitchFamily="66" charset="0"/>
              </a:rPr>
              <a:t/>
            </a:r>
            <a:br>
              <a:rPr lang="ru-RU" altLang="ru-RU" sz="2800" b="1" dirty="0" smtClean="0">
                <a:solidFill>
                  <a:srgbClr val="990033"/>
                </a:solidFill>
                <a:latin typeface="Comic Sans MS" pitchFamily="66" charset="0"/>
              </a:rPr>
            </a:br>
            <a:r>
              <a:rPr lang="ru-RU" altLang="ru-RU" sz="2800" b="1" dirty="0">
                <a:solidFill>
                  <a:srgbClr val="990033"/>
                </a:solidFill>
                <a:latin typeface="Comic Sans MS" pitchFamily="66" charset="0"/>
              </a:rPr>
              <a:t/>
            </a:r>
            <a:br>
              <a:rPr lang="ru-RU" altLang="ru-RU" sz="2800" b="1" dirty="0">
                <a:solidFill>
                  <a:srgbClr val="990033"/>
                </a:solidFill>
                <a:latin typeface="Comic Sans MS" pitchFamily="66" charset="0"/>
              </a:rPr>
            </a:br>
            <a:r>
              <a:rPr lang="ru-RU" altLang="ru-RU" sz="2800" b="1" dirty="0" smtClean="0">
                <a:solidFill>
                  <a:srgbClr val="990033"/>
                </a:solidFill>
                <a:latin typeface="Comic Sans MS" pitchFamily="66" charset="0"/>
              </a:rPr>
              <a:t/>
            </a:r>
            <a:br>
              <a:rPr lang="ru-RU" altLang="ru-RU" sz="2800" b="1" dirty="0" smtClean="0">
                <a:solidFill>
                  <a:srgbClr val="990033"/>
                </a:solidFill>
                <a:latin typeface="Comic Sans MS" pitchFamily="66" charset="0"/>
              </a:rPr>
            </a:br>
            <a:r>
              <a:rPr lang="ru-RU" altLang="ru-RU" sz="2800" b="1" dirty="0">
                <a:solidFill>
                  <a:srgbClr val="990033"/>
                </a:solidFill>
                <a:latin typeface="Comic Sans MS" pitchFamily="66" charset="0"/>
              </a:rPr>
              <a:t/>
            </a:r>
            <a:br>
              <a:rPr lang="ru-RU" altLang="ru-RU" sz="2800" b="1" dirty="0">
                <a:solidFill>
                  <a:srgbClr val="990033"/>
                </a:solidFill>
                <a:latin typeface="Comic Sans MS" pitchFamily="66" charset="0"/>
              </a:rPr>
            </a:br>
            <a:r>
              <a:rPr lang="ru-RU" altLang="ru-RU" sz="2800" b="1" dirty="0" smtClean="0">
                <a:solidFill>
                  <a:srgbClr val="990033"/>
                </a:solidFill>
                <a:latin typeface="Comic Sans MS" pitchFamily="66" charset="0"/>
              </a:rPr>
              <a:t/>
            </a:r>
            <a:br>
              <a:rPr lang="ru-RU" altLang="ru-RU" sz="2800" b="1" dirty="0" smtClean="0">
                <a:solidFill>
                  <a:srgbClr val="990033"/>
                </a:solidFill>
                <a:latin typeface="Comic Sans MS" pitchFamily="66" charset="0"/>
              </a:rPr>
            </a:br>
            <a:r>
              <a:rPr lang="ru-RU" altLang="ru-RU" sz="2800" b="1" dirty="0">
                <a:solidFill>
                  <a:srgbClr val="990033"/>
                </a:solidFill>
                <a:latin typeface="Comic Sans MS" pitchFamily="66" charset="0"/>
              </a:rPr>
              <a:t/>
            </a:r>
            <a:br>
              <a:rPr lang="ru-RU" altLang="ru-RU" sz="2800" b="1" dirty="0">
                <a:solidFill>
                  <a:srgbClr val="990033"/>
                </a:solidFill>
                <a:latin typeface="Comic Sans MS" pitchFamily="66" charset="0"/>
              </a:rPr>
            </a:br>
            <a:r>
              <a:rPr lang="ru-RU" altLang="ru-RU" sz="2800" b="1" dirty="0" smtClean="0">
                <a:solidFill>
                  <a:srgbClr val="990033"/>
                </a:solidFill>
                <a:latin typeface="Comic Sans MS" pitchFamily="66" charset="0"/>
              </a:rPr>
              <a:t/>
            </a:r>
            <a:br>
              <a:rPr lang="ru-RU" altLang="ru-RU" sz="2800" b="1" dirty="0" smtClean="0">
                <a:solidFill>
                  <a:srgbClr val="990033"/>
                </a:solidFill>
                <a:latin typeface="Comic Sans MS" pitchFamily="66" charset="0"/>
              </a:rPr>
            </a:br>
            <a:r>
              <a:rPr lang="ru-RU" altLang="ru-RU" sz="2800" b="1" dirty="0">
                <a:solidFill>
                  <a:srgbClr val="990033"/>
                </a:solidFill>
                <a:latin typeface="Comic Sans MS" pitchFamily="66" charset="0"/>
              </a:rPr>
              <a:t/>
            </a:r>
            <a:br>
              <a:rPr lang="ru-RU" altLang="ru-RU" sz="2800" b="1" dirty="0">
                <a:solidFill>
                  <a:srgbClr val="990033"/>
                </a:solidFill>
                <a:latin typeface="Comic Sans MS" pitchFamily="66" charset="0"/>
              </a:rPr>
            </a:br>
            <a:r>
              <a:rPr lang="ru-RU" altLang="ru-RU" sz="2800" b="1" dirty="0" smtClean="0">
                <a:solidFill>
                  <a:srgbClr val="990033"/>
                </a:solidFill>
                <a:latin typeface="Comic Sans MS" pitchFamily="66" charset="0"/>
              </a:rPr>
              <a:t/>
            </a:r>
            <a:br>
              <a:rPr lang="ru-RU" altLang="ru-RU" sz="2800" b="1" dirty="0" smtClean="0">
                <a:solidFill>
                  <a:srgbClr val="990033"/>
                </a:solidFill>
                <a:latin typeface="Comic Sans MS" pitchFamily="66" charset="0"/>
              </a:rPr>
            </a:br>
            <a:endParaRPr lang="ru-RU" altLang="ru-RU" sz="2800" b="1" u="sng" dirty="0">
              <a:solidFill>
                <a:srgbClr val="990033"/>
              </a:solidFill>
              <a:latin typeface="Comic Sans MS" pitchFamily="66" charset="0"/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/>
        <p:txBody>
          <a:bodyPr>
            <a:normAutofit lnSpcReduction="10000"/>
          </a:bodyPr>
          <a:lstStyle/>
          <a:p>
            <a:r>
              <a:rPr lang="ru-RU" sz="1800" b="1" dirty="0">
                <a:solidFill>
                  <a:srgbClr val="002060"/>
                </a:solidFill>
              </a:rPr>
              <a:t>Первая версия происхождения этого фразеологизма имеет арабские корни.  Слово собака – в арабском языке используется как служебное слово со значением предшествование или обгон. Ключевое слово в этом выражении — «вешать» оно созвучно с восточным «</a:t>
            </a:r>
            <a:r>
              <a:rPr lang="ru-RU" sz="1800" b="1" dirty="0" err="1">
                <a:solidFill>
                  <a:srgbClr val="002060"/>
                </a:solidFill>
              </a:rPr>
              <a:t>вишайат</a:t>
            </a:r>
            <a:r>
              <a:rPr lang="ru-RU" sz="1800" b="1" dirty="0">
                <a:solidFill>
                  <a:srgbClr val="002060"/>
                </a:solidFill>
              </a:rPr>
              <a:t>», что в переводе означает клевету, в сочетании с собакой дает нам нечто похожее на наше слово клевета, или навет.</a:t>
            </a:r>
            <a:endParaRPr lang="ru-RU" sz="1800" dirty="0">
              <a:solidFill>
                <a:srgbClr val="002060"/>
              </a:solidFill>
            </a:endParaRPr>
          </a:p>
          <a:p>
            <a:endParaRPr lang="ru-RU" dirty="0"/>
          </a:p>
        </p:txBody>
      </p:sp>
      <p:pic>
        <p:nvPicPr>
          <p:cNvPr id="52230" name="Picture 6" descr="J009917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242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231" name="Picture 7" descr="J009917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615113"/>
            <a:ext cx="9144000" cy="242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232" name="Picture 8" descr="J009917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581650" y="3295650"/>
            <a:ext cx="6858000" cy="26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233" name="Picture 9" descr="J009917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3267075" y="3267075"/>
            <a:ext cx="6858000" cy="323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244" name="Picture 20" descr="WB01241_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549275"/>
            <a:ext cx="323850" cy="38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246" name="Picture 22" descr="WB01241_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06730">
            <a:off x="3276600" y="1628775"/>
            <a:ext cx="323850" cy="38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247" name="Picture 23" descr="WB01241_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498013">
            <a:off x="755650" y="5876925"/>
            <a:ext cx="323850" cy="38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248" name="Picture 24" descr="WB01241_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1013" y="5734050"/>
            <a:ext cx="323850" cy="38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249" name="Picture 25" descr="WB01241_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0200" y="5229225"/>
            <a:ext cx="323850" cy="38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669990" y="549275"/>
            <a:ext cx="7214378" cy="10833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40000"/>
              </a:lnSpc>
            </a:pPr>
            <a:r>
              <a:rPr lang="ru-RU" sz="2800" b="1" i="1" dirty="0">
                <a:solidFill>
                  <a:srgbClr val="FF0000"/>
                </a:solidFill>
              </a:rPr>
              <a:t>На него вешают всех собак</a:t>
            </a:r>
            <a:endParaRPr lang="ru-RU" sz="2800" dirty="0">
              <a:solidFill>
                <a:srgbClr val="FF0000"/>
              </a:solidFill>
            </a:endParaRPr>
          </a:p>
          <a:p>
            <a:pPr algn="ctr">
              <a:lnSpc>
                <a:spcPct val="140000"/>
              </a:lnSpc>
            </a:pPr>
            <a:endParaRPr lang="ru-RU" altLang="ru-RU" b="1" dirty="0">
              <a:solidFill>
                <a:srgbClr val="CC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pitchFamily="66" charset="0"/>
            </a:endParaRPr>
          </a:p>
        </p:txBody>
      </p:sp>
      <p:pic>
        <p:nvPicPr>
          <p:cNvPr id="7172" name="Picture 4" descr="https://img4.goodfon.ru/original/1366x768/9/95/shchenki-spaniel-odezhda-prishchepki-milye-devochka-malchiki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8525" y="2506397"/>
            <a:ext cx="5181779" cy="2913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6020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8" name="Rectangle 4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altLang="ru-RU" sz="2800" b="1" dirty="0" smtClean="0">
                <a:solidFill>
                  <a:srgbClr val="990033"/>
                </a:solidFill>
                <a:latin typeface="Comic Sans MS" pitchFamily="66" charset="0"/>
              </a:rPr>
              <a:t/>
            </a:r>
            <a:br>
              <a:rPr lang="ru-RU" altLang="ru-RU" sz="2800" b="1" dirty="0" smtClean="0">
                <a:solidFill>
                  <a:srgbClr val="990033"/>
                </a:solidFill>
                <a:latin typeface="Comic Sans MS" pitchFamily="66" charset="0"/>
              </a:rPr>
            </a:br>
            <a:r>
              <a:rPr lang="ru-RU" altLang="ru-RU" sz="2800" b="1" dirty="0">
                <a:solidFill>
                  <a:srgbClr val="990033"/>
                </a:solidFill>
                <a:latin typeface="Comic Sans MS" pitchFamily="66" charset="0"/>
              </a:rPr>
              <a:t/>
            </a:r>
            <a:br>
              <a:rPr lang="ru-RU" altLang="ru-RU" sz="2800" b="1" dirty="0">
                <a:solidFill>
                  <a:srgbClr val="990033"/>
                </a:solidFill>
                <a:latin typeface="Comic Sans MS" pitchFamily="66" charset="0"/>
              </a:rPr>
            </a:br>
            <a:r>
              <a:rPr lang="ru-RU" altLang="ru-RU" sz="2800" b="1" dirty="0" smtClean="0">
                <a:solidFill>
                  <a:srgbClr val="990033"/>
                </a:solidFill>
                <a:latin typeface="Comic Sans MS" pitchFamily="66" charset="0"/>
              </a:rPr>
              <a:t/>
            </a:r>
            <a:br>
              <a:rPr lang="ru-RU" altLang="ru-RU" sz="2800" b="1" dirty="0" smtClean="0">
                <a:solidFill>
                  <a:srgbClr val="990033"/>
                </a:solidFill>
                <a:latin typeface="Comic Sans MS" pitchFamily="66" charset="0"/>
              </a:rPr>
            </a:br>
            <a:r>
              <a:rPr lang="ru-RU" altLang="ru-RU" sz="2800" b="1" dirty="0">
                <a:solidFill>
                  <a:srgbClr val="990033"/>
                </a:solidFill>
                <a:latin typeface="Comic Sans MS" pitchFamily="66" charset="0"/>
              </a:rPr>
              <a:t/>
            </a:r>
            <a:br>
              <a:rPr lang="ru-RU" altLang="ru-RU" sz="2800" b="1" dirty="0">
                <a:solidFill>
                  <a:srgbClr val="990033"/>
                </a:solidFill>
                <a:latin typeface="Comic Sans MS" pitchFamily="66" charset="0"/>
              </a:rPr>
            </a:br>
            <a:r>
              <a:rPr lang="ru-RU" altLang="ru-RU" sz="2800" b="1" dirty="0" smtClean="0">
                <a:solidFill>
                  <a:srgbClr val="990033"/>
                </a:solidFill>
                <a:latin typeface="Comic Sans MS" pitchFamily="66" charset="0"/>
              </a:rPr>
              <a:t/>
            </a:r>
            <a:br>
              <a:rPr lang="ru-RU" altLang="ru-RU" sz="2800" b="1" dirty="0" smtClean="0">
                <a:solidFill>
                  <a:srgbClr val="990033"/>
                </a:solidFill>
                <a:latin typeface="Comic Sans MS" pitchFamily="66" charset="0"/>
              </a:rPr>
            </a:br>
            <a:r>
              <a:rPr lang="ru-RU" altLang="ru-RU" sz="2800" b="1" dirty="0">
                <a:solidFill>
                  <a:srgbClr val="990033"/>
                </a:solidFill>
                <a:latin typeface="Comic Sans MS" pitchFamily="66" charset="0"/>
              </a:rPr>
              <a:t/>
            </a:r>
            <a:br>
              <a:rPr lang="ru-RU" altLang="ru-RU" sz="2800" b="1" dirty="0">
                <a:solidFill>
                  <a:srgbClr val="990033"/>
                </a:solidFill>
                <a:latin typeface="Comic Sans MS" pitchFamily="66" charset="0"/>
              </a:rPr>
            </a:br>
            <a:r>
              <a:rPr lang="ru-RU" altLang="ru-RU" sz="2800" b="1" dirty="0" smtClean="0">
                <a:solidFill>
                  <a:srgbClr val="990033"/>
                </a:solidFill>
                <a:latin typeface="Comic Sans MS" pitchFamily="66" charset="0"/>
              </a:rPr>
              <a:t/>
            </a:r>
            <a:br>
              <a:rPr lang="ru-RU" altLang="ru-RU" sz="2800" b="1" dirty="0" smtClean="0">
                <a:solidFill>
                  <a:srgbClr val="990033"/>
                </a:solidFill>
                <a:latin typeface="Comic Sans MS" pitchFamily="66" charset="0"/>
              </a:rPr>
            </a:br>
            <a:r>
              <a:rPr lang="ru-RU" altLang="ru-RU" sz="2800" b="1" dirty="0">
                <a:solidFill>
                  <a:srgbClr val="990033"/>
                </a:solidFill>
                <a:latin typeface="Comic Sans MS" pitchFamily="66" charset="0"/>
              </a:rPr>
              <a:t/>
            </a:r>
            <a:br>
              <a:rPr lang="ru-RU" altLang="ru-RU" sz="2800" b="1" dirty="0">
                <a:solidFill>
                  <a:srgbClr val="990033"/>
                </a:solidFill>
                <a:latin typeface="Comic Sans MS" pitchFamily="66" charset="0"/>
              </a:rPr>
            </a:br>
            <a:r>
              <a:rPr lang="ru-RU" altLang="ru-RU" sz="2800" b="1" dirty="0" smtClean="0">
                <a:solidFill>
                  <a:srgbClr val="990033"/>
                </a:solidFill>
                <a:latin typeface="Comic Sans MS" pitchFamily="66" charset="0"/>
              </a:rPr>
              <a:t/>
            </a:r>
            <a:br>
              <a:rPr lang="ru-RU" altLang="ru-RU" sz="2800" b="1" dirty="0" smtClean="0">
                <a:solidFill>
                  <a:srgbClr val="990033"/>
                </a:solidFill>
                <a:latin typeface="Comic Sans MS" pitchFamily="66" charset="0"/>
              </a:rPr>
            </a:br>
            <a:endParaRPr lang="ru-RU" altLang="ru-RU" sz="2800" b="1" u="sng" dirty="0">
              <a:solidFill>
                <a:srgbClr val="990033"/>
              </a:solidFill>
              <a:latin typeface="Comic Sans MS" pitchFamily="66" charset="0"/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457200" y="1196752"/>
            <a:ext cx="3008313" cy="5219924"/>
          </a:xfrm>
        </p:spPr>
        <p:txBody>
          <a:bodyPr>
            <a:normAutofit fontScale="92500" lnSpcReduction="20000"/>
          </a:bodyPr>
          <a:lstStyle/>
          <a:p>
            <a:r>
              <a:rPr lang="ru-RU" sz="1900" b="1" dirty="0">
                <a:solidFill>
                  <a:srgbClr val="002060"/>
                </a:solidFill>
              </a:rPr>
              <a:t>Вторая версия имеет славянские корни. Лингвисты, сторонники этой версии предлагают не ходить так далеко, а вернуться, так сказать, к корням.  По словам культуролога Анастасии </a:t>
            </a:r>
            <a:r>
              <a:rPr lang="ru-RU" sz="1900" b="1" dirty="0" err="1">
                <a:solidFill>
                  <a:srgbClr val="002060"/>
                </a:solidFill>
              </a:rPr>
              <a:t>Мелехиной</a:t>
            </a:r>
            <a:r>
              <a:rPr lang="ru-RU" sz="1900" b="1" dirty="0">
                <a:solidFill>
                  <a:srgbClr val="002060"/>
                </a:solidFill>
              </a:rPr>
              <a:t> собаками в просторечии называют репейник. До сих пор приехав в какую-нибудь дальнюю глухомань, можно услышать от пожилого человека: «Ого, сколько собак на себя нацеплял». В далекие языческие времена, во времена суеверий наши предки считали репейник отличным средством для наведения порчи на врагов.</a:t>
            </a:r>
          </a:p>
          <a:p>
            <a:endParaRPr lang="ru-RU" dirty="0"/>
          </a:p>
        </p:txBody>
      </p:sp>
      <p:pic>
        <p:nvPicPr>
          <p:cNvPr id="52230" name="Picture 6" descr="J009917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242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231" name="Picture 7" descr="J009917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615113"/>
            <a:ext cx="9144000" cy="242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232" name="Picture 8" descr="J009917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581650" y="3295650"/>
            <a:ext cx="6858000" cy="26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233" name="Picture 9" descr="J009917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3267075" y="3267075"/>
            <a:ext cx="6858000" cy="323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244" name="Picture 20" descr="WB01241_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549275"/>
            <a:ext cx="323850" cy="38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246" name="Picture 22" descr="WB01241_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06730">
            <a:off x="3276600" y="1628775"/>
            <a:ext cx="323850" cy="38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247" name="Picture 23" descr="WB01241_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498013">
            <a:off x="755650" y="5876925"/>
            <a:ext cx="323850" cy="38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248" name="Picture 24" descr="WB01241_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1013" y="5734050"/>
            <a:ext cx="323850" cy="38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249" name="Picture 25" descr="WB01241_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0200" y="5229225"/>
            <a:ext cx="323850" cy="38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http://raduga-nte.de/artikel/astudium/Hor&amp;Lang/Hund/velcro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4050" y="1509405"/>
            <a:ext cx="4413250" cy="4907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669990" y="549275"/>
            <a:ext cx="7214378" cy="10833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40000"/>
              </a:lnSpc>
            </a:pPr>
            <a:r>
              <a:rPr lang="ru-RU" sz="2800" b="1" i="1" dirty="0">
                <a:solidFill>
                  <a:srgbClr val="FF0000"/>
                </a:solidFill>
              </a:rPr>
              <a:t>На него вешают всех собак</a:t>
            </a:r>
            <a:endParaRPr lang="ru-RU" sz="2800" dirty="0">
              <a:solidFill>
                <a:srgbClr val="FF0000"/>
              </a:solidFill>
            </a:endParaRPr>
          </a:p>
          <a:p>
            <a:pPr algn="ctr">
              <a:lnSpc>
                <a:spcPct val="140000"/>
              </a:lnSpc>
            </a:pPr>
            <a:endParaRPr lang="ru-RU" altLang="ru-RU" b="1" dirty="0">
              <a:solidFill>
                <a:srgbClr val="CC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4162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8" name="Rectangle 4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altLang="ru-RU" sz="2800" b="1" dirty="0" smtClean="0">
                <a:solidFill>
                  <a:srgbClr val="990033"/>
                </a:solidFill>
                <a:latin typeface="Comic Sans MS" pitchFamily="66" charset="0"/>
              </a:rPr>
              <a:t/>
            </a:r>
            <a:br>
              <a:rPr lang="ru-RU" altLang="ru-RU" sz="2800" b="1" dirty="0" smtClean="0">
                <a:solidFill>
                  <a:srgbClr val="990033"/>
                </a:solidFill>
                <a:latin typeface="Comic Sans MS" pitchFamily="66" charset="0"/>
              </a:rPr>
            </a:br>
            <a:r>
              <a:rPr lang="ru-RU" altLang="ru-RU" sz="2800" b="1" dirty="0">
                <a:solidFill>
                  <a:srgbClr val="990033"/>
                </a:solidFill>
                <a:latin typeface="Comic Sans MS" pitchFamily="66" charset="0"/>
              </a:rPr>
              <a:t/>
            </a:r>
            <a:br>
              <a:rPr lang="ru-RU" altLang="ru-RU" sz="2800" b="1" dirty="0">
                <a:solidFill>
                  <a:srgbClr val="990033"/>
                </a:solidFill>
                <a:latin typeface="Comic Sans MS" pitchFamily="66" charset="0"/>
              </a:rPr>
            </a:br>
            <a:r>
              <a:rPr lang="ru-RU" altLang="ru-RU" sz="2800" b="1" dirty="0" smtClean="0">
                <a:solidFill>
                  <a:srgbClr val="990033"/>
                </a:solidFill>
                <a:latin typeface="Comic Sans MS" pitchFamily="66" charset="0"/>
              </a:rPr>
              <a:t/>
            </a:r>
            <a:br>
              <a:rPr lang="ru-RU" altLang="ru-RU" sz="2800" b="1" dirty="0" smtClean="0">
                <a:solidFill>
                  <a:srgbClr val="990033"/>
                </a:solidFill>
                <a:latin typeface="Comic Sans MS" pitchFamily="66" charset="0"/>
              </a:rPr>
            </a:br>
            <a:r>
              <a:rPr lang="ru-RU" altLang="ru-RU" sz="2800" b="1" dirty="0">
                <a:solidFill>
                  <a:srgbClr val="990033"/>
                </a:solidFill>
                <a:latin typeface="Comic Sans MS" pitchFamily="66" charset="0"/>
              </a:rPr>
              <a:t/>
            </a:r>
            <a:br>
              <a:rPr lang="ru-RU" altLang="ru-RU" sz="2800" b="1" dirty="0">
                <a:solidFill>
                  <a:srgbClr val="990033"/>
                </a:solidFill>
                <a:latin typeface="Comic Sans MS" pitchFamily="66" charset="0"/>
              </a:rPr>
            </a:br>
            <a:r>
              <a:rPr lang="ru-RU" altLang="ru-RU" sz="2800" b="1" dirty="0" smtClean="0">
                <a:solidFill>
                  <a:srgbClr val="990033"/>
                </a:solidFill>
                <a:latin typeface="Comic Sans MS" pitchFamily="66" charset="0"/>
              </a:rPr>
              <a:t/>
            </a:r>
            <a:br>
              <a:rPr lang="ru-RU" altLang="ru-RU" sz="2800" b="1" dirty="0" smtClean="0">
                <a:solidFill>
                  <a:srgbClr val="990033"/>
                </a:solidFill>
                <a:latin typeface="Comic Sans MS" pitchFamily="66" charset="0"/>
              </a:rPr>
            </a:br>
            <a:r>
              <a:rPr lang="ru-RU" altLang="ru-RU" sz="2800" b="1" dirty="0">
                <a:solidFill>
                  <a:srgbClr val="990033"/>
                </a:solidFill>
                <a:latin typeface="Comic Sans MS" pitchFamily="66" charset="0"/>
              </a:rPr>
              <a:t/>
            </a:r>
            <a:br>
              <a:rPr lang="ru-RU" altLang="ru-RU" sz="2800" b="1" dirty="0">
                <a:solidFill>
                  <a:srgbClr val="990033"/>
                </a:solidFill>
                <a:latin typeface="Comic Sans MS" pitchFamily="66" charset="0"/>
              </a:rPr>
            </a:br>
            <a:r>
              <a:rPr lang="ru-RU" altLang="ru-RU" sz="2800" b="1" dirty="0" smtClean="0">
                <a:solidFill>
                  <a:srgbClr val="990033"/>
                </a:solidFill>
                <a:latin typeface="Comic Sans MS" pitchFamily="66" charset="0"/>
              </a:rPr>
              <a:t/>
            </a:r>
            <a:br>
              <a:rPr lang="ru-RU" altLang="ru-RU" sz="2800" b="1" dirty="0" smtClean="0">
                <a:solidFill>
                  <a:srgbClr val="990033"/>
                </a:solidFill>
                <a:latin typeface="Comic Sans MS" pitchFamily="66" charset="0"/>
              </a:rPr>
            </a:br>
            <a:r>
              <a:rPr lang="ru-RU" altLang="ru-RU" sz="2800" b="1" dirty="0">
                <a:solidFill>
                  <a:srgbClr val="990033"/>
                </a:solidFill>
                <a:latin typeface="Comic Sans MS" pitchFamily="66" charset="0"/>
              </a:rPr>
              <a:t/>
            </a:r>
            <a:br>
              <a:rPr lang="ru-RU" altLang="ru-RU" sz="2800" b="1" dirty="0">
                <a:solidFill>
                  <a:srgbClr val="990033"/>
                </a:solidFill>
                <a:latin typeface="Comic Sans MS" pitchFamily="66" charset="0"/>
              </a:rPr>
            </a:br>
            <a:r>
              <a:rPr lang="ru-RU" altLang="ru-RU" sz="2800" b="1" dirty="0" smtClean="0">
                <a:solidFill>
                  <a:srgbClr val="990033"/>
                </a:solidFill>
                <a:latin typeface="Comic Sans MS" pitchFamily="66" charset="0"/>
              </a:rPr>
              <a:t/>
            </a:r>
            <a:br>
              <a:rPr lang="ru-RU" altLang="ru-RU" sz="2800" b="1" dirty="0" smtClean="0">
                <a:solidFill>
                  <a:srgbClr val="990033"/>
                </a:solidFill>
                <a:latin typeface="Comic Sans MS" pitchFamily="66" charset="0"/>
              </a:rPr>
            </a:br>
            <a:endParaRPr lang="ru-RU" altLang="ru-RU" sz="2800" b="1" u="sng" dirty="0">
              <a:solidFill>
                <a:srgbClr val="990033"/>
              </a:solidFill>
              <a:latin typeface="Comic Sans MS" pitchFamily="66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457200" y="404664"/>
            <a:ext cx="3008313" cy="6012012"/>
          </a:xfrm>
        </p:spPr>
        <p:txBody>
          <a:bodyPr>
            <a:normAutofit fontScale="70000" lnSpcReduction="20000"/>
          </a:bodyPr>
          <a:lstStyle/>
          <a:p>
            <a:r>
              <a:rPr lang="ru-RU" sz="2300" b="1" dirty="0"/>
              <a:t>Почему чушь – собачья? Каких только предположений не высказывается на этот счет! По мнению одних, чушь собачья – это лай без причины, то есть – просто собачья </a:t>
            </a:r>
            <a:r>
              <a:rPr lang="ru-RU" sz="2300" b="1" dirty="0" err="1"/>
              <a:t>брехня</a:t>
            </a:r>
            <a:r>
              <a:rPr lang="ru-RU" sz="2300" b="1" dirty="0"/>
              <a:t>. А может, – задаются вопросом другие, – мы называем собачий лай чушью, потому что собаки, </a:t>
            </a:r>
            <a:r>
              <a:rPr lang="ru-RU" sz="2300" b="1" dirty="0" err="1"/>
              <a:t>перелаиваясь</a:t>
            </a:r>
            <a:r>
              <a:rPr lang="ru-RU" sz="2300" b="1" dirty="0"/>
              <a:t>, понимают, о чем речь, а мы – нет? Кроме того, когда одновременно лают собаки разных мастей и пород, получается нечто нечленораздельное – звуковой ералаш, опять-таки – чушь. </a:t>
            </a:r>
            <a:endParaRPr lang="ru-RU" sz="2300" dirty="0"/>
          </a:p>
          <a:p>
            <a:r>
              <a:rPr lang="ru-RU" sz="2300" b="1" dirty="0"/>
              <a:t>А еще известно, что собаками в Древней Руси называли иноверцев, людей с чуждым, непонятным для православных сознанием, потому и чужая, непонятная речь получила определение: собачья чушь (а слово чушь, по этой версии, происходит от </a:t>
            </a:r>
            <a:r>
              <a:rPr lang="ru-RU" sz="2300" b="1" dirty="0" err="1"/>
              <a:t>чужь</a:t>
            </a:r>
            <a:r>
              <a:rPr lang="ru-RU" sz="2300" b="1" dirty="0"/>
              <a:t> – «нечто чуждое»).</a:t>
            </a:r>
            <a:endParaRPr lang="ru-RU" sz="2300" dirty="0"/>
          </a:p>
          <a:p>
            <a:endParaRPr lang="ru-RU" sz="1900" b="1" dirty="0">
              <a:solidFill>
                <a:srgbClr val="002060"/>
              </a:solidFill>
            </a:endParaRPr>
          </a:p>
          <a:p>
            <a:endParaRPr lang="ru-RU" dirty="0"/>
          </a:p>
        </p:txBody>
      </p:sp>
      <p:pic>
        <p:nvPicPr>
          <p:cNvPr id="52230" name="Picture 6" descr="J009917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242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231" name="Picture 7" descr="J009917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615113"/>
            <a:ext cx="9144000" cy="242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232" name="Picture 8" descr="J009917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581650" y="3295650"/>
            <a:ext cx="6858000" cy="26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233" name="Picture 9" descr="J009917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3267075" y="3267075"/>
            <a:ext cx="6858000" cy="323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244" name="Picture 20" descr="WB01241_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549275"/>
            <a:ext cx="323850" cy="38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246" name="Picture 22" descr="WB01241_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06730">
            <a:off x="3276600" y="1628775"/>
            <a:ext cx="323850" cy="38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248" name="Picture 24" descr="WB01241_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1013" y="5734050"/>
            <a:ext cx="323850" cy="38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249" name="Picture 25" descr="WB01241_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0200" y="5229225"/>
            <a:ext cx="323850" cy="38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208136" y="549275"/>
            <a:ext cx="4676232" cy="10833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40000"/>
              </a:lnSpc>
            </a:pPr>
            <a:r>
              <a:rPr lang="ru-RU" sz="2800" b="1" i="1" dirty="0" smtClean="0">
                <a:solidFill>
                  <a:srgbClr val="FF0000"/>
                </a:solidFill>
              </a:rPr>
              <a:t>Чушь собачья</a:t>
            </a:r>
            <a:endParaRPr lang="ru-RU" sz="2800" dirty="0">
              <a:solidFill>
                <a:srgbClr val="FF0000"/>
              </a:solidFill>
            </a:endParaRPr>
          </a:p>
          <a:p>
            <a:pPr algn="ctr">
              <a:lnSpc>
                <a:spcPct val="140000"/>
              </a:lnSpc>
            </a:pPr>
            <a:endParaRPr lang="ru-RU" altLang="ru-RU" b="1" dirty="0">
              <a:solidFill>
                <a:srgbClr val="CC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pitchFamily="66" charset="0"/>
            </a:endParaRPr>
          </a:p>
        </p:txBody>
      </p:sp>
      <p:pic>
        <p:nvPicPr>
          <p:cNvPr id="16" name="Picture 2" descr="http://www.thedogtrainer.co.uk/images/pages/Prices/group_dog_training_classes-kent_dog_training_dog_trainer_dogs_puppy_training_clicker_training-maidstone-medway-sittingbourne-sheppey-faversham.gif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5850" y="1580356"/>
            <a:ext cx="5010150" cy="3238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3199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8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549275"/>
          </a:xfrm>
        </p:spPr>
        <p:txBody>
          <a:bodyPr>
            <a:noAutofit/>
          </a:bodyPr>
          <a:lstStyle/>
          <a:p>
            <a:r>
              <a:rPr lang="ru-RU" altLang="ru-RU" sz="2800" b="1" dirty="0" smtClean="0">
                <a:solidFill>
                  <a:srgbClr val="FF0000"/>
                </a:solidFill>
                <a:latin typeface="Comic Sans MS" pitchFamily="66" charset="0"/>
              </a:rPr>
              <a:t/>
            </a:r>
            <a:br>
              <a:rPr lang="ru-RU" altLang="ru-RU" sz="2800" b="1" dirty="0" smtClean="0">
                <a:solidFill>
                  <a:srgbClr val="FF0000"/>
                </a:solidFill>
                <a:latin typeface="Comic Sans MS" pitchFamily="66" charset="0"/>
              </a:rPr>
            </a:br>
            <a:r>
              <a:rPr lang="ru-RU" altLang="ru-RU" sz="2800" b="1" dirty="0">
                <a:solidFill>
                  <a:srgbClr val="FF0000"/>
                </a:solidFill>
                <a:latin typeface="Comic Sans MS" pitchFamily="66" charset="0"/>
              </a:rPr>
              <a:t/>
            </a:r>
            <a:br>
              <a:rPr lang="ru-RU" altLang="ru-RU" sz="2800" b="1" dirty="0">
                <a:solidFill>
                  <a:srgbClr val="FF0000"/>
                </a:solidFill>
                <a:latin typeface="Comic Sans MS" pitchFamily="66" charset="0"/>
              </a:rPr>
            </a:br>
            <a:r>
              <a:rPr lang="ru-RU" altLang="ru-RU" sz="2800" b="1" dirty="0" smtClean="0">
                <a:solidFill>
                  <a:srgbClr val="FF0000"/>
                </a:solidFill>
                <a:latin typeface="Comic Sans MS" pitchFamily="66" charset="0"/>
              </a:rPr>
              <a:t/>
            </a:r>
            <a:br>
              <a:rPr lang="ru-RU" altLang="ru-RU" sz="2800" b="1" dirty="0" smtClean="0">
                <a:solidFill>
                  <a:srgbClr val="FF0000"/>
                </a:solidFill>
                <a:latin typeface="Comic Sans MS" pitchFamily="66" charset="0"/>
              </a:rPr>
            </a:br>
            <a:r>
              <a:rPr lang="ru-RU" altLang="ru-RU" sz="2800" b="1" dirty="0">
                <a:solidFill>
                  <a:srgbClr val="FF0000"/>
                </a:solidFill>
                <a:latin typeface="Comic Sans MS" pitchFamily="66" charset="0"/>
              </a:rPr>
              <a:t/>
            </a:r>
            <a:br>
              <a:rPr lang="ru-RU" altLang="ru-RU" sz="2800" b="1" dirty="0">
                <a:solidFill>
                  <a:srgbClr val="FF0000"/>
                </a:solidFill>
                <a:latin typeface="Comic Sans MS" pitchFamily="66" charset="0"/>
              </a:rPr>
            </a:br>
            <a:r>
              <a:rPr lang="ru-RU" altLang="ru-RU" sz="2800" b="1" dirty="0" smtClean="0">
                <a:solidFill>
                  <a:srgbClr val="FF0000"/>
                </a:solidFill>
                <a:latin typeface="Comic Sans MS" pitchFamily="66" charset="0"/>
              </a:rPr>
              <a:t/>
            </a:r>
            <a:br>
              <a:rPr lang="ru-RU" altLang="ru-RU" sz="2800" b="1" dirty="0" smtClean="0">
                <a:solidFill>
                  <a:srgbClr val="FF0000"/>
                </a:solidFill>
                <a:latin typeface="Comic Sans MS" pitchFamily="66" charset="0"/>
              </a:rPr>
            </a:br>
            <a:r>
              <a:rPr lang="ru-RU" sz="2800" b="1" i="1" dirty="0">
                <a:solidFill>
                  <a:srgbClr val="FF0000"/>
                </a:solidFill>
              </a:rPr>
              <a:t>Фразеологизмы о собаках в литера</a:t>
            </a:r>
            <a:r>
              <a:rPr lang="ru-RU" sz="2800" b="1" dirty="0">
                <a:solidFill>
                  <a:srgbClr val="FF0000"/>
                </a:solidFill>
              </a:rPr>
              <a:t>туре</a:t>
            </a:r>
            <a:r>
              <a:rPr lang="ru-RU" altLang="ru-RU" sz="2800" b="1" dirty="0">
                <a:solidFill>
                  <a:srgbClr val="FF0000"/>
                </a:solidFill>
                <a:latin typeface="Comic Sans MS" pitchFamily="66" charset="0"/>
              </a:rPr>
              <a:t/>
            </a:r>
            <a:br>
              <a:rPr lang="ru-RU" altLang="ru-RU" sz="2800" b="1" dirty="0">
                <a:solidFill>
                  <a:srgbClr val="FF0000"/>
                </a:solidFill>
                <a:latin typeface="Comic Sans MS" pitchFamily="66" charset="0"/>
              </a:rPr>
            </a:br>
            <a:r>
              <a:rPr lang="ru-RU" altLang="ru-RU" sz="2800" b="1" dirty="0" smtClean="0">
                <a:solidFill>
                  <a:srgbClr val="FF0000"/>
                </a:solidFill>
                <a:latin typeface="Comic Sans MS" pitchFamily="66" charset="0"/>
              </a:rPr>
              <a:t/>
            </a:r>
            <a:br>
              <a:rPr lang="ru-RU" altLang="ru-RU" sz="2800" b="1" dirty="0" smtClean="0">
                <a:solidFill>
                  <a:srgbClr val="FF0000"/>
                </a:solidFill>
                <a:latin typeface="Comic Sans MS" pitchFamily="66" charset="0"/>
              </a:rPr>
            </a:br>
            <a:r>
              <a:rPr lang="ru-RU" altLang="ru-RU" sz="2800" b="1" dirty="0">
                <a:solidFill>
                  <a:srgbClr val="FF0000"/>
                </a:solidFill>
                <a:latin typeface="Comic Sans MS" pitchFamily="66" charset="0"/>
              </a:rPr>
              <a:t/>
            </a:r>
            <a:br>
              <a:rPr lang="ru-RU" altLang="ru-RU" sz="2800" b="1" dirty="0">
                <a:solidFill>
                  <a:srgbClr val="FF0000"/>
                </a:solidFill>
                <a:latin typeface="Comic Sans MS" pitchFamily="66" charset="0"/>
              </a:rPr>
            </a:br>
            <a:r>
              <a:rPr lang="ru-RU" altLang="ru-RU" sz="2800" b="1" dirty="0" smtClean="0">
                <a:solidFill>
                  <a:srgbClr val="FF0000"/>
                </a:solidFill>
                <a:latin typeface="Comic Sans MS" pitchFamily="66" charset="0"/>
              </a:rPr>
              <a:t/>
            </a:r>
            <a:br>
              <a:rPr lang="ru-RU" altLang="ru-RU" sz="2800" b="1" dirty="0" smtClean="0">
                <a:solidFill>
                  <a:srgbClr val="FF0000"/>
                </a:solidFill>
                <a:latin typeface="Comic Sans MS" pitchFamily="66" charset="0"/>
              </a:rPr>
            </a:br>
            <a:endParaRPr lang="ru-RU" altLang="ru-RU" sz="2800" b="1" u="sng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750" y="739776"/>
            <a:ext cx="8147050" cy="5785568"/>
          </a:xfrm>
        </p:spPr>
        <p:txBody>
          <a:bodyPr>
            <a:normAutofit fontScale="92500" lnSpcReduction="10000"/>
          </a:bodyPr>
          <a:lstStyle/>
          <a:p>
            <a:r>
              <a:rPr lang="ru-RU" sz="1900" dirty="0"/>
              <a:t>- Его в Саратове </a:t>
            </a:r>
            <a:r>
              <a:rPr lang="ru-RU" sz="1900" b="1" i="1" dirty="0"/>
              <a:t>каждая собака знает</a:t>
            </a:r>
            <a:r>
              <a:rPr lang="ru-RU" sz="1900" dirty="0"/>
              <a:t>, - сказал приказчик. – Извольте </a:t>
            </a:r>
            <a:r>
              <a:rPr lang="ru-RU" sz="1900" dirty="0" err="1" smtClean="0"/>
              <a:t>писать,ваше</a:t>
            </a:r>
            <a:r>
              <a:rPr lang="ru-RU" sz="1900" dirty="0" smtClean="0"/>
              <a:t> </a:t>
            </a:r>
            <a:r>
              <a:rPr lang="ru-RU" sz="1900" dirty="0"/>
              <a:t>превосходительство, в город Саратов, стало быть…» (А.П. Чехов. «Лошадиная фамилия»)</a:t>
            </a:r>
          </a:p>
          <a:p>
            <a:r>
              <a:rPr lang="ru-RU" sz="1900" i="1" dirty="0"/>
              <a:t>- Главная ведь штука в чем? Когда кого любишь, никакими силами </a:t>
            </a:r>
            <a:r>
              <a:rPr lang="ru-RU" sz="1900" i="1" dirty="0" smtClean="0"/>
              <a:t>никто не заставит </a:t>
            </a:r>
            <a:r>
              <a:rPr lang="ru-RU" sz="1900" i="1" dirty="0"/>
              <a:t>тебя верить, что может не любить тебя тот, кого ты любишь. И вот тут-то, </a:t>
            </a:r>
            <a:r>
              <a:rPr lang="ru-RU" sz="1900" i="1" dirty="0" err="1"/>
              <a:t>Чанг</a:t>
            </a:r>
            <a:r>
              <a:rPr lang="ru-RU" sz="1900" i="1" dirty="0"/>
              <a:t>, и </a:t>
            </a:r>
            <a:r>
              <a:rPr lang="ru-RU" sz="1900" b="1" i="1" dirty="0"/>
              <a:t>зарыта собака</a:t>
            </a:r>
            <a:r>
              <a:rPr lang="ru-RU" sz="1900" i="1" dirty="0"/>
              <a:t>! (И.А. Бунин. «Сны </a:t>
            </a:r>
            <a:r>
              <a:rPr lang="ru-RU" sz="1900" i="1" dirty="0" err="1"/>
              <a:t>Чанга</a:t>
            </a:r>
            <a:r>
              <a:rPr lang="ru-RU" sz="1900" i="1" dirty="0"/>
              <a:t>»)</a:t>
            </a:r>
            <a:endParaRPr lang="ru-RU" sz="1900" dirty="0"/>
          </a:p>
          <a:p>
            <a:r>
              <a:rPr lang="ru-RU" sz="1900" dirty="0"/>
              <a:t>- Сейчас пришел с вод, </a:t>
            </a:r>
            <a:r>
              <a:rPr lang="ru-RU" sz="1900" b="1" i="1" dirty="0"/>
              <a:t>устал, как собака</a:t>
            </a:r>
            <a:r>
              <a:rPr lang="ru-RU" sz="1900" dirty="0"/>
              <a:t> (В. Белинский. Письмо Д. П. Иванову).</a:t>
            </a:r>
          </a:p>
          <a:p>
            <a:r>
              <a:rPr lang="ru-RU" sz="1900" i="1" dirty="0"/>
              <a:t>- Его знали в лицо и пристав, и охранники, да и </a:t>
            </a:r>
            <a:r>
              <a:rPr lang="ru-RU" sz="1900" b="1" i="1" dirty="0"/>
              <a:t>каждая собака </a:t>
            </a:r>
            <a:r>
              <a:rPr lang="ru-RU" sz="1900" i="1" dirty="0"/>
              <a:t>в Москве (А. </a:t>
            </a:r>
            <a:r>
              <a:rPr lang="ru-RU" sz="1900" i="1" dirty="0" smtClean="0"/>
              <a:t>Н. Толстой</a:t>
            </a:r>
            <a:r>
              <a:rPr lang="ru-RU" sz="1900" i="1" dirty="0"/>
              <a:t>. «Встреча»).</a:t>
            </a:r>
            <a:endParaRPr lang="ru-RU" sz="1900" dirty="0"/>
          </a:p>
          <a:p>
            <a:r>
              <a:rPr lang="ru-RU" sz="1900" dirty="0"/>
              <a:t>- Два года вдохновенья </a:t>
            </a:r>
            <a:r>
              <a:rPr lang="ru-RU" sz="1900" b="1" i="1" dirty="0"/>
              <a:t>псу под хвост</a:t>
            </a:r>
            <a:r>
              <a:rPr lang="ru-RU" sz="1900" dirty="0"/>
              <a:t> (Г. Николаева. «Талант»).</a:t>
            </a:r>
          </a:p>
          <a:p>
            <a:r>
              <a:rPr lang="ru-RU" sz="1900" i="1" dirty="0"/>
              <a:t>- Ну, что ты врешь? Кто мне кланяется?  У меня там (в Петербурге) </a:t>
            </a:r>
            <a:r>
              <a:rPr lang="ru-RU" sz="1900" b="1" i="1" dirty="0"/>
              <a:t>ни одной собаки знакомой нет</a:t>
            </a:r>
            <a:r>
              <a:rPr lang="ru-RU" sz="1900" i="1" dirty="0"/>
              <a:t> (В. Слепцов. «Трудное время»).</a:t>
            </a:r>
            <a:endParaRPr lang="ru-RU" sz="1900" dirty="0"/>
          </a:p>
          <a:p>
            <a:r>
              <a:rPr lang="ru-RU" sz="1900" dirty="0"/>
              <a:t>- Вот она </a:t>
            </a:r>
            <a:r>
              <a:rPr lang="ru-RU" sz="1900" b="1" i="1" dirty="0"/>
              <a:t>жила</a:t>
            </a:r>
            <a:r>
              <a:rPr lang="ru-RU" sz="1900" dirty="0"/>
              <a:t> с фельдшером </a:t>
            </a:r>
            <a:r>
              <a:rPr lang="ru-RU" sz="1900" b="1" i="1" dirty="0"/>
              <a:t>как кошка с собакой</a:t>
            </a:r>
            <a:r>
              <a:rPr lang="ru-RU" sz="1900" dirty="0"/>
              <a:t>, и для неё праздник, если его уволят (А.П. Чехов. Неприятность).</a:t>
            </a:r>
          </a:p>
          <a:p>
            <a:r>
              <a:rPr lang="ru-RU" sz="1900" i="1" dirty="0" smtClean="0"/>
              <a:t>Бух</a:t>
            </a:r>
            <a:r>
              <a:rPr lang="ru-RU" sz="1900" dirty="0"/>
              <a:t> </a:t>
            </a:r>
            <a:r>
              <a:rPr lang="ru-RU" sz="1900" i="1" dirty="0"/>
              <a:t>в</a:t>
            </a:r>
            <a:r>
              <a:rPr lang="ru-RU" sz="1900" dirty="0"/>
              <a:t> </a:t>
            </a:r>
            <a:r>
              <a:rPr lang="ru-RU" sz="1900" i="1" dirty="0"/>
              <a:t>ноги</a:t>
            </a:r>
            <a:r>
              <a:rPr lang="ru-RU" sz="1900" dirty="0"/>
              <a:t> </a:t>
            </a:r>
            <a:r>
              <a:rPr lang="ru-RU" sz="1900" dirty="0" smtClean="0"/>
              <a:t>«</a:t>
            </a:r>
            <a:r>
              <a:rPr lang="ru-RU" sz="1900" i="1" dirty="0"/>
              <a:t>простите</a:t>
            </a:r>
            <a:r>
              <a:rPr lang="ru-RU" sz="1900" dirty="0"/>
              <a:t>, </a:t>
            </a:r>
            <a:r>
              <a:rPr lang="ru-RU" sz="1900" i="1" dirty="0"/>
              <a:t>мол</a:t>
            </a:r>
            <a:r>
              <a:rPr lang="ru-RU" sz="1900" dirty="0"/>
              <a:t>, </a:t>
            </a:r>
            <a:r>
              <a:rPr lang="ru-RU" sz="1900" i="1" dirty="0"/>
              <a:t>грешного</a:t>
            </a:r>
            <a:r>
              <a:rPr lang="ru-RU" sz="1900" dirty="0"/>
              <a:t>».  </a:t>
            </a:r>
            <a:r>
              <a:rPr lang="ru-RU" sz="1900" i="1" dirty="0"/>
              <a:t>Хоть</a:t>
            </a:r>
            <a:r>
              <a:rPr lang="ru-RU" sz="1900" dirty="0"/>
              <a:t> </a:t>
            </a:r>
            <a:r>
              <a:rPr lang="ru-RU" sz="1900" i="1" dirty="0" smtClean="0"/>
              <a:t>и </a:t>
            </a:r>
            <a:r>
              <a:rPr lang="ru-RU" sz="1900" b="1" i="1" dirty="0" smtClean="0"/>
              <a:t>люблю</a:t>
            </a:r>
            <a:r>
              <a:rPr lang="ru-RU" sz="1900" dirty="0"/>
              <a:t> </a:t>
            </a:r>
            <a:r>
              <a:rPr lang="ru-RU" sz="1900" i="1" dirty="0"/>
              <a:t>его</a:t>
            </a:r>
            <a:r>
              <a:rPr lang="ru-RU" sz="1900" dirty="0"/>
              <a:t>, </a:t>
            </a:r>
            <a:r>
              <a:rPr lang="ru-RU" sz="1900" b="1" i="1" dirty="0"/>
              <a:t>как</a:t>
            </a:r>
            <a:r>
              <a:rPr lang="ru-RU" sz="1900" b="1" dirty="0"/>
              <a:t> </a:t>
            </a:r>
            <a:r>
              <a:rPr lang="ru-RU" sz="1900" b="1" i="1" dirty="0"/>
              <a:t>собака</a:t>
            </a:r>
            <a:r>
              <a:rPr lang="ru-RU" sz="1900" b="1" dirty="0"/>
              <a:t> </a:t>
            </a:r>
            <a:r>
              <a:rPr lang="ru-RU" sz="1900" b="1" i="1" dirty="0"/>
              <a:t>палку</a:t>
            </a:r>
            <a:r>
              <a:rPr lang="ru-RU" sz="1900" dirty="0"/>
              <a:t>, </a:t>
            </a:r>
            <a:r>
              <a:rPr lang="ru-RU" sz="1900" i="1" dirty="0"/>
              <a:t>ну</a:t>
            </a:r>
            <a:r>
              <a:rPr lang="ru-RU" sz="1900" dirty="0"/>
              <a:t> </a:t>
            </a:r>
            <a:endParaRPr lang="ru-RU" sz="1900" dirty="0" smtClean="0"/>
          </a:p>
          <a:p>
            <a:pPr marL="0" indent="0">
              <a:buNone/>
            </a:pPr>
            <a:r>
              <a:rPr lang="ru-RU" sz="1900" i="1" dirty="0" smtClean="0"/>
              <a:t>да</a:t>
            </a:r>
            <a:r>
              <a:rPr lang="ru-RU" sz="1900" dirty="0"/>
              <a:t> </a:t>
            </a:r>
            <a:r>
              <a:rPr lang="ru-RU" sz="1900" i="1" dirty="0"/>
              <a:t>пусть</a:t>
            </a:r>
            <a:r>
              <a:rPr lang="ru-RU" sz="1900" dirty="0"/>
              <a:t> </a:t>
            </a:r>
            <a:r>
              <a:rPr lang="ru-RU" sz="1900" i="1" dirty="0"/>
              <a:t>подавится</a:t>
            </a:r>
            <a:r>
              <a:rPr lang="ru-RU" sz="1900" dirty="0"/>
              <a:t> </a:t>
            </a:r>
            <a:r>
              <a:rPr lang="ru-RU" sz="1900" i="1" dirty="0"/>
              <a:t>моим</a:t>
            </a:r>
            <a:r>
              <a:rPr lang="ru-RU" sz="1900" dirty="0"/>
              <a:t> </a:t>
            </a:r>
            <a:r>
              <a:rPr lang="ru-RU" sz="1900" i="1" dirty="0"/>
              <a:t>поклоном (Н. Лейкин. </a:t>
            </a:r>
            <a:r>
              <a:rPr lang="ru-RU" sz="1900" i="1" dirty="0" smtClean="0"/>
              <a:t>«</a:t>
            </a:r>
            <a:r>
              <a:rPr lang="ru-RU" sz="1900" i="1" dirty="0" err="1"/>
              <a:t>Ненывающие</a:t>
            </a:r>
            <a:r>
              <a:rPr lang="ru-RU" sz="1900" i="1" dirty="0"/>
              <a:t> россияне»).</a:t>
            </a:r>
            <a:endParaRPr lang="ru-RU" sz="1900" dirty="0"/>
          </a:p>
          <a:p>
            <a:r>
              <a:rPr lang="ru-RU" sz="1900" dirty="0"/>
              <a:t>— И на кой мне черт вас в роту прислали? Нужны вы мне </a:t>
            </a:r>
            <a:r>
              <a:rPr lang="ru-RU" sz="1900" b="1" i="1" dirty="0"/>
              <a:t>как собаке пятая нога</a:t>
            </a:r>
            <a:r>
              <a:rPr lang="ru-RU" sz="1900" i="1" dirty="0"/>
              <a:t>.</a:t>
            </a:r>
            <a:r>
              <a:rPr lang="ru-RU" sz="1900" dirty="0"/>
              <a:t> (</a:t>
            </a:r>
            <a:r>
              <a:rPr lang="ru-RU" sz="1900" dirty="0" err="1"/>
              <a:t>А.И.Куприн</a:t>
            </a:r>
            <a:r>
              <a:rPr lang="ru-RU" sz="1900" dirty="0"/>
              <a:t>, «Поединок»).</a:t>
            </a:r>
          </a:p>
          <a:p>
            <a:pPr marL="0" indent="0">
              <a:buNone/>
            </a:pPr>
            <a:endParaRPr lang="ru-RU" sz="1400" dirty="0"/>
          </a:p>
        </p:txBody>
      </p:sp>
      <p:pic>
        <p:nvPicPr>
          <p:cNvPr id="52230" name="Picture 6" descr="J009917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242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231" name="Picture 7" descr="J009917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615113"/>
            <a:ext cx="9144000" cy="242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232" name="Picture 8" descr="J009917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581650" y="3295650"/>
            <a:ext cx="6858000" cy="26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233" name="Picture 9" descr="J009917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3267075" y="3267075"/>
            <a:ext cx="6858000" cy="323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244" name="Picture 20" descr="WB01241_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549275"/>
            <a:ext cx="323850" cy="38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247" name="Picture 23" descr="WB01241_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498013">
            <a:off x="755650" y="5876925"/>
            <a:ext cx="323850" cy="38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248" name="Picture 24" descr="WB01241_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1013" y="5734050"/>
            <a:ext cx="323850" cy="38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1214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8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930275"/>
          </a:xfrm>
        </p:spPr>
        <p:txBody>
          <a:bodyPr>
            <a:noAutofit/>
          </a:bodyPr>
          <a:lstStyle/>
          <a:p>
            <a:r>
              <a:rPr lang="ru-RU" altLang="ru-RU" sz="2800" b="1" dirty="0" smtClean="0">
                <a:solidFill>
                  <a:srgbClr val="FF0000"/>
                </a:solidFill>
                <a:latin typeface="Comic Sans MS" pitchFamily="66" charset="0"/>
              </a:rPr>
              <a:t/>
            </a:r>
            <a:br>
              <a:rPr lang="ru-RU" altLang="ru-RU" sz="2800" b="1" dirty="0" smtClean="0">
                <a:solidFill>
                  <a:srgbClr val="FF0000"/>
                </a:solidFill>
                <a:latin typeface="Comic Sans MS" pitchFamily="66" charset="0"/>
              </a:rPr>
            </a:br>
            <a:r>
              <a:rPr lang="ru-RU" altLang="ru-RU" sz="2800" b="1" dirty="0">
                <a:solidFill>
                  <a:srgbClr val="FF0000"/>
                </a:solidFill>
                <a:latin typeface="Comic Sans MS" pitchFamily="66" charset="0"/>
              </a:rPr>
              <a:t/>
            </a:r>
            <a:br>
              <a:rPr lang="ru-RU" altLang="ru-RU" sz="2800" b="1" dirty="0">
                <a:solidFill>
                  <a:srgbClr val="FF0000"/>
                </a:solidFill>
                <a:latin typeface="Comic Sans MS" pitchFamily="66" charset="0"/>
              </a:rPr>
            </a:br>
            <a:r>
              <a:rPr lang="ru-RU" altLang="ru-RU" sz="2800" b="1" dirty="0" smtClean="0">
                <a:solidFill>
                  <a:srgbClr val="FF0000"/>
                </a:solidFill>
                <a:latin typeface="Comic Sans MS" pitchFamily="66" charset="0"/>
              </a:rPr>
              <a:t/>
            </a:r>
            <a:br>
              <a:rPr lang="ru-RU" altLang="ru-RU" sz="2800" b="1" dirty="0" smtClean="0">
                <a:solidFill>
                  <a:srgbClr val="FF0000"/>
                </a:solidFill>
                <a:latin typeface="Comic Sans MS" pitchFamily="66" charset="0"/>
              </a:rPr>
            </a:br>
            <a:r>
              <a:rPr lang="ru-RU" altLang="ru-RU" sz="2800" b="1" dirty="0">
                <a:solidFill>
                  <a:srgbClr val="FF0000"/>
                </a:solidFill>
                <a:latin typeface="Comic Sans MS" pitchFamily="66" charset="0"/>
              </a:rPr>
              <a:t/>
            </a:r>
            <a:br>
              <a:rPr lang="ru-RU" altLang="ru-RU" sz="2800" b="1" dirty="0">
                <a:solidFill>
                  <a:srgbClr val="FF0000"/>
                </a:solidFill>
                <a:latin typeface="Comic Sans MS" pitchFamily="66" charset="0"/>
              </a:rPr>
            </a:br>
            <a:r>
              <a:rPr lang="ru-RU" altLang="ru-RU" sz="2800" b="1" dirty="0" smtClean="0">
                <a:solidFill>
                  <a:srgbClr val="FF0000"/>
                </a:solidFill>
                <a:latin typeface="Comic Sans MS" pitchFamily="66" charset="0"/>
              </a:rPr>
              <a:t/>
            </a:r>
            <a:br>
              <a:rPr lang="ru-RU" altLang="ru-RU" sz="2800" b="1" dirty="0" smtClean="0">
                <a:solidFill>
                  <a:srgbClr val="FF0000"/>
                </a:solidFill>
                <a:latin typeface="Comic Sans MS" pitchFamily="66" charset="0"/>
              </a:rPr>
            </a:br>
            <a:r>
              <a:rPr lang="ru-RU" altLang="ru-RU" sz="2800" b="1" i="1" dirty="0">
                <a:solidFill>
                  <a:srgbClr val="FF0000"/>
                </a:solidFill>
              </a:rPr>
              <a:t>С</a:t>
            </a:r>
            <a:r>
              <a:rPr lang="ru-RU" altLang="ru-RU" sz="2800" b="1" i="1" dirty="0" smtClean="0">
                <a:solidFill>
                  <a:srgbClr val="FF0000"/>
                </a:solidFill>
              </a:rPr>
              <a:t>оцопрос: </a:t>
            </a:r>
            <a:r>
              <a:rPr lang="ru-RU" sz="2800" b="1" dirty="0">
                <a:solidFill>
                  <a:srgbClr val="FF0000"/>
                </a:solidFill>
              </a:rPr>
              <a:t>«Знаем ли мы фразеологизмы о собаках?»</a:t>
            </a:r>
            <a:r>
              <a:rPr lang="ru-RU" altLang="ru-RU" sz="2800" b="1" i="1" dirty="0" smtClean="0">
                <a:solidFill>
                  <a:srgbClr val="FF0000"/>
                </a:solidFill>
              </a:rPr>
              <a:t> </a:t>
            </a:r>
            <a:r>
              <a:rPr lang="ru-RU" altLang="ru-RU" sz="2800" b="1" dirty="0">
                <a:solidFill>
                  <a:srgbClr val="FF0000"/>
                </a:solidFill>
                <a:latin typeface="Comic Sans MS" pitchFamily="66" charset="0"/>
              </a:rPr>
              <a:t/>
            </a:r>
            <a:br>
              <a:rPr lang="ru-RU" altLang="ru-RU" sz="2800" b="1" dirty="0">
                <a:solidFill>
                  <a:srgbClr val="FF0000"/>
                </a:solidFill>
                <a:latin typeface="Comic Sans MS" pitchFamily="66" charset="0"/>
              </a:rPr>
            </a:br>
            <a:r>
              <a:rPr lang="ru-RU" altLang="ru-RU" sz="2800" b="1" dirty="0" smtClean="0">
                <a:solidFill>
                  <a:srgbClr val="FF0000"/>
                </a:solidFill>
                <a:latin typeface="Comic Sans MS" pitchFamily="66" charset="0"/>
              </a:rPr>
              <a:t/>
            </a:r>
            <a:br>
              <a:rPr lang="ru-RU" altLang="ru-RU" sz="2800" b="1" dirty="0" smtClean="0">
                <a:solidFill>
                  <a:srgbClr val="FF0000"/>
                </a:solidFill>
                <a:latin typeface="Comic Sans MS" pitchFamily="66" charset="0"/>
              </a:rPr>
            </a:br>
            <a:r>
              <a:rPr lang="ru-RU" altLang="ru-RU" sz="2800" b="1" dirty="0">
                <a:solidFill>
                  <a:srgbClr val="FF0000"/>
                </a:solidFill>
                <a:latin typeface="Comic Sans MS" pitchFamily="66" charset="0"/>
              </a:rPr>
              <a:t/>
            </a:r>
            <a:br>
              <a:rPr lang="ru-RU" altLang="ru-RU" sz="2800" b="1" dirty="0">
                <a:solidFill>
                  <a:srgbClr val="FF0000"/>
                </a:solidFill>
                <a:latin typeface="Comic Sans MS" pitchFamily="66" charset="0"/>
              </a:rPr>
            </a:br>
            <a:r>
              <a:rPr lang="ru-RU" altLang="ru-RU" sz="2800" b="1" dirty="0" smtClean="0">
                <a:solidFill>
                  <a:srgbClr val="FF0000"/>
                </a:solidFill>
                <a:latin typeface="Comic Sans MS" pitchFamily="66" charset="0"/>
              </a:rPr>
              <a:t/>
            </a:r>
            <a:br>
              <a:rPr lang="ru-RU" altLang="ru-RU" sz="2800" b="1" dirty="0" smtClean="0">
                <a:solidFill>
                  <a:srgbClr val="FF0000"/>
                </a:solidFill>
                <a:latin typeface="Comic Sans MS" pitchFamily="66" charset="0"/>
              </a:rPr>
            </a:br>
            <a:endParaRPr lang="ru-RU" altLang="ru-RU" sz="2800" b="1" u="sng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750" y="739776"/>
            <a:ext cx="8147050" cy="5785568"/>
          </a:xfrm>
        </p:spPr>
        <p:txBody>
          <a:bodyPr>
            <a:normAutofit/>
          </a:bodyPr>
          <a:lstStyle/>
          <a:p>
            <a:endParaRPr lang="ru-RU" sz="1400" b="1" dirty="0"/>
          </a:p>
        </p:txBody>
      </p:sp>
      <p:pic>
        <p:nvPicPr>
          <p:cNvPr id="52230" name="Picture 6" descr="J009917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242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231" name="Picture 7" descr="J009917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615113"/>
            <a:ext cx="9144000" cy="242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232" name="Picture 8" descr="J009917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581650" y="3295650"/>
            <a:ext cx="6858000" cy="26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233" name="Picture 9" descr="J009917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3267075" y="3267075"/>
            <a:ext cx="6858000" cy="323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244" name="Picture 20" descr="WB01241_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549275"/>
            <a:ext cx="323850" cy="38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247" name="Picture 23" descr="WB01241_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498013">
            <a:off x="755650" y="5876925"/>
            <a:ext cx="323850" cy="38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248" name="Picture 24" descr="WB01241_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1013" y="5734050"/>
            <a:ext cx="323850" cy="38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701675" y="1196752"/>
            <a:ext cx="279020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Жить как кошка с собакой</a:t>
            </a:r>
          </a:p>
        </p:txBody>
      </p:sp>
      <p:pic>
        <p:nvPicPr>
          <p:cNvPr id="12" name="Picture 2" descr="http://idioms.chat.ru/06/pix/139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1675" y="1566084"/>
            <a:ext cx="2480767" cy="15547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2" name="Picture 2" descr="http://labr.ru/media/images/stories/books/400sovetov/Image130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6781" y="739775"/>
            <a:ext cx="2250778" cy="1816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http://itd2.mycdn.me/image?id=850336597655&amp;t=20&amp;plc=WEB&amp;tkn=*lIkxGUqzWtxEM1nn0FbzYCaWRxY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1855405"/>
            <a:ext cx="2683125" cy="1401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39749" y="2967335"/>
            <a:ext cx="7907809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altLang="ru-RU" dirty="0" smtClean="0">
              <a:solidFill>
                <a:srgbClr val="CC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pitchFamily="66" charset="0"/>
            </a:endParaRPr>
          </a:p>
          <a:p>
            <a:endParaRPr lang="ru-RU" altLang="ru-RU" dirty="0">
              <a:solidFill>
                <a:srgbClr val="CC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pitchFamily="66" charset="0"/>
            </a:endParaRPr>
          </a:p>
          <a:p>
            <a:endParaRPr lang="ru-RU" altLang="ru-RU" dirty="0" smtClean="0">
              <a:solidFill>
                <a:srgbClr val="CC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pitchFamily="66" charset="0"/>
            </a:endParaRPr>
          </a:p>
          <a:p>
            <a:endParaRPr lang="ru-RU" altLang="ru-RU" dirty="0" smtClean="0">
              <a:solidFill>
                <a:srgbClr val="CC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pitchFamily="66" charset="0"/>
            </a:endParaRPr>
          </a:p>
          <a:p>
            <a:endParaRPr lang="ru-RU" altLang="ru-RU" dirty="0">
              <a:solidFill>
                <a:srgbClr val="CC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pitchFamily="66" charset="0"/>
            </a:endParaRPr>
          </a:p>
          <a:p>
            <a:r>
              <a:rPr lang="ru-RU" altLang="ru-RU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Знают                        </a:t>
            </a:r>
            <a:r>
              <a:rPr lang="ru-RU" altLang="ru-RU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что такое фразеологизмы – 56</a:t>
            </a:r>
          </a:p>
          <a:p>
            <a:r>
              <a:rPr lang="ru-RU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ru-RU" altLang="ru-RU" dirty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понятия</a:t>
            </a:r>
            <a:r>
              <a:rPr lang="ru-RU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                   что такое фразеологизмы-</a:t>
            </a:r>
            <a:r>
              <a:rPr lang="ru-RU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зоонимы</a:t>
            </a:r>
            <a:r>
              <a:rPr lang="ru-RU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– 2%</a:t>
            </a:r>
          </a:p>
          <a:p>
            <a:r>
              <a:rPr lang="ru-RU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ru-RU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                                для чего нужны фразеологизмы – 48%</a:t>
            </a:r>
            <a:endParaRPr lang="ru-RU" dirty="0"/>
          </a:p>
          <a:p>
            <a:r>
              <a:rPr lang="ru-RU" altLang="ru-RU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ru-RU" altLang="ru-RU" dirty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/>
            </a:r>
            <a:br>
              <a:rPr lang="ru-RU" altLang="ru-RU" dirty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</a:br>
            <a:r>
              <a:rPr lang="ru-RU" altLang="ru-RU" dirty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/>
            </a:r>
            <a:br>
              <a:rPr lang="ru-RU" altLang="ru-RU" dirty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13346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8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73049"/>
            <a:ext cx="8291264" cy="1738071"/>
          </a:xfrm>
        </p:spPr>
        <p:txBody>
          <a:bodyPr>
            <a:noAutofit/>
          </a:bodyPr>
          <a:lstStyle/>
          <a:p>
            <a:pPr>
              <a:lnSpc>
                <a:spcPct val="140000"/>
              </a:lnSpc>
            </a:pPr>
            <a:r>
              <a:rPr lang="ru-RU" altLang="ru-RU" sz="2800" b="1" dirty="0" smtClean="0">
                <a:solidFill>
                  <a:srgbClr val="990033"/>
                </a:solidFill>
                <a:latin typeface="Comic Sans MS" pitchFamily="66" charset="0"/>
              </a:rPr>
              <a:t/>
            </a:r>
            <a:br>
              <a:rPr lang="ru-RU" altLang="ru-RU" sz="2800" b="1" dirty="0" smtClean="0">
                <a:solidFill>
                  <a:srgbClr val="990033"/>
                </a:solidFill>
                <a:latin typeface="Comic Sans MS" pitchFamily="66" charset="0"/>
              </a:rPr>
            </a:br>
            <a:r>
              <a:rPr lang="ru-RU" altLang="ru-RU" sz="2800" b="1" dirty="0">
                <a:solidFill>
                  <a:srgbClr val="990033"/>
                </a:solidFill>
                <a:latin typeface="Comic Sans MS" pitchFamily="66" charset="0"/>
              </a:rPr>
              <a:t/>
            </a:r>
            <a:br>
              <a:rPr lang="ru-RU" altLang="ru-RU" sz="2800" b="1" dirty="0">
                <a:solidFill>
                  <a:srgbClr val="990033"/>
                </a:solidFill>
                <a:latin typeface="Comic Sans MS" pitchFamily="66" charset="0"/>
              </a:rPr>
            </a:br>
            <a:r>
              <a:rPr lang="ru-RU" altLang="ru-RU" sz="2800" b="1" dirty="0" smtClean="0">
                <a:solidFill>
                  <a:srgbClr val="990033"/>
                </a:solidFill>
                <a:latin typeface="Comic Sans MS" pitchFamily="66" charset="0"/>
              </a:rPr>
              <a:t/>
            </a:r>
            <a:br>
              <a:rPr lang="ru-RU" altLang="ru-RU" sz="2800" b="1" dirty="0" smtClean="0">
                <a:solidFill>
                  <a:srgbClr val="990033"/>
                </a:solidFill>
                <a:latin typeface="Comic Sans MS" pitchFamily="66" charset="0"/>
              </a:rPr>
            </a:br>
            <a:r>
              <a:rPr lang="ru-RU" altLang="ru-RU" sz="2800" b="1" dirty="0">
                <a:solidFill>
                  <a:srgbClr val="990033"/>
                </a:solidFill>
                <a:latin typeface="Comic Sans MS" pitchFamily="66" charset="0"/>
              </a:rPr>
              <a:t/>
            </a:r>
            <a:br>
              <a:rPr lang="ru-RU" altLang="ru-RU" sz="2800" b="1" dirty="0">
                <a:solidFill>
                  <a:srgbClr val="990033"/>
                </a:solidFill>
                <a:latin typeface="Comic Sans MS" pitchFamily="66" charset="0"/>
              </a:rPr>
            </a:br>
            <a:r>
              <a:rPr lang="ru-RU" altLang="ru-RU" sz="2800" b="1" dirty="0" smtClean="0">
                <a:solidFill>
                  <a:srgbClr val="990033"/>
                </a:solidFill>
                <a:latin typeface="Comic Sans MS" pitchFamily="66" charset="0"/>
              </a:rPr>
              <a:t/>
            </a:r>
            <a:br>
              <a:rPr lang="ru-RU" altLang="ru-RU" sz="2800" b="1" dirty="0" smtClean="0">
                <a:solidFill>
                  <a:srgbClr val="990033"/>
                </a:solidFill>
                <a:latin typeface="Comic Sans MS" pitchFamily="66" charset="0"/>
              </a:rPr>
            </a:br>
            <a:r>
              <a:rPr lang="ru-RU" altLang="ru-RU" sz="2800" b="1" dirty="0">
                <a:solidFill>
                  <a:srgbClr val="990033"/>
                </a:solidFill>
                <a:latin typeface="Comic Sans MS" pitchFamily="66" charset="0"/>
              </a:rPr>
              <a:t/>
            </a:r>
            <a:br>
              <a:rPr lang="ru-RU" altLang="ru-RU" sz="2800" b="1" dirty="0">
                <a:solidFill>
                  <a:srgbClr val="990033"/>
                </a:solidFill>
                <a:latin typeface="Comic Sans MS" pitchFamily="66" charset="0"/>
              </a:rPr>
            </a:br>
            <a:r>
              <a:rPr lang="ru-RU" altLang="ru-RU" sz="2800" b="1" dirty="0" smtClean="0">
                <a:solidFill>
                  <a:srgbClr val="990033"/>
                </a:solidFill>
                <a:latin typeface="Comic Sans MS" pitchFamily="66" charset="0"/>
              </a:rPr>
              <a:t/>
            </a:r>
            <a:br>
              <a:rPr lang="ru-RU" altLang="ru-RU" sz="2800" b="1" dirty="0" smtClean="0">
                <a:solidFill>
                  <a:srgbClr val="990033"/>
                </a:solidFill>
                <a:latin typeface="Comic Sans MS" pitchFamily="66" charset="0"/>
              </a:rPr>
            </a:br>
            <a:r>
              <a:rPr lang="ru-RU" altLang="ru-RU" sz="2800" b="1" dirty="0">
                <a:solidFill>
                  <a:srgbClr val="990033"/>
                </a:solidFill>
                <a:latin typeface="Comic Sans MS" pitchFamily="66" charset="0"/>
              </a:rPr>
              <a:t/>
            </a:r>
            <a:br>
              <a:rPr lang="ru-RU" altLang="ru-RU" sz="2800" b="1" dirty="0">
                <a:solidFill>
                  <a:srgbClr val="990033"/>
                </a:solidFill>
                <a:latin typeface="Comic Sans MS" pitchFamily="66" charset="0"/>
              </a:rPr>
            </a:br>
            <a:r>
              <a:rPr lang="ru-RU" altLang="ru-RU" sz="2800" b="1" dirty="0" smtClean="0">
                <a:solidFill>
                  <a:srgbClr val="990033"/>
                </a:solidFill>
                <a:latin typeface="Comic Sans MS" pitchFamily="66" charset="0"/>
              </a:rPr>
              <a:t/>
            </a:r>
            <a:br>
              <a:rPr lang="ru-RU" altLang="ru-RU" sz="2800" b="1" dirty="0" smtClean="0">
                <a:solidFill>
                  <a:srgbClr val="990033"/>
                </a:solidFill>
                <a:latin typeface="Comic Sans MS" pitchFamily="66" charset="0"/>
              </a:rPr>
            </a:br>
            <a:r>
              <a:rPr lang="ru-RU" altLang="ru-RU" sz="2800" dirty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/>
            </a:r>
            <a:br>
              <a:rPr lang="ru-RU" altLang="ru-RU" sz="2800" dirty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</a:br>
            <a:endParaRPr lang="ru-RU" altLang="ru-RU" sz="2800" b="1" u="sng" dirty="0">
              <a:solidFill>
                <a:srgbClr val="990033"/>
              </a:solidFill>
              <a:latin typeface="Comic Sans MS" pitchFamily="66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2230" name="Picture 6" descr="J009917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853" y="-9236"/>
            <a:ext cx="9144000" cy="242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231" name="Picture 7" descr="J009917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615113"/>
            <a:ext cx="9144000" cy="242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232" name="Picture 8" descr="J009917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581650" y="3295650"/>
            <a:ext cx="6858000" cy="26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233" name="Picture 9" descr="J009917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3267075" y="3267075"/>
            <a:ext cx="6858000" cy="323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244" name="Picture 20" descr="WB01241_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549275"/>
            <a:ext cx="323850" cy="38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246" name="Picture 22" descr="WB01241_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06730">
            <a:off x="3276600" y="1628775"/>
            <a:ext cx="323850" cy="38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247" name="Picture 23" descr="WB01241_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498013">
            <a:off x="755650" y="5876925"/>
            <a:ext cx="323850" cy="38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248" name="Picture 24" descr="WB01241_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1013" y="5734050"/>
            <a:ext cx="323850" cy="38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249" name="Picture 25" descr="WB01241_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0200" y="5229225"/>
            <a:ext cx="323850" cy="38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67544" y="404664"/>
            <a:ext cx="329411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b="1" dirty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источники </a:t>
            </a:r>
          </a:p>
          <a:p>
            <a:pPr algn="ctr"/>
            <a:r>
              <a:rPr lang="ru-RU" altLang="ru-RU" b="1" dirty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новых</a:t>
            </a:r>
          </a:p>
          <a:p>
            <a:pPr algn="ctr"/>
            <a:r>
              <a:rPr lang="ru-RU" altLang="ru-RU" b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фразеологизмов</a:t>
            </a:r>
            <a:endParaRPr lang="ru-RU" dirty="0"/>
          </a:p>
        </p:txBody>
      </p:sp>
      <p:pic>
        <p:nvPicPr>
          <p:cNvPr id="16" name="Рисунок 61" descr="http://psihdocs.ru/issledovateleskaya-rabota-frazeologizmi-o-jivotnih-v-basnyah-i/58252_html_m4f5f013f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412776"/>
            <a:ext cx="4326282" cy="2950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4421629" y="1327994"/>
            <a:ext cx="4572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</a:rPr>
              <a:t>Где ты </a:t>
            </a:r>
          </a:p>
          <a:p>
            <a:pPr algn="ctr"/>
            <a:r>
              <a:rPr lang="ru-RU" b="1" dirty="0">
                <a:solidFill>
                  <a:srgbClr val="FF0000"/>
                </a:solidFill>
              </a:rPr>
              <a:t>используешь </a:t>
            </a:r>
          </a:p>
          <a:p>
            <a:pPr algn="ctr"/>
            <a:r>
              <a:rPr lang="ru-RU" b="1" dirty="0">
                <a:solidFill>
                  <a:srgbClr val="FF0000"/>
                </a:solidFill>
              </a:rPr>
              <a:t>фразеологизмы</a:t>
            </a:r>
            <a:r>
              <a:rPr lang="ru-RU" sz="2000" dirty="0">
                <a:solidFill>
                  <a:srgbClr val="FF0000"/>
                </a:solidFill>
              </a:rPr>
              <a:t>?</a:t>
            </a:r>
            <a:endParaRPr lang="ru-RU" dirty="0"/>
          </a:p>
        </p:txBody>
      </p:sp>
      <p:sp>
        <p:nvSpPr>
          <p:cNvPr id="18" name="Rectangle 14"/>
          <p:cNvSpPr>
            <a:spLocks noChangeArrowheads="1"/>
          </p:cNvSpPr>
          <p:nvPr/>
        </p:nvSpPr>
        <p:spPr bwMode="auto">
          <a:xfrm>
            <a:off x="5076055" y="2318186"/>
            <a:ext cx="3722493" cy="3985369"/>
          </a:xfrm>
          <a:prstGeom prst="rect">
            <a:avLst/>
          </a:prstGeom>
          <a:solidFill>
            <a:srgbClr val="CCFFFF"/>
          </a:solidFill>
          <a:ln w="57150" cmpd="thickThin">
            <a:solidFill>
              <a:srgbClr val="CC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ru-RU" sz="3200" b="1" dirty="0"/>
              <a:t>В речи – 32% </a:t>
            </a:r>
          </a:p>
          <a:p>
            <a:r>
              <a:rPr lang="ru-RU" sz="3200" b="1" dirty="0"/>
              <a:t>В сочинениях – 56% </a:t>
            </a:r>
          </a:p>
          <a:p>
            <a:r>
              <a:rPr lang="ru-RU" sz="3200" b="1" dirty="0"/>
              <a:t>Нигде – 12% </a:t>
            </a:r>
          </a:p>
        </p:txBody>
      </p:sp>
    </p:spTree>
    <p:extLst>
      <p:ext uri="{BB962C8B-B14F-4D97-AF65-F5344CB8AC3E}">
        <p14:creationId xmlns:p14="http://schemas.microsoft.com/office/powerpoint/2010/main" val="3730560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8" name="Rectangle 4"/>
          <p:cNvSpPr>
            <a:spLocks noGrp="1" noChangeArrowheads="1"/>
          </p:cNvSpPr>
          <p:nvPr>
            <p:ph type="title"/>
          </p:nvPr>
        </p:nvSpPr>
        <p:spPr>
          <a:xfrm>
            <a:off x="1212818" y="739775"/>
            <a:ext cx="6502463" cy="4679952"/>
          </a:xfrm>
        </p:spPr>
        <p:txBody>
          <a:bodyPr>
            <a:noAutofit/>
          </a:bodyPr>
          <a:lstStyle/>
          <a:p>
            <a:r>
              <a:rPr lang="ru-RU" altLang="ru-RU" sz="2800" b="1" dirty="0" smtClean="0">
                <a:solidFill>
                  <a:srgbClr val="990033"/>
                </a:solidFill>
                <a:latin typeface="Comic Sans MS" pitchFamily="66" charset="0"/>
              </a:rPr>
              <a:t/>
            </a:r>
            <a:br>
              <a:rPr lang="ru-RU" altLang="ru-RU" sz="2800" b="1" dirty="0" smtClean="0">
                <a:solidFill>
                  <a:srgbClr val="990033"/>
                </a:solidFill>
                <a:latin typeface="Comic Sans MS" pitchFamily="66" charset="0"/>
              </a:rPr>
            </a:br>
            <a:r>
              <a:rPr lang="ru-RU" altLang="ru-RU" sz="2800" b="1" dirty="0">
                <a:solidFill>
                  <a:srgbClr val="990033"/>
                </a:solidFill>
                <a:latin typeface="Comic Sans MS" pitchFamily="66" charset="0"/>
              </a:rPr>
              <a:t/>
            </a:r>
            <a:br>
              <a:rPr lang="ru-RU" altLang="ru-RU" sz="2800" b="1" dirty="0">
                <a:solidFill>
                  <a:srgbClr val="990033"/>
                </a:solidFill>
                <a:latin typeface="Comic Sans MS" pitchFamily="66" charset="0"/>
              </a:rPr>
            </a:br>
            <a:r>
              <a:rPr lang="ru-RU" altLang="ru-RU" sz="2800" b="1" dirty="0" smtClean="0">
                <a:solidFill>
                  <a:srgbClr val="990033"/>
                </a:solidFill>
                <a:latin typeface="Comic Sans MS" pitchFamily="66" charset="0"/>
              </a:rPr>
              <a:t/>
            </a:r>
            <a:br>
              <a:rPr lang="ru-RU" altLang="ru-RU" sz="2800" b="1" dirty="0" smtClean="0">
                <a:solidFill>
                  <a:srgbClr val="990033"/>
                </a:solidFill>
                <a:latin typeface="Comic Sans MS" pitchFamily="66" charset="0"/>
              </a:rPr>
            </a:br>
            <a:r>
              <a:rPr lang="ru-RU" altLang="ru-RU" sz="2800" b="1" dirty="0">
                <a:solidFill>
                  <a:srgbClr val="990033"/>
                </a:solidFill>
                <a:latin typeface="Comic Sans MS" pitchFamily="66" charset="0"/>
              </a:rPr>
              <a:t/>
            </a:r>
            <a:br>
              <a:rPr lang="ru-RU" altLang="ru-RU" sz="2800" b="1" dirty="0">
                <a:solidFill>
                  <a:srgbClr val="990033"/>
                </a:solidFill>
                <a:latin typeface="Comic Sans MS" pitchFamily="66" charset="0"/>
              </a:rPr>
            </a:br>
            <a:r>
              <a:rPr lang="ru-RU" altLang="ru-RU" sz="2800" b="1" dirty="0" smtClean="0">
                <a:solidFill>
                  <a:srgbClr val="990033"/>
                </a:solidFill>
                <a:latin typeface="Comic Sans MS" pitchFamily="66" charset="0"/>
              </a:rPr>
              <a:t/>
            </a:r>
            <a:br>
              <a:rPr lang="ru-RU" altLang="ru-RU" sz="2800" b="1" dirty="0" smtClean="0">
                <a:solidFill>
                  <a:srgbClr val="990033"/>
                </a:solidFill>
                <a:latin typeface="Comic Sans MS" pitchFamily="66" charset="0"/>
              </a:rPr>
            </a:br>
            <a:r>
              <a:rPr lang="ru-RU" altLang="ru-RU" sz="2800" b="1" dirty="0">
                <a:solidFill>
                  <a:srgbClr val="990033"/>
                </a:solidFill>
                <a:latin typeface="Comic Sans MS" pitchFamily="66" charset="0"/>
              </a:rPr>
              <a:t/>
            </a:r>
            <a:br>
              <a:rPr lang="ru-RU" altLang="ru-RU" sz="2800" b="1" dirty="0">
                <a:solidFill>
                  <a:srgbClr val="990033"/>
                </a:solidFill>
                <a:latin typeface="Comic Sans MS" pitchFamily="66" charset="0"/>
              </a:rPr>
            </a:br>
            <a:r>
              <a:rPr lang="ru-RU" altLang="ru-RU" sz="2800" b="1" dirty="0" smtClean="0">
                <a:solidFill>
                  <a:srgbClr val="990033"/>
                </a:solidFill>
                <a:latin typeface="Comic Sans MS" pitchFamily="66" charset="0"/>
              </a:rPr>
              <a:t/>
            </a:r>
            <a:br>
              <a:rPr lang="ru-RU" altLang="ru-RU" sz="2800" b="1" dirty="0" smtClean="0">
                <a:solidFill>
                  <a:srgbClr val="990033"/>
                </a:solidFill>
                <a:latin typeface="Comic Sans MS" pitchFamily="66" charset="0"/>
              </a:rPr>
            </a:br>
            <a:r>
              <a:rPr lang="ru-RU" altLang="ru-RU" sz="2800" b="1" dirty="0">
                <a:solidFill>
                  <a:srgbClr val="990033"/>
                </a:solidFill>
                <a:latin typeface="Comic Sans MS" pitchFamily="66" charset="0"/>
              </a:rPr>
              <a:t/>
            </a:r>
            <a:br>
              <a:rPr lang="ru-RU" altLang="ru-RU" sz="2800" b="1" dirty="0">
                <a:solidFill>
                  <a:srgbClr val="990033"/>
                </a:solidFill>
                <a:latin typeface="Comic Sans MS" pitchFamily="66" charset="0"/>
              </a:rPr>
            </a:br>
            <a:r>
              <a:rPr lang="ru-RU" altLang="ru-RU" sz="2800" b="1" dirty="0" smtClean="0">
                <a:solidFill>
                  <a:srgbClr val="990033"/>
                </a:solidFill>
                <a:latin typeface="Comic Sans MS" pitchFamily="66" charset="0"/>
              </a:rPr>
              <a:t/>
            </a:r>
            <a:br>
              <a:rPr lang="ru-RU" altLang="ru-RU" sz="2800" b="1" dirty="0" smtClean="0">
                <a:solidFill>
                  <a:srgbClr val="990033"/>
                </a:solidFill>
                <a:latin typeface="Comic Sans MS" pitchFamily="66" charset="0"/>
              </a:rPr>
            </a:br>
            <a:endParaRPr lang="ru-RU" altLang="ru-RU" sz="2800" b="1" u="sng" dirty="0">
              <a:solidFill>
                <a:srgbClr val="990033"/>
              </a:solidFill>
              <a:latin typeface="Comic Sans MS" pitchFamily="66" charset="0"/>
            </a:endParaRPr>
          </a:p>
        </p:txBody>
      </p:sp>
      <p:pic>
        <p:nvPicPr>
          <p:cNvPr id="52230" name="Picture 6" descr="J009917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242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231" name="Picture 7" descr="J009917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615113"/>
            <a:ext cx="9144000" cy="242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232" name="Picture 8" descr="J009917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581650" y="3295650"/>
            <a:ext cx="6858000" cy="26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233" name="Picture 9" descr="J009917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3267075" y="3267075"/>
            <a:ext cx="6858000" cy="323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244" name="Picture 20" descr="WB01241_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549275"/>
            <a:ext cx="323850" cy="38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246" name="Picture 22" descr="WB01241_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06730">
            <a:off x="3276600" y="1628775"/>
            <a:ext cx="323850" cy="38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247" name="Picture 23" descr="WB01241_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498013">
            <a:off x="755650" y="5876925"/>
            <a:ext cx="323850" cy="38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248" name="Picture 24" descr="WB01241_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1013" y="5734050"/>
            <a:ext cx="323850" cy="38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249" name="Picture 25" descr="WB01241_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0200" y="5229225"/>
            <a:ext cx="323850" cy="38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3" descr="word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703" y="2011121"/>
            <a:ext cx="3186113" cy="4248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angle 14"/>
          <p:cNvSpPr>
            <a:spLocks noChangeArrowheads="1"/>
          </p:cNvSpPr>
          <p:nvPr/>
        </p:nvSpPr>
        <p:spPr bwMode="auto">
          <a:xfrm>
            <a:off x="2155670" y="4179802"/>
            <a:ext cx="2416330" cy="2098845"/>
          </a:xfrm>
          <a:prstGeom prst="rect">
            <a:avLst/>
          </a:prstGeom>
          <a:solidFill>
            <a:srgbClr val="CCFFFF"/>
          </a:solidFill>
          <a:ln w="57150" cmpd="thickThin">
            <a:solidFill>
              <a:srgbClr val="CC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sz="2400" b="1" dirty="0">
                <a:solidFill>
                  <a:srgbClr val="FF0000"/>
                </a:solidFill>
              </a:rPr>
              <a:t>Где ты </a:t>
            </a:r>
            <a:endParaRPr lang="ru-RU" sz="2400" b="1" dirty="0" smtClean="0">
              <a:solidFill>
                <a:srgbClr val="FF0000"/>
              </a:solidFill>
            </a:endParaRPr>
          </a:p>
          <a:p>
            <a:pPr algn="ctr"/>
            <a:r>
              <a:rPr lang="ru-RU" sz="2400" b="1" dirty="0" smtClean="0">
                <a:solidFill>
                  <a:srgbClr val="FF0000"/>
                </a:solidFill>
              </a:rPr>
              <a:t>используешь </a:t>
            </a:r>
          </a:p>
          <a:p>
            <a:pPr algn="ctr"/>
            <a:r>
              <a:rPr lang="ru-RU" sz="2400" b="1" dirty="0" smtClean="0">
                <a:solidFill>
                  <a:srgbClr val="FF0000"/>
                </a:solidFill>
              </a:rPr>
              <a:t>фразеологизмы</a:t>
            </a:r>
            <a:r>
              <a:rPr lang="ru-RU" sz="2800" dirty="0" smtClean="0">
                <a:solidFill>
                  <a:srgbClr val="FF0000"/>
                </a:solidFill>
              </a:rPr>
              <a:t>?</a:t>
            </a:r>
            <a:r>
              <a:rPr lang="ru-RU" sz="2800" dirty="0"/>
              <a:t> </a:t>
            </a:r>
            <a:endParaRPr lang="ru-RU" altLang="ru-RU" sz="2800" b="1" dirty="0" smtClean="0">
              <a:solidFill>
                <a:srgbClr val="CC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pitchFamily="66" charset="0"/>
            </a:endParaRPr>
          </a:p>
        </p:txBody>
      </p:sp>
      <p:sp>
        <p:nvSpPr>
          <p:cNvPr id="17" name="Rectangle 14"/>
          <p:cNvSpPr>
            <a:spLocks noChangeArrowheads="1"/>
          </p:cNvSpPr>
          <p:nvPr/>
        </p:nvSpPr>
        <p:spPr bwMode="auto">
          <a:xfrm>
            <a:off x="4716016" y="739775"/>
            <a:ext cx="3978820" cy="3985369"/>
          </a:xfrm>
          <a:prstGeom prst="rect">
            <a:avLst/>
          </a:prstGeom>
          <a:solidFill>
            <a:srgbClr val="CCFFFF"/>
          </a:solidFill>
          <a:ln w="57150" cmpd="thickThin">
            <a:solidFill>
              <a:srgbClr val="CC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ru-RU" sz="3200" b="1" dirty="0"/>
              <a:t>В речи – 32% </a:t>
            </a:r>
          </a:p>
          <a:p>
            <a:r>
              <a:rPr lang="ru-RU" sz="3200" b="1" dirty="0"/>
              <a:t>В сочинениях – 56% </a:t>
            </a:r>
          </a:p>
          <a:p>
            <a:r>
              <a:rPr lang="ru-RU" sz="3200" b="1" dirty="0"/>
              <a:t>Нигде – 12% </a:t>
            </a:r>
          </a:p>
        </p:txBody>
      </p:sp>
    </p:spTree>
    <p:extLst>
      <p:ext uri="{BB962C8B-B14F-4D97-AF65-F5344CB8AC3E}">
        <p14:creationId xmlns:p14="http://schemas.microsoft.com/office/powerpoint/2010/main" val="974262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52" descr="c:\documents and settings\userxp\рабочий стол\новая папка\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87381">
            <a:off x="4164163" y="463393"/>
            <a:ext cx="4392488" cy="2898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228" name="Rectangle 4"/>
          <p:cNvSpPr>
            <a:spLocks noGrp="1" noChangeArrowheads="1"/>
          </p:cNvSpPr>
          <p:nvPr>
            <p:ph type="title"/>
          </p:nvPr>
        </p:nvSpPr>
        <p:spPr>
          <a:xfrm>
            <a:off x="1212818" y="739775"/>
            <a:ext cx="6502463" cy="4679952"/>
          </a:xfrm>
        </p:spPr>
        <p:txBody>
          <a:bodyPr>
            <a:noAutofit/>
          </a:bodyPr>
          <a:lstStyle/>
          <a:p>
            <a:r>
              <a:rPr lang="ru-RU" altLang="ru-RU" sz="2800" b="1" dirty="0" smtClean="0">
                <a:solidFill>
                  <a:srgbClr val="990033"/>
                </a:solidFill>
                <a:latin typeface="Comic Sans MS" pitchFamily="66" charset="0"/>
              </a:rPr>
              <a:t/>
            </a:r>
            <a:br>
              <a:rPr lang="ru-RU" altLang="ru-RU" sz="2800" b="1" dirty="0" smtClean="0">
                <a:solidFill>
                  <a:srgbClr val="990033"/>
                </a:solidFill>
                <a:latin typeface="Comic Sans MS" pitchFamily="66" charset="0"/>
              </a:rPr>
            </a:br>
            <a:r>
              <a:rPr lang="ru-RU" altLang="ru-RU" sz="2800" b="1" dirty="0">
                <a:solidFill>
                  <a:srgbClr val="990033"/>
                </a:solidFill>
                <a:latin typeface="Comic Sans MS" pitchFamily="66" charset="0"/>
              </a:rPr>
              <a:t/>
            </a:r>
            <a:br>
              <a:rPr lang="ru-RU" altLang="ru-RU" sz="2800" b="1" dirty="0">
                <a:solidFill>
                  <a:srgbClr val="990033"/>
                </a:solidFill>
                <a:latin typeface="Comic Sans MS" pitchFamily="66" charset="0"/>
              </a:rPr>
            </a:br>
            <a:r>
              <a:rPr lang="ru-RU" altLang="ru-RU" sz="2800" b="1" dirty="0" smtClean="0">
                <a:solidFill>
                  <a:srgbClr val="990033"/>
                </a:solidFill>
                <a:latin typeface="Comic Sans MS" pitchFamily="66" charset="0"/>
              </a:rPr>
              <a:t/>
            </a:r>
            <a:br>
              <a:rPr lang="ru-RU" altLang="ru-RU" sz="2800" b="1" dirty="0" smtClean="0">
                <a:solidFill>
                  <a:srgbClr val="990033"/>
                </a:solidFill>
                <a:latin typeface="Comic Sans MS" pitchFamily="66" charset="0"/>
              </a:rPr>
            </a:br>
            <a:r>
              <a:rPr lang="ru-RU" altLang="ru-RU" sz="2800" b="1" dirty="0">
                <a:solidFill>
                  <a:srgbClr val="990033"/>
                </a:solidFill>
                <a:latin typeface="Comic Sans MS" pitchFamily="66" charset="0"/>
              </a:rPr>
              <a:t/>
            </a:r>
            <a:br>
              <a:rPr lang="ru-RU" altLang="ru-RU" sz="2800" b="1" dirty="0">
                <a:solidFill>
                  <a:srgbClr val="990033"/>
                </a:solidFill>
                <a:latin typeface="Comic Sans MS" pitchFamily="66" charset="0"/>
              </a:rPr>
            </a:br>
            <a:r>
              <a:rPr lang="ru-RU" altLang="ru-RU" sz="2800" b="1" dirty="0" smtClean="0">
                <a:solidFill>
                  <a:srgbClr val="990033"/>
                </a:solidFill>
                <a:latin typeface="Comic Sans MS" pitchFamily="66" charset="0"/>
              </a:rPr>
              <a:t/>
            </a:r>
            <a:br>
              <a:rPr lang="ru-RU" altLang="ru-RU" sz="2800" b="1" dirty="0" smtClean="0">
                <a:solidFill>
                  <a:srgbClr val="990033"/>
                </a:solidFill>
                <a:latin typeface="Comic Sans MS" pitchFamily="66" charset="0"/>
              </a:rPr>
            </a:br>
            <a:r>
              <a:rPr lang="ru-RU" altLang="ru-RU" sz="2800" b="1" dirty="0">
                <a:solidFill>
                  <a:srgbClr val="990033"/>
                </a:solidFill>
                <a:latin typeface="Comic Sans MS" pitchFamily="66" charset="0"/>
              </a:rPr>
              <a:t/>
            </a:r>
            <a:br>
              <a:rPr lang="ru-RU" altLang="ru-RU" sz="2800" b="1" dirty="0">
                <a:solidFill>
                  <a:srgbClr val="990033"/>
                </a:solidFill>
                <a:latin typeface="Comic Sans MS" pitchFamily="66" charset="0"/>
              </a:rPr>
            </a:br>
            <a:r>
              <a:rPr lang="ru-RU" altLang="ru-RU" sz="2800" b="1" dirty="0" smtClean="0">
                <a:solidFill>
                  <a:srgbClr val="990033"/>
                </a:solidFill>
                <a:latin typeface="Comic Sans MS" pitchFamily="66" charset="0"/>
              </a:rPr>
              <a:t/>
            </a:r>
            <a:br>
              <a:rPr lang="ru-RU" altLang="ru-RU" sz="2800" b="1" dirty="0" smtClean="0">
                <a:solidFill>
                  <a:srgbClr val="990033"/>
                </a:solidFill>
                <a:latin typeface="Comic Sans MS" pitchFamily="66" charset="0"/>
              </a:rPr>
            </a:br>
            <a:r>
              <a:rPr lang="ru-RU" altLang="ru-RU" sz="2800" b="1" dirty="0">
                <a:solidFill>
                  <a:srgbClr val="990033"/>
                </a:solidFill>
                <a:latin typeface="Comic Sans MS" pitchFamily="66" charset="0"/>
              </a:rPr>
              <a:t/>
            </a:r>
            <a:br>
              <a:rPr lang="ru-RU" altLang="ru-RU" sz="2800" b="1" dirty="0">
                <a:solidFill>
                  <a:srgbClr val="990033"/>
                </a:solidFill>
                <a:latin typeface="Comic Sans MS" pitchFamily="66" charset="0"/>
              </a:rPr>
            </a:br>
            <a:r>
              <a:rPr lang="ru-RU" altLang="ru-RU" sz="2800" b="1" dirty="0" smtClean="0">
                <a:solidFill>
                  <a:srgbClr val="990033"/>
                </a:solidFill>
                <a:latin typeface="Comic Sans MS" pitchFamily="66" charset="0"/>
              </a:rPr>
              <a:t/>
            </a:r>
            <a:br>
              <a:rPr lang="ru-RU" altLang="ru-RU" sz="2800" b="1" dirty="0" smtClean="0">
                <a:solidFill>
                  <a:srgbClr val="990033"/>
                </a:solidFill>
                <a:latin typeface="Comic Sans MS" pitchFamily="66" charset="0"/>
              </a:rPr>
            </a:br>
            <a:endParaRPr lang="ru-RU" altLang="ru-RU" sz="2800" b="1" u="sng" dirty="0">
              <a:solidFill>
                <a:srgbClr val="990033"/>
              </a:solidFill>
              <a:latin typeface="Comic Sans MS" pitchFamily="66" charset="0"/>
            </a:endParaRPr>
          </a:p>
        </p:txBody>
      </p:sp>
      <p:pic>
        <p:nvPicPr>
          <p:cNvPr id="52230" name="Picture 6" descr="J009917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242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231" name="Picture 7" descr="J009917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615113"/>
            <a:ext cx="9144000" cy="242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232" name="Picture 8" descr="J009917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581650" y="3295650"/>
            <a:ext cx="6858000" cy="26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233" name="Picture 9" descr="J009917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3267075" y="3267075"/>
            <a:ext cx="6858000" cy="323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244" name="Picture 20" descr="WB01241_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549275"/>
            <a:ext cx="323850" cy="38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246" name="Picture 22" descr="WB01241_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06730">
            <a:off x="3276600" y="1628775"/>
            <a:ext cx="323850" cy="38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247" name="Picture 23" descr="WB01241_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498013">
            <a:off x="755650" y="5876925"/>
            <a:ext cx="323850" cy="38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248" name="Picture 24" descr="WB01241_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1013" y="5734050"/>
            <a:ext cx="323850" cy="38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249" name="Picture 25" descr="WB01241_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0200" y="5229225"/>
            <a:ext cx="323850" cy="38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3" descr="word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1" y="2069234"/>
            <a:ext cx="3186113" cy="4248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angle 14"/>
          <p:cNvSpPr>
            <a:spLocks noChangeArrowheads="1"/>
          </p:cNvSpPr>
          <p:nvPr/>
        </p:nvSpPr>
        <p:spPr bwMode="auto">
          <a:xfrm>
            <a:off x="1916907" y="4221126"/>
            <a:ext cx="1984530" cy="1744747"/>
          </a:xfrm>
          <a:prstGeom prst="rect">
            <a:avLst/>
          </a:prstGeom>
          <a:solidFill>
            <a:srgbClr val="CCFFFF"/>
          </a:solidFill>
          <a:ln w="57150" cmpd="thickThin">
            <a:solidFill>
              <a:srgbClr val="CC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</a:rPr>
              <a:t>Творческая </a:t>
            </a:r>
          </a:p>
          <a:p>
            <a:pPr algn="ctr"/>
            <a:r>
              <a:rPr lang="ru-RU" sz="2800" b="1" dirty="0" smtClean="0">
                <a:solidFill>
                  <a:srgbClr val="FF0000"/>
                </a:solidFill>
              </a:rPr>
              <a:t>работа</a:t>
            </a:r>
            <a:r>
              <a:rPr lang="ru-RU" sz="2800" b="1" dirty="0">
                <a:solidFill>
                  <a:srgbClr val="FF0000"/>
                </a:solidFill>
              </a:rPr>
              <a:t> </a:t>
            </a:r>
            <a:endParaRPr lang="ru-RU" altLang="ru-RU" sz="28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pitchFamily="66" charset="0"/>
            </a:endParaRPr>
          </a:p>
        </p:txBody>
      </p:sp>
      <p:pic>
        <p:nvPicPr>
          <p:cNvPr id="1026" name="Рисунок 49" descr="c:\documents and settings\userxp\рабочий стол\новая папка\2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24479">
            <a:off x="3670125" y="2678839"/>
            <a:ext cx="5084269" cy="32323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68990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8" name="Rectangle 4"/>
          <p:cNvSpPr>
            <a:spLocks noGrp="1" noChangeArrowheads="1"/>
          </p:cNvSpPr>
          <p:nvPr>
            <p:ph type="title"/>
          </p:nvPr>
        </p:nvSpPr>
        <p:spPr>
          <a:xfrm>
            <a:off x="1212818" y="739775"/>
            <a:ext cx="6502463" cy="4679952"/>
          </a:xfrm>
        </p:spPr>
        <p:txBody>
          <a:bodyPr>
            <a:noAutofit/>
          </a:bodyPr>
          <a:lstStyle/>
          <a:p>
            <a:r>
              <a:rPr lang="ru-RU" altLang="ru-RU" sz="2800" b="1" dirty="0" smtClean="0">
                <a:solidFill>
                  <a:srgbClr val="990033"/>
                </a:solidFill>
                <a:latin typeface="Comic Sans MS" pitchFamily="66" charset="0"/>
              </a:rPr>
              <a:t/>
            </a:r>
            <a:br>
              <a:rPr lang="ru-RU" altLang="ru-RU" sz="2800" b="1" dirty="0" smtClean="0">
                <a:solidFill>
                  <a:srgbClr val="990033"/>
                </a:solidFill>
                <a:latin typeface="Comic Sans MS" pitchFamily="66" charset="0"/>
              </a:rPr>
            </a:br>
            <a:r>
              <a:rPr lang="ru-RU" altLang="ru-RU" sz="2800" b="1" dirty="0">
                <a:solidFill>
                  <a:srgbClr val="990033"/>
                </a:solidFill>
                <a:latin typeface="Comic Sans MS" pitchFamily="66" charset="0"/>
              </a:rPr>
              <a:t/>
            </a:r>
            <a:br>
              <a:rPr lang="ru-RU" altLang="ru-RU" sz="2800" b="1" dirty="0">
                <a:solidFill>
                  <a:srgbClr val="990033"/>
                </a:solidFill>
                <a:latin typeface="Comic Sans MS" pitchFamily="66" charset="0"/>
              </a:rPr>
            </a:br>
            <a:r>
              <a:rPr lang="ru-RU" altLang="ru-RU" sz="2800" b="1" dirty="0" smtClean="0">
                <a:solidFill>
                  <a:srgbClr val="990033"/>
                </a:solidFill>
                <a:latin typeface="Comic Sans MS" pitchFamily="66" charset="0"/>
              </a:rPr>
              <a:t/>
            </a:r>
            <a:br>
              <a:rPr lang="ru-RU" altLang="ru-RU" sz="2800" b="1" dirty="0" smtClean="0">
                <a:solidFill>
                  <a:srgbClr val="990033"/>
                </a:solidFill>
                <a:latin typeface="Comic Sans MS" pitchFamily="66" charset="0"/>
              </a:rPr>
            </a:br>
            <a:r>
              <a:rPr lang="ru-RU" altLang="ru-RU" sz="2800" b="1" dirty="0">
                <a:solidFill>
                  <a:srgbClr val="990033"/>
                </a:solidFill>
                <a:latin typeface="Comic Sans MS" pitchFamily="66" charset="0"/>
              </a:rPr>
              <a:t/>
            </a:r>
            <a:br>
              <a:rPr lang="ru-RU" altLang="ru-RU" sz="2800" b="1" dirty="0">
                <a:solidFill>
                  <a:srgbClr val="990033"/>
                </a:solidFill>
                <a:latin typeface="Comic Sans MS" pitchFamily="66" charset="0"/>
              </a:rPr>
            </a:br>
            <a:r>
              <a:rPr lang="ru-RU" altLang="ru-RU" sz="2800" b="1" dirty="0" smtClean="0">
                <a:solidFill>
                  <a:srgbClr val="990033"/>
                </a:solidFill>
                <a:latin typeface="Comic Sans MS" pitchFamily="66" charset="0"/>
              </a:rPr>
              <a:t/>
            </a:r>
            <a:br>
              <a:rPr lang="ru-RU" altLang="ru-RU" sz="2800" b="1" dirty="0" smtClean="0">
                <a:solidFill>
                  <a:srgbClr val="990033"/>
                </a:solidFill>
                <a:latin typeface="Comic Sans MS" pitchFamily="66" charset="0"/>
              </a:rPr>
            </a:br>
            <a:r>
              <a:rPr lang="ru-RU" altLang="ru-RU" sz="2800" b="1" dirty="0">
                <a:solidFill>
                  <a:srgbClr val="990033"/>
                </a:solidFill>
                <a:latin typeface="Comic Sans MS" pitchFamily="66" charset="0"/>
              </a:rPr>
              <a:t/>
            </a:r>
            <a:br>
              <a:rPr lang="ru-RU" altLang="ru-RU" sz="2800" b="1" dirty="0">
                <a:solidFill>
                  <a:srgbClr val="990033"/>
                </a:solidFill>
                <a:latin typeface="Comic Sans MS" pitchFamily="66" charset="0"/>
              </a:rPr>
            </a:br>
            <a:r>
              <a:rPr lang="ru-RU" altLang="ru-RU" sz="2800" b="1" dirty="0" smtClean="0">
                <a:solidFill>
                  <a:srgbClr val="990033"/>
                </a:solidFill>
                <a:latin typeface="Comic Sans MS" pitchFamily="66" charset="0"/>
              </a:rPr>
              <a:t/>
            </a:r>
            <a:br>
              <a:rPr lang="ru-RU" altLang="ru-RU" sz="2800" b="1" dirty="0" smtClean="0">
                <a:solidFill>
                  <a:srgbClr val="990033"/>
                </a:solidFill>
                <a:latin typeface="Comic Sans MS" pitchFamily="66" charset="0"/>
              </a:rPr>
            </a:br>
            <a:r>
              <a:rPr lang="ru-RU" altLang="ru-RU" sz="2800" b="1" dirty="0">
                <a:solidFill>
                  <a:srgbClr val="990033"/>
                </a:solidFill>
                <a:latin typeface="Comic Sans MS" pitchFamily="66" charset="0"/>
              </a:rPr>
              <a:t/>
            </a:r>
            <a:br>
              <a:rPr lang="ru-RU" altLang="ru-RU" sz="2800" b="1" dirty="0">
                <a:solidFill>
                  <a:srgbClr val="990033"/>
                </a:solidFill>
                <a:latin typeface="Comic Sans MS" pitchFamily="66" charset="0"/>
              </a:rPr>
            </a:br>
            <a:r>
              <a:rPr lang="ru-RU" altLang="ru-RU" sz="2800" b="1" dirty="0" smtClean="0">
                <a:solidFill>
                  <a:srgbClr val="990033"/>
                </a:solidFill>
                <a:latin typeface="Comic Sans MS" pitchFamily="66" charset="0"/>
              </a:rPr>
              <a:t/>
            </a:r>
            <a:br>
              <a:rPr lang="ru-RU" altLang="ru-RU" sz="2800" b="1" dirty="0" smtClean="0">
                <a:solidFill>
                  <a:srgbClr val="990033"/>
                </a:solidFill>
                <a:latin typeface="Comic Sans MS" pitchFamily="66" charset="0"/>
              </a:rPr>
            </a:br>
            <a:endParaRPr lang="ru-RU" altLang="ru-RU" sz="2800" b="1" u="sng" dirty="0">
              <a:solidFill>
                <a:srgbClr val="990033"/>
              </a:solidFill>
              <a:latin typeface="Comic Sans MS" pitchFamily="66" charset="0"/>
            </a:endParaRPr>
          </a:p>
        </p:txBody>
      </p:sp>
      <p:pic>
        <p:nvPicPr>
          <p:cNvPr id="52230" name="Picture 6" descr="J009917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242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231" name="Picture 7" descr="J009917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615113"/>
            <a:ext cx="9144000" cy="242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232" name="Picture 8" descr="J009917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581650" y="3295650"/>
            <a:ext cx="6858000" cy="26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233" name="Picture 9" descr="J009917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3267075" y="3267075"/>
            <a:ext cx="6858000" cy="323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244" name="Picture 20" descr="WB01241_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549275"/>
            <a:ext cx="323850" cy="38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246" name="Picture 22" descr="WB01241_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06730">
            <a:off x="3276600" y="1628775"/>
            <a:ext cx="323850" cy="38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247" name="Picture 23" descr="WB01241_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498013">
            <a:off x="755650" y="5876925"/>
            <a:ext cx="323850" cy="38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248" name="Picture 24" descr="WB01241_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1013" y="5734050"/>
            <a:ext cx="323850" cy="38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249" name="Picture 25" descr="WB01241_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0200" y="5229225"/>
            <a:ext cx="323850" cy="38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3" descr="word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703" y="2011121"/>
            <a:ext cx="3186113" cy="4248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angle 14"/>
          <p:cNvSpPr>
            <a:spLocks noChangeArrowheads="1"/>
          </p:cNvSpPr>
          <p:nvPr/>
        </p:nvSpPr>
        <p:spPr bwMode="auto">
          <a:xfrm>
            <a:off x="2155670" y="4179802"/>
            <a:ext cx="2416330" cy="2098845"/>
          </a:xfrm>
          <a:prstGeom prst="rect">
            <a:avLst/>
          </a:prstGeom>
          <a:solidFill>
            <a:srgbClr val="CCFFFF"/>
          </a:solidFill>
          <a:ln w="57150" cmpd="thickThin">
            <a:solidFill>
              <a:srgbClr val="CC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sz="2800" b="1" dirty="0">
                <a:solidFill>
                  <a:srgbClr val="FF0000"/>
                </a:solidFill>
              </a:rPr>
              <a:t>Творческая </a:t>
            </a:r>
          </a:p>
          <a:p>
            <a:pPr algn="ctr"/>
            <a:r>
              <a:rPr lang="ru-RU" sz="2800" b="1" dirty="0">
                <a:solidFill>
                  <a:srgbClr val="FF0000"/>
                </a:solidFill>
              </a:rPr>
              <a:t>работа</a:t>
            </a:r>
            <a:endParaRPr lang="ru-RU" altLang="ru-RU" sz="2800" b="1" dirty="0" smtClean="0">
              <a:solidFill>
                <a:srgbClr val="CC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pitchFamily="66" charset="0"/>
            </a:endParaRPr>
          </a:p>
        </p:txBody>
      </p:sp>
      <p:pic>
        <p:nvPicPr>
          <p:cNvPr id="18" name="Рисунок 17" descr="C:\Users\МОУ Рахинская СОШ\Searches\Desktop\SAM_3567.JPG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09" r="14367" b="6069"/>
          <a:stretch/>
        </p:blipFill>
        <p:spPr bwMode="auto">
          <a:xfrm rot="5400000">
            <a:off x="2687151" y="1018814"/>
            <a:ext cx="2481580" cy="188023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9" name="Рисунок 18" descr="C:\Users\МОУ Рахинская СОШ\Searches\Desktop\SAM_3568.JPG"/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76" t="6577" b="18170"/>
          <a:stretch/>
        </p:blipFill>
        <p:spPr bwMode="auto">
          <a:xfrm>
            <a:off x="5364088" y="903883"/>
            <a:ext cx="3268980" cy="197739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0" name="Рисунок 19" descr="C:\Users\МОУ Рахинская СОШ\Searches\Desktop\SAM_3566.JPG"/>
          <p:cNvPicPr/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0" t="2128"/>
          <a:stretch/>
        </p:blipFill>
        <p:spPr bwMode="auto">
          <a:xfrm>
            <a:off x="5220017" y="3429000"/>
            <a:ext cx="3204845" cy="307555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668990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>
          <a:xfrm>
            <a:off x="-1331913" y="549275"/>
            <a:ext cx="8229601" cy="1143000"/>
          </a:xfrm>
        </p:spPr>
        <p:txBody>
          <a:bodyPr/>
          <a:lstStyle/>
          <a:p>
            <a:r>
              <a:rPr lang="ru-RU" altLang="ru-RU" b="1" dirty="0" smtClean="0">
                <a:solidFill>
                  <a:srgbClr val="9900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Выводы:</a:t>
            </a:r>
            <a:endParaRPr lang="ru-RU" altLang="ru-RU" b="1" dirty="0">
              <a:solidFill>
                <a:srgbClr val="990033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pitchFamily="66" charset="0"/>
            </a:endParaRPr>
          </a:p>
        </p:txBody>
      </p:sp>
      <p:pic>
        <p:nvPicPr>
          <p:cNvPr id="74756" name="Picture 4" descr="Рисунок2аа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578" y="4155280"/>
            <a:ext cx="1538288" cy="2563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4757" name="Picture 5" descr="J009916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400000">
            <a:off x="-1769268" y="2029618"/>
            <a:ext cx="3816350" cy="277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4758" name="Picture 6" descr="J009916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400000">
            <a:off x="7096919" y="4550569"/>
            <a:ext cx="3816350" cy="277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4759" name="Picture 7" descr="J009916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10800000">
            <a:off x="0" y="0"/>
            <a:ext cx="3816350" cy="277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4760" name="Picture 8" descr="J009916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10800000">
            <a:off x="5327650" y="6580188"/>
            <a:ext cx="3816350" cy="277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4762" name="AutoShape 10"/>
          <p:cNvSpPr>
            <a:spLocks noChangeArrowheads="1"/>
          </p:cNvSpPr>
          <p:nvPr/>
        </p:nvSpPr>
        <p:spPr bwMode="auto">
          <a:xfrm>
            <a:off x="1404578" y="1737184"/>
            <a:ext cx="4464050" cy="2088232"/>
          </a:xfrm>
          <a:prstGeom prst="roundRect">
            <a:avLst>
              <a:gd name="adj" fmla="val 16667"/>
            </a:avLst>
          </a:prstGeom>
          <a:solidFill>
            <a:srgbClr val="CCFFCC">
              <a:alpha val="25000"/>
            </a:srgbClr>
          </a:solidFill>
          <a:ln w="31750">
            <a:solidFill>
              <a:srgbClr val="3399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sz="24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</a:t>
            </a:r>
            <a:r>
              <a:rPr lang="ru-RU" sz="24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 </a:t>
            </a:r>
            <a:r>
              <a:rPr lang="ru-RU" sz="2400" b="1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сегодняшний </a:t>
            </a:r>
            <a:r>
              <a:rPr lang="ru-RU" sz="24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день</a:t>
            </a:r>
          </a:p>
          <a:p>
            <a:pPr algn="ctr"/>
            <a:r>
              <a:rPr lang="ru-RU" sz="24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большинство фразеологизмов </a:t>
            </a:r>
          </a:p>
          <a:p>
            <a:pPr algn="ctr"/>
            <a:r>
              <a:rPr lang="ru-RU" sz="24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 </a:t>
            </a:r>
            <a:r>
              <a:rPr lang="ru-RU" sz="2400" b="1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собаках </a:t>
            </a:r>
            <a:endParaRPr lang="ru-RU" sz="2400" b="1" dirty="0" smtClean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имеет </a:t>
            </a:r>
            <a:r>
              <a:rPr lang="ru-RU" sz="2400" b="1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негативное значение. </a:t>
            </a:r>
          </a:p>
          <a:p>
            <a:pPr algn="ctr"/>
            <a:endParaRPr lang="ru-RU" altLang="ru-RU" sz="2000" b="1" dirty="0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74764" name="AutoShape 12"/>
          <p:cNvSpPr>
            <a:spLocks noChangeArrowheads="1"/>
          </p:cNvSpPr>
          <p:nvPr/>
        </p:nvSpPr>
        <p:spPr bwMode="auto">
          <a:xfrm>
            <a:off x="2699792" y="4051014"/>
            <a:ext cx="5555631" cy="2351906"/>
          </a:xfrm>
          <a:prstGeom prst="roundRect">
            <a:avLst>
              <a:gd name="adj" fmla="val 16667"/>
            </a:avLst>
          </a:prstGeom>
          <a:solidFill>
            <a:schemeClr val="accent2">
              <a:alpha val="12000"/>
            </a:schemeClr>
          </a:solidFill>
          <a:ln w="31750">
            <a:solidFill>
              <a:srgbClr val="FF66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Но несмотря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древние 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высказывания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endParaRPr lang="ru-RU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собака </a:t>
            </a:r>
            <a:r>
              <a:rPr lang="ru-RU" sz="2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самый верный</a:t>
            </a:r>
            <a:r>
              <a:rPr lang="ru-RU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</a:p>
          <a:p>
            <a:pPr algn="ctr"/>
            <a:r>
              <a:rPr lang="ru-RU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добрый друг человека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algn="ctr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 позитивные фразеологизмы </a:t>
            </a:r>
            <a:endParaRPr lang="ru-RU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еще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родятся в нашем богатом языке.</a:t>
            </a:r>
          </a:p>
          <a:p>
            <a:pPr algn="ctr"/>
            <a:endParaRPr lang="ru-RU" altLang="ru-RU" sz="2000" b="1" dirty="0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pic>
        <p:nvPicPr>
          <p:cNvPr id="74765" name="Picture 13" descr="67820804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888531"/>
            <a:ext cx="1028700" cy="1276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1281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2" name="WordArt 4"/>
          <p:cNvSpPr>
            <a:spLocks noChangeArrowheads="1" noChangeShapeType="1" noTextEdit="1"/>
          </p:cNvSpPr>
          <p:nvPr/>
        </p:nvSpPr>
        <p:spPr bwMode="auto">
          <a:xfrm>
            <a:off x="1187450" y="2060575"/>
            <a:ext cx="6696075" cy="1081088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0800000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solidFill>
                    <a:srgbClr val="990033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Monotype Corsiva"/>
              </a:rPr>
              <a:t>Спасибо за внимание!</a:t>
            </a:r>
          </a:p>
        </p:txBody>
      </p:sp>
      <p:pic>
        <p:nvPicPr>
          <p:cNvPr id="78853" name="Picture 5" descr="30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738" y="2997200"/>
            <a:ext cx="1414462" cy="2481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8854" name="Picture 6" descr="cat9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8175" y="4221163"/>
            <a:ext cx="762000" cy="1190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8855" name="Picture 7" descr="тьт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9563" y="2708275"/>
            <a:ext cx="923925" cy="1470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8856" name="Picture 8" descr="bird8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75" y="1125538"/>
            <a:ext cx="936625" cy="936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2100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395</TotalTime>
  <Words>811</Words>
  <Application>Microsoft Office PowerPoint</Application>
  <PresentationFormat>Экран (4:3)</PresentationFormat>
  <Paragraphs>146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Тема Office</vt:lpstr>
      <vt:lpstr>Презентация PowerPoint</vt:lpstr>
      <vt:lpstr>Предмет исследования:</vt:lpstr>
      <vt:lpstr>Цель исследования:</vt:lpstr>
      <vt:lpstr>Задачи исследования:</vt:lpstr>
      <vt:lpstr>Лексическое значение:</vt:lpstr>
      <vt:lpstr>Презентация PowerPoint</vt:lpstr>
      <vt:lpstr>Группы фразеологизмов:</vt:lpstr>
      <vt:lpstr>Презентация PowerPoint</vt:lpstr>
      <vt:lpstr>         </vt:lpstr>
      <vt:lpstr>Презентация PowerPoint</vt:lpstr>
      <vt:lpstr>         </vt:lpstr>
      <vt:lpstr>         </vt:lpstr>
      <vt:lpstr>         </vt:lpstr>
      <vt:lpstr>     Фразеологизмы о собаках в литературе    </vt:lpstr>
      <vt:lpstr>     Соцопрос: «Знаем ли мы фразеологизмы о собаках?»     </vt:lpstr>
      <vt:lpstr>          </vt:lpstr>
      <vt:lpstr>         </vt:lpstr>
      <vt:lpstr>         </vt:lpstr>
      <vt:lpstr>         </vt:lpstr>
      <vt:lpstr>Выводы: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Лилиана</dc:creator>
  <cp:lastModifiedBy>МОУ Рахинская СОШ</cp:lastModifiedBy>
  <cp:revision>51</cp:revision>
  <dcterms:created xsi:type="dcterms:W3CDTF">2015-01-15T21:22:35Z</dcterms:created>
  <dcterms:modified xsi:type="dcterms:W3CDTF">2018-04-19T06:08:30Z</dcterms:modified>
</cp:coreProperties>
</file>