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59A47A-5033-4A35-8554-2E1C9A5FE867}" type="doc">
      <dgm:prSet loTypeId="urn:microsoft.com/office/officeart/2005/8/layout/cycle6" loCatId="cycle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B7162DA-6B52-46C9-B693-CCF9CF8E928E}">
      <dgm:prSet phldrT="[Текст]" custT="1"/>
      <dgm:spPr/>
      <dgm:t>
        <a:bodyPr/>
        <a:lstStyle/>
        <a:p>
          <a:r>
            <a:rPr lang="ru-RU" sz="16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развивающая</a:t>
          </a:r>
        </a:p>
        <a:p>
          <a:r>
            <a:rPr lang="ru-RU" sz="16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предметно-</a:t>
          </a:r>
          <a:r>
            <a:rPr lang="ru-RU" sz="16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простран</a:t>
          </a:r>
          <a:r>
            <a:rPr lang="ru-RU" sz="16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</a:p>
        <a:p>
          <a:r>
            <a:rPr lang="ru-RU" sz="16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ственная</a:t>
          </a:r>
          <a:r>
            <a:rPr lang="ru-RU" sz="16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среда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C6A4E3-C7FB-471A-99DC-EC6AAB12073F}" type="parTrans" cxnId="{16978DE3-4B00-4034-A485-6A2061FA53A3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26B271-587A-41EA-AA86-EEAF8525C77A}" type="sibTrans" cxnId="{16978DE3-4B00-4034-A485-6A2061FA53A3}">
      <dgm:prSet custT="1"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1C5ECF-2B39-444A-B183-0E1528AB66AE}">
      <dgm:prSet custT="1"/>
      <dgm:spPr/>
      <dgm:t>
        <a:bodyPr/>
        <a:lstStyle/>
        <a:p>
          <a:r>
            <a:rPr lang="ru-RU" sz="1800" b="1" i="0" smtClean="0">
              <a:latin typeface="Times New Roman" panose="02020603050405020304" pitchFamily="18" charset="0"/>
              <a:cs typeface="Times New Roman" panose="02020603050405020304" pitchFamily="18" charset="0"/>
            </a:rPr>
            <a:t>финансовые</a:t>
          </a:r>
          <a:endParaRPr lang="ru-RU" sz="1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CE296F-8340-4C63-8981-CBDC39C404C6}" type="parTrans" cxnId="{C320716D-C2F9-4287-9455-2AB9C1843111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243656-0281-4549-A5B5-DC7B34D8DFBE}" type="sibTrans" cxnId="{C320716D-C2F9-4287-9455-2AB9C1843111}">
      <dgm:prSet custT="1"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FD9603-A4A3-4E8D-9F04-60DFB416F1EC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i="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материально-технические</a:t>
          </a:r>
          <a:endParaRPr lang="ru-RU" sz="1800" b="1" i="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91450A-AA1D-4BE2-A5C8-525394542711}" type="parTrans" cxnId="{780D1A28-D39C-4BAD-9B4E-CA5A889208FE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C1D447-FE2C-4611-B4D8-A6D6DBBAA13A}" type="sibTrans" cxnId="{780D1A28-D39C-4BAD-9B4E-CA5A889208FE}">
      <dgm:prSet custT="1"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249D5E-4256-480B-A823-B00EA29404AE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i="0" smtClean="0">
              <a:latin typeface="Times New Roman" panose="02020603050405020304" pitchFamily="18" charset="0"/>
              <a:cs typeface="Times New Roman" panose="02020603050405020304" pitchFamily="18" charset="0"/>
            </a:rPr>
            <a:t>психолого-педагогические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E35858-8059-4565-B343-E2C9A91CBD28}" type="parTrans" cxnId="{C443F2ED-1F47-4BB7-BD0C-3D7849A280C9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B2B407-F6C0-4528-9701-83703EBD5BA8}" type="sibTrans" cxnId="{C443F2ED-1F47-4BB7-BD0C-3D7849A280C9}">
      <dgm:prSet custT="1"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134F23-6627-469C-806D-28EFC6EB034C}">
      <dgm:prSet custT="1"/>
      <dgm:spPr/>
      <dgm:t>
        <a:bodyPr/>
        <a:lstStyle/>
        <a:p>
          <a:r>
            <a:rPr lang="ru-RU" sz="18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кадровые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3104DE-984C-49C3-85DB-1BA1228450E5}" type="parTrans" cxnId="{66E74306-5BE6-4712-8023-BBAC56C734DB}">
      <dgm:prSet/>
      <dgm:spPr/>
      <dgm:t>
        <a:bodyPr/>
        <a:lstStyle/>
        <a:p>
          <a:endParaRPr lang="ru-RU" b="1"/>
        </a:p>
      </dgm:t>
    </dgm:pt>
    <dgm:pt modelId="{7BCA5190-B0D1-4634-81D5-1840180A709F}" type="sibTrans" cxnId="{66E74306-5BE6-4712-8023-BBAC56C734DB}">
      <dgm:prSet/>
      <dgm:spPr/>
      <dgm:t>
        <a:bodyPr/>
        <a:lstStyle/>
        <a:p>
          <a:endParaRPr lang="ru-RU" b="1"/>
        </a:p>
      </dgm:t>
    </dgm:pt>
    <dgm:pt modelId="{751F3ADD-CA5D-4A4D-9332-EE4B6CE1D846}" type="pres">
      <dgm:prSet presAssocID="{F459A47A-5033-4A35-8554-2E1C9A5FE86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A1FDF1-0524-4654-A2FC-7BC574C73010}" type="pres">
      <dgm:prSet presAssocID="{42249D5E-4256-480B-A823-B00EA29404A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875731-D536-4F75-890A-F61DBC831896}" type="pres">
      <dgm:prSet presAssocID="{42249D5E-4256-480B-A823-B00EA29404AE}" presName="spNode" presStyleCnt="0"/>
      <dgm:spPr/>
    </dgm:pt>
    <dgm:pt modelId="{599E19BB-916E-405B-BDCA-0200BA737C4B}" type="pres">
      <dgm:prSet presAssocID="{1CB2B407-F6C0-4528-9701-83703EBD5BA8}" presName="sibTrans" presStyleLbl="sibTrans1D1" presStyleIdx="0" presStyleCnt="5"/>
      <dgm:spPr/>
      <dgm:t>
        <a:bodyPr/>
        <a:lstStyle/>
        <a:p>
          <a:endParaRPr lang="ru-RU"/>
        </a:p>
      </dgm:t>
    </dgm:pt>
    <dgm:pt modelId="{896E8E61-8B8D-4AFD-918D-0E56D73916F5}" type="pres">
      <dgm:prSet presAssocID="{9DFD9603-A4A3-4E8D-9F04-60DFB416F1EC}" presName="node" presStyleLbl="node1" presStyleIdx="1" presStyleCnt="5" custScaleX="111624" custScaleY="1303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75145D-8E15-4CCE-8869-8659577DB6B2}" type="pres">
      <dgm:prSet presAssocID="{9DFD9603-A4A3-4E8D-9F04-60DFB416F1EC}" presName="spNode" presStyleCnt="0"/>
      <dgm:spPr/>
    </dgm:pt>
    <dgm:pt modelId="{62AA0391-797B-4CF4-85BC-02FB131F9FBE}" type="pres">
      <dgm:prSet presAssocID="{81C1D447-FE2C-4611-B4D8-A6D6DBBAA13A}" presName="sibTrans" presStyleLbl="sibTrans1D1" presStyleIdx="1" presStyleCnt="5"/>
      <dgm:spPr/>
      <dgm:t>
        <a:bodyPr/>
        <a:lstStyle/>
        <a:p>
          <a:endParaRPr lang="ru-RU"/>
        </a:p>
      </dgm:t>
    </dgm:pt>
    <dgm:pt modelId="{9F80E10F-A1C7-4673-96E5-1337506843D2}" type="pres">
      <dgm:prSet presAssocID="{08134F23-6627-469C-806D-28EFC6EB034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DEF35B-10A5-49FE-9E1A-2D96D0FA5383}" type="pres">
      <dgm:prSet presAssocID="{08134F23-6627-469C-806D-28EFC6EB034C}" presName="spNode" presStyleCnt="0"/>
      <dgm:spPr/>
    </dgm:pt>
    <dgm:pt modelId="{7BC1004B-305D-4466-B7A8-3472EC16BBB0}" type="pres">
      <dgm:prSet presAssocID="{7BCA5190-B0D1-4634-81D5-1840180A709F}" presName="sibTrans" presStyleLbl="sibTrans1D1" presStyleIdx="2" presStyleCnt="5"/>
      <dgm:spPr/>
      <dgm:t>
        <a:bodyPr/>
        <a:lstStyle/>
        <a:p>
          <a:endParaRPr lang="ru-RU"/>
        </a:p>
      </dgm:t>
    </dgm:pt>
    <dgm:pt modelId="{4FC4E86F-EC64-4095-8557-DF1AF238ADEF}" type="pres">
      <dgm:prSet presAssocID="{F11C5ECF-2B39-444A-B183-0E1528AB66A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88350E-05CB-4D12-95D4-8B4CB2184FC5}" type="pres">
      <dgm:prSet presAssocID="{F11C5ECF-2B39-444A-B183-0E1528AB66AE}" presName="spNode" presStyleCnt="0"/>
      <dgm:spPr/>
    </dgm:pt>
    <dgm:pt modelId="{5B062CB1-6771-479A-9FC5-EC07674A7B09}" type="pres">
      <dgm:prSet presAssocID="{D3243656-0281-4549-A5B5-DC7B34D8DFBE}" presName="sibTrans" presStyleLbl="sibTrans1D1" presStyleIdx="3" presStyleCnt="5"/>
      <dgm:spPr/>
      <dgm:t>
        <a:bodyPr/>
        <a:lstStyle/>
        <a:p>
          <a:endParaRPr lang="ru-RU"/>
        </a:p>
      </dgm:t>
    </dgm:pt>
    <dgm:pt modelId="{39C06FA5-CDB6-4B8C-8564-FFB911139F01}" type="pres">
      <dgm:prSet presAssocID="{DB7162DA-6B52-46C9-B693-CCF9CF8E928E}" presName="node" presStyleLbl="node1" presStyleIdx="4" presStyleCnt="5" custScaleX="107473" custScaleY="1456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6C1371-0A81-40EF-90C8-F9A258B76B1B}" type="pres">
      <dgm:prSet presAssocID="{DB7162DA-6B52-46C9-B693-CCF9CF8E928E}" presName="spNode" presStyleCnt="0"/>
      <dgm:spPr/>
    </dgm:pt>
    <dgm:pt modelId="{5526172B-EBA2-466E-9A28-5A09A8F90437}" type="pres">
      <dgm:prSet presAssocID="{C126B271-587A-41EA-AA86-EEAF8525C77A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C443F2ED-1F47-4BB7-BD0C-3D7849A280C9}" srcId="{F459A47A-5033-4A35-8554-2E1C9A5FE867}" destId="{42249D5E-4256-480B-A823-B00EA29404AE}" srcOrd="0" destOrd="0" parTransId="{33E35858-8059-4565-B343-E2C9A91CBD28}" sibTransId="{1CB2B407-F6C0-4528-9701-83703EBD5BA8}"/>
    <dgm:cxn modelId="{6F286A81-6F5C-494F-8FD7-4C38ED5CE0F0}" type="presOf" srcId="{DB7162DA-6B52-46C9-B693-CCF9CF8E928E}" destId="{39C06FA5-CDB6-4B8C-8564-FFB911139F01}" srcOrd="0" destOrd="0" presId="urn:microsoft.com/office/officeart/2005/8/layout/cycle6"/>
    <dgm:cxn modelId="{A59FAEB2-CD83-48AB-896F-9ACE08133BC4}" type="presOf" srcId="{F459A47A-5033-4A35-8554-2E1C9A5FE867}" destId="{751F3ADD-CA5D-4A4D-9332-EE4B6CE1D846}" srcOrd="0" destOrd="0" presId="urn:microsoft.com/office/officeart/2005/8/layout/cycle6"/>
    <dgm:cxn modelId="{671F9640-4EEA-4799-A7F0-6BA11645DD7D}" type="presOf" srcId="{C126B271-587A-41EA-AA86-EEAF8525C77A}" destId="{5526172B-EBA2-466E-9A28-5A09A8F90437}" srcOrd="0" destOrd="0" presId="urn:microsoft.com/office/officeart/2005/8/layout/cycle6"/>
    <dgm:cxn modelId="{036947BF-3EE0-44A3-B638-FFB38F279835}" type="presOf" srcId="{81C1D447-FE2C-4611-B4D8-A6D6DBBAA13A}" destId="{62AA0391-797B-4CF4-85BC-02FB131F9FBE}" srcOrd="0" destOrd="0" presId="urn:microsoft.com/office/officeart/2005/8/layout/cycle6"/>
    <dgm:cxn modelId="{ECBAB338-5F1B-4ECF-B231-283CD4DE93DD}" type="presOf" srcId="{08134F23-6627-469C-806D-28EFC6EB034C}" destId="{9F80E10F-A1C7-4673-96E5-1337506843D2}" srcOrd="0" destOrd="0" presId="urn:microsoft.com/office/officeart/2005/8/layout/cycle6"/>
    <dgm:cxn modelId="{56D57E93-1DA5-4C29-B443-D7D0BD761840}" type="presOf" srcId="{7BCA5190-B0D1-4634-81D5-1840180A709F}" destId="{7BC1004B-305D-4466-B7A8-3472EC16BBB0}" srcOrd="0" destOrd="0" presId="urn:microsoft.com/office/officeart/2005/8/layout/cycle6"/>
    <dgm:cxn modelId="{66E74306-5BE6-4712-8023-BBAC56C734DB}" srcId="{F459A47A-5033-4A35-8554-2E1C9A5FE867}" destId="{08134F23-6627-469C-806D-28EFC6EB034C}" srcOrd="2" destOrd="0" parTransId="{573104DE-984C-49C3-85DB-1BA1228450E5}" sibTransId="{7BCA5190-B0D1-4634-81D5-1840180A709F}"/>
    <dgm:cxn modelId="{E557C78E-0E73-48FC-A73E-F183C2CE226B}" type="presOf" srcId="{9DFD9603-A4A3-4E8D-9F04-60DFB416F1EC}" destId="{896E8E61-8B8D-4AFD-918D-0E56D73916F5}" srcOrd="0" destOrd="0" presId="urn:microsoft.com/office/officeart/2005/8/layout/cycle6"/>
    <dgm:cxn modelId="{780D1A28-D39C-4BAD-9B4E-CA5A889208FE}" srcId="{F459A47A-5033-4A35-8554-2E1C9A5FE867}" destId="{9DFD9603-A4A3-4E8D-9F04-60DFB416F1EC}" srcOrd="1" destOrd="0" parTransId="{D891450A-AA1D-4BE2-A5C8-525394542711}" sibTransId="{81C1D447-FE2C-4611-B4D8-A6D6DBBAA13A}"/>
    <dgm:cxn modelId="{16978DE3-4B00-4034-A485-6A2061FA53A3}" srcId="{F459A47A-5033-4A35-8554-2E1C9A5FE867}" destId="{DB7162DA-6B52-46C9-B693-CCF9CF8E928E}" srcOrd="4" destOrd="0" parTransId="{B3C6A4E3-C7FB-471A-99DC-EC6AAB12073F}" sibTransId="{C126B271-587A-41EA-AA86-EEAF8525C77A}"/>
    <dgm:cxn modelId="{CAF31A7F-A462-4583-8DD2-CFD429E760B5}" type="presOf" srcId="{1CB2B407-F6C0-4528-9701-83703EBD5BA8}" destId="{599E19BB-916E-405B-BDCA-0200BA737C4B}" srcOrd="0" destOrd="0" presId="urn:microsoft.com/office/officeart/2005/8/layout/cycle6"/>
    <dgm:cxn modelId="{B35EDD9C-456B-4409-A4CB-39F3C37A813F}" type="presOf" srcId="{D3243656-0281-4549-A5B5-DC7B34D8DFBE}" destId="{5B062CB1-6771-479A-9FC5-EC07674A7B09}" srcOrd="0" destOrd="0" presId="urn:microsoft.com/office/officeart/2005/8/layout/cycle6"/>
    <dgm:cxn modelId="{0A9D713D-966D-440F-A870-B02190D27374}" type="presOf" srcId="{42249D5E-4256-480B-A823-B00EA29404AE}" destId="{CDA1FDF1-0524-4654-A2FC-7BC574C73010}" srcOrd="0" destOrd="0" presId="urn:microsoft.com/office/officeart/2005/8/layout/cycle6"/>
    <dgm:cxn modelId="{02E19231-240E-41CD-A71A-2E0828CC73BD}" type="presOf" srcId="{F11C5ECF-2B39-444A-B183-0E1528AB66AE}" destId="{4FC4E86F-EC64-4095-8557-DF1AF238ADEF}" srcOrd="0" destOrd="0" presId="urn:microsoft.com/office/officeart/2005/8/layout/cycle6"/>
    <dgm:cxn modelId="{C320716D-C2F9-4287-9455-2AB9C1843111}" srcId="{F459A47A-5033-4A35-8554-2E1C9A5FE867}" destId="{F11C5ECF-2B39-444A-B183-0E1528AB66AE}" srcOrd="3" destOrd="0" parTransId="{ABCE296F-8340-4C63-8981-CBDC39C404C6}" sibTransId="{D3243656-0281-4549-A5B5-DC7B34D8DFBE}"/>
    <dgm:cxn modelId="{EA17459F-2D01-468D-9FAD-3F5A4FF54F2C}" type="presParOf" srcId="{751F3ADD-CA5D-4A4D-9332-EE4B6CE1D846}" destId="{CDA1FDF1-0524-4654-A2FC-7BC574C73010}" srcOrd="0" destOrd="0" presId="urn:microsoft.com/office/officeart/2005/8/layout/cycle6"/>
    <dgm:cxn modelId="{6EC6EBB9-379B-4A53-B5BD-E62375E56E8D}" type="presParOf" srcId="{751F3ADD-CA5D-4A4D-9332-EE4B6CE1D846}" destId="{97875731-D536-4F75-890A-F61DBC831896}" srcOrd="1" destOrd="0" presId="urn:microsoft.com/office/officeart/2005/8/layout/cycle6"/>
    <dgm:cxn modelId="{BCC6340B-C073-4CA0-98BB-4BBC7C79907D}" type="presParOf" srcId="{751F3ADD-CA5D-4A4D-9332-EE4B6CE1D846}" destId="{599E19BB-916E-405B-BDCA-0200BA737C4B}" srcOrd="2" destOrd="0" presId="urn:microsoft.com/office/officeart/2005/8/layout/cycle6"/>
    <dgm:cxn modelId="{1908FE90-1BBE-4BF8-8555-8E5EE78FE858}" type="presParOf" srcId="{751F3ADD-CA5D-4A4D-9332-EE4B6CE1D846}" destId="{896E8E61-8B8D-4AFD-918D-0E56D73916F5}" srcOrd="3" destOrd="0" presId="urn:microsoft.com/office/officeart/2005/8/layout/cycle6"/>
    <dgm:cxn modelId="{DF34CCA4-FC1B-43ED-BE2E-1A5C0AF4E521}" type="presParOf" srcId="{751F3ADD-CA5D-4A4D-9332-EE4B6CE1D846}" destId="{CD75145D-8E15-4CCE-8869-8659577DB6B2}" srcOrd="4" destOrd="0" presId="urn:microsoft.com/office/officeart/2005/8/layout/cycle6"/>
    <dgm:cxn modelId="{D9F2B68E-631F-4700-B16C-9BC5A615F80E}" type="presParOf" srcId="{751F3ADD-CA5D-4A4D-9332-EE4B6CE1D846}" destId="{62AA0391-797B-4CF4-85BC-02FB131F9FBE}" srcOrd="5" destOrd="0" presId="urn:microsoft.com/office/officeart/2005/8/layout/cycle6"/>
    <dgm:cxn modelId="{AD4B51FE-2C75-4688-BD3D-30C728A3DFC5}" type="presParOf" srcId="{751F3ADD-CA5D-4A4D-9332-EE4B6CE1D846}" destId="{9F80E10F-A1C7-4673-96E5-1337506843D2}" srcOrd="6" destOrd="0" presId="urn:microsoft.com/office/officeart/2005/8/layout/cycle6"/>
    <dgm:cxn modelId="{B1EDFF19-B22B-4910-B724-098EE459EB27}" type="presParOf" srcId="{751F3ADD-CA5D-4A4D-9332-EE4B6CE1D846}" destId="{BEDEF35B-10A5-49FE-9E1A-2D96D0FA5383}" srcOrd="7" destOrd="0" presId="urn:microsoft.com/office/officeart/2005/8/layout/cycle6"/>
    <dgm:cxn modelId="{77A2226A-58D0-4F37-AFCD-8DC22F43A071}" type="presParOf" srcId="{751F3ADD-CA5D-4A4D-9332-EE4B6CE1D846}" destId="{7BC1004B-305D-4466-B7A8-3472EC16BBB0}" srcOrd="8" destOrd="0" presId="urn:microsoft.com/office/officeart/2005/8/layout/cycle6"/>
    <dgm:cxn modelId="{84C7E3ED-DAEC-4281-B9F5-BCBC85F4EBDA}" type="presParOf" srcId="{751F3ADD-CA5D-4A4D-9332-EE4B6CE1D846}" destId="{4FC4E86F-EC64-4095-8557-DF1AF238ADEF}" srcOrd="9" destOrd="0" presId="urn:microsoft.com/office/officeart/2005/8/layout/cycle6"/>
    <dgm:cxn modelId="{D4201BBA-E1B0-4D8D-B41D-168AE87E6F3F}" type="presParOf" srcId="{751F3ADD-CA5D-4A4D-9332-EE4B6CE1D846}" destId="{2288350E-05CB-4D12-95D4-8B4CB2184FC5}" srcOrd="10" destOrd="0" presId="urn:microsoft.com/office/officeart/2005/8/layout/cycle6"/>
    <dgm:cxn modelId="{BAB96AF8-6A6A-489B-90E3-F7AC1AC61F8C}" type="presParOf" srcId="{751F3ADD-CA5D-4A4D-9332-EE4B6CE1D846}" destId="{5B062CB1-6771-479A-9FC5-EC07674A7B09}" srcOrd="11" destOrd="0" presId="urn:microsoft.com/office/officeart/2005/8/layout/cycle6"/>
    <dgm:cxn modelId="{621274E2-CCEC-4354-AFBE-6872F9D29822}" type="presParOf" srcId="{751F3ADD-CA5D-4A4D-9332-EE4B6CE1D846}" destId="{39C06FA5-CDB6-4B8C-8564-FFB911139F01}" srcOrd="12" destOrd="0" presId="urn:microsoft.com/office/officeart/2005/8/layout/cycle6"/>
    <dgm:cxn modelId="{574AC61B-E199-49CB-B51F-EDB8754DAD94}" type="presParOf" srcId="{751F3ADD-CA5D-4A4D-9332-EE4B6CE1D846}" destId="{156C1371-0A81-40EF-90C8-F9A258B76B1B}" srcOrd="13" destOrd="0" presId="urn:microsoft.com/office/officeart/2005/8/layout/cycle6"/>
    <dgm:cxn modelId="{933DED46-8817-413F-94EA-AD6B9FAFA895}" type="presParOf" srcId="{751F3ADD-CA5D-4A4D-9332-EE4B6CE1D846}" destId="{5526172B-EBA2-466E-9A28-5A09A8F90437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A1FDF1-0524-4654-A2FC-7BC574C73010}">
      <dsp:nvSpPr>
        <dsp:cNvPr id="0" name=""/>
        <dsp:cNvSpPr/>
      </dsp:nvSpPr>
      <dsp:spPr>
        <a:xfrm>
          <a:off x="2510146" y="2404"/>
          <a:ext cx="1442470" cy="9376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i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психолого-педагогические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55916" y="48174"/>
        <a:ext cx="1350930" cy="846065"/>
      </dsp:txXfrm>
    </dsp:sp>
    <dsp:sp modelId="{599E19BB-916E-405B-BDCA-0200BA737C4B}">
      <dsp:nvSpPr>
        <dsp:cNvPr id="0" name=""/>
        <dsp:cNvSpPr/>
      </dsp:nvSpPr>
      <dsp:spPr>
        <a:xfrm>
          <a:off x="1358492" y="471207"/>
          <a:ext cx="3745778" cy="3745778"/>
        </a:xfrm>
        <a:custGeom>
          <a:avLst/>
          <a:gdLst/>
          <a:ahLst/>
          <a:cxnLst/>
          <a:rect l="0" t="0" r="0" b="0"/>
          <a:pathLst>
            <a:path>
              <a:moveTo>
                <a:pt x="2602454" y="147940"/>
              </a:moveTo>
              <a:arcTo wR="1872889" hR="1872889" stAng="17575552" swAng="164172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6E8E61-8B8D-4AFD-918D-0E56D73916F5}">
      <dsp:nvSpPr>
        <dsp:cNvPr id="0" name=""/>
        <dsp:cNvSpPr/>
      </dsp:nvSpPr>
      <dsp:spPr>
        <a:xfrm>
          <a:off x="4207533" y="1154417"/>
          <a:ext cx="1610142" cy="1221850"/>
        </a:xfrm>
        <a:prstGeom prst="roundRect">
          <a:avLst/>
        </a:prstGeom>
        <a:solidFill>
          <a:schemeClr val="accent2">
            <a:hueOff val="430691"/>
            <a:satOff val="-14940"/>
            <a:lumOff val="2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i="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материально-технические</a:t>
          </a:r>
          <a:endParaRPr lang="ru-RU" sz="1800" b="1" i="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67179" y="1214063"/>
        <a:ext cx="1490850" cy="1102558"/>
      </dsp:txXfrm>
    </dsp:sp>
    <dsp:sp modelId="{62AA0391-797B-4CF4-85BC-02FB131F9FBE}">
      <dsp:nvSpPr>
        <dsp:cNvPr id="0" name=""/>
        <dsp:cNvSpPr/>
      </dsp:nvSpPr>
      <dsp:spPr>
        <a:xfrm>
          <a:off x="1358492" y="471207"/>
          <a:ext cx="3745778" cy="3745778"/>
        </a:xfrm>
        <a:custGeom>
          <a:avLst/>
          <a:gdLst/>
          <a:ahLst/>
          <a:cxnLst/>
          <a:rect l="0" t="0" r="0" b="0"/>
          <a:pathLst>
            <a:path>
              <a:moveTo>
                <a:pt x="3745289" y="1915690"/>
              </a:moveTo>
              <a:arcTo wR="1872889" hR="1872889" stAng="78570" swAng="1939898"/>
            </a:path>
          </a:pathLst>
        </a:custGeom>
        <a:noFill/>
        <a:ln w="9525" cap="flat" cmpd="sng" algn="ctr">
          <a:solidFill>
            <a:schemeClr val="accent2">
              <a:hueOff val="430691"/>
              <a:satOff val="-14940"/>
              <a:lumOff val="24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80E10F-A1C7-4673-96E5-1337506843D2}">
      <dsp:nvSpPr>
        <dsp:cNvPr id="0" name=""/>
        <dsp:cNvSpPr/>
      </dsp:nvSpPr>
      <dsp:spPr>
        <a:xfrm>
          <a:off x="3611002" y="3390493"/>
          <a:ext cx="1442470" cy="937605"/>
        </a:xfrm>
        <a:prstGeom prst="roundRect">
          <a:avLst/>
        </a:prstGeom>
        <a:solidFill>
          <a:schemeClr val="accent2">
            <a:hueOff val="861382"/>
            <a:satOff val="-29880"/>
            <a:lumOff val="4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кадровые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56772" y="3436263"/>
        <a:ext cx="1350930" cy="846065"/>
      </dsp:txXfrm>
    </dsp:sp>
    <dsp:sp modelId="{7BC1004B-305D-4466-B7A8-3472EC16BBB0}">
      <dsp:nvSpPr>
        <dsp:cNvPr id="0" name=""/>
        <dsp:cNvSpPr/>
      </dsp:nvSpPr>
      <dsp:spPr>
        <a:xfrm>
          <a:off x="1358492" y="471207"/>
          <a:ext cx="3745778" cy="3745778"/>
        </a:xfrm>
        <a:custGeom>
          <a:avLst/>
          <a:gdLst/>
          <a:ahLst/>
          <a:cxnLst/>
          <a:rect l="0" t="0" r="0" b="0"/>
          <a:pathLst>
            <a:path>
              <a:moveTo>
                <a:pt x="2245072" y="3708425"/>
              </a:moveTo>
              <a:arcTo wR="1872889" hR="1872889" stAng="4712267" swAng="1375466"/>
            </a:path>
          </a:pathLst>
        </a:custGeom>
        <a:noFill/>
        <a:ln w="9525" cap="flat" cmpd="sng" algn="ctr">
          <a:solidFill>
            <a:schemeClr val="accent2">
              <a:hueOff val="861382"/>
              <a:satOff val="-29880"/>
              <a:lumOff val="49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C4E86F-EC64-4095-8557-DF1AF238ADEF}">
      <dsp:nvSpPr>
        <dsp:cNvPr id="0" name=""/>
        <dsp:cNvSpPr/>
      </dsp:nvSpPr>
      <dsp:spPr>
        <a:xfrm>
          <a:off x="1409289" y="3390493"/>
          <a:ext cx="1442470" cy="937605"/>
        </a:xfrm>
        <a:prstGeom prst="roundRect">
          <a:avLst/>
        </a:prstGeom>
        <a:solidFill>
          <a:schemeClr val="accent2">
            <a:hueOff val="1292073"/>
            <a:satOff val="-44820"/>
            <a:lumOff val="73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финансовые</a:t>
          </a:r>
          <a:endParaRPr lang="ru-RU" sz="18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55059" y="3436263"/>
        <a:ext cx="1350930" cy="846065"/>
      </dsp:txXfrm>
    </dsp:sp>
    <dsp:sp modelId="{5B062CB1-6771-479A-9FC5-EC07674A7B09}">
      <dsp:nvSpPr>
        <dsp:cNvPr id="0" name=""/>
        <dsp:cNvSpPr/>
      </dsp:nvSpPr>
      <dsp:spPr>
        <a:xfrm>
          <a:off x="1358492" y="471207"/>
          <a:ext cx="3745778" cy="3745778"/>
        </a:xfrm>
        <a:custGeom>
          <a:avLst/>
          <a:gdLst/>
          <a:ahLst/>
          <a:cxnLst/>
          <a:rect l="0" t="0" r="0" b="0"/>
          <a:pathLst>
            <a:path>
              <a:moveTo>
                <a:pt x="314048" y="2911026"/>
              </a:moveTo>
              <a:arcTo wR="1872889" hR="1872889" stAng="8780260" swAng="1810173"/>
            </a:path>
          </a:pathLst>
        </a:custGeom>
        <a:noFill/>
        <a:ln w="9525" cap="flat" cmpd="sng" algn="ctr">
          <a:solidFill>
            <a:schemeClr val="accent2">
              <a:hueOff val="1292073"/>
              <a:satOff val="-44820"/>
              <a:lumOff val="73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C06FA5-CDB6-4B8C-8564-FFB911139F01}">
      <dsp:nvSpPr>
        <dsp:cNvPr id="0" name=""/>
        <dsp:cNvSpPr/>
      </dsp:nvSpPr>
      <dsp:spPr>
        <a:xfrm>
          <a:off x="675024" y="1082408"/>
          <a:ext cx="1550265" cy="1365866"/>
        </a:xfrm>
        <a:prstGeom prst="roundRect">
          <a:avLst/>
        </a:prstGeom>
        <a:solidFill>
          <a:schemeClr val="accent2">
            <a:hueOff val="1722764"/>
            <a:satOff val="-59760"/>
            <a:lumOff val="9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развивающая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предметно-</a:t>
          </a:r>
          <a:r>
            <a:rPr lang="ru-RU" sz="16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простран</a:t>
          </a:r>
          <a:r>
            <a:rPr lang="ru-RU" sz="16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ственная</a:t>
          </a:r>
          <a:r>
            <a:rPr lang="ru-RU" sz="16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среда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1700" y="1149084"/>
        <a:ext cx="1416913" cy="1232514"/>
      </dsp:txXfrm>
    </dsp:sp>
    <dsp:sp modelId="{5526172B-EBA2-466E-9A28-5A09A8F90437}">
      <dsp:nvSpPr>
        <dsp:cNvPr id="0" name=""/>
        <dsp:cNvSpPr/>
      </dsp:nvSpPr>
      <dsp:spPr>
        <a:xfrm>
          <a:off x="1358492" y="471207"/>
          <a:ext cx="3745778" cy="3745778"/>
        </a:xfrm>
        <a:custGeom>
          <a:avLst/>
          <a:gdLst/>
          <a:ahLst/>
          <a:cxnLst/>
          <a:rect l="0" t="0" r="0" b="0"/>
          <a:pathLst>
            <a:path>
              <a:moveTo>
                <a:pt x="494218" y="605221"/>
              </a:moveTo>
              <a:arcTo wR="1872889" hR="1872889" stAng="13355885" swAng="1470265"/>
            </a:path>
          </a:pathLst>
        </a:custGeom>
        <a:noFill/>
        <a:ln w="9525" cap="flat" cmpd="sng" algn="ctr">
          <a:solidFill>
            <a:schemeClr val="accent2">
              <a:hueOff val="1722764"/>
              <a:satOff val="-59760"/>
              <a:lumOff val="98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25F6A75-3869-4750-9C67-8AA086AE0FAF}" type="datetimeFigureOut">
              <a:rPr lang="ru-RU" smtClean="0"/>
              <a:t>27.07.2024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0064CB67-5F50-4978-AD8A-EB52ACA88A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6A75-3869-4750-9C67-8AA086AE0FAF}" type="datetimeFigureOut">
              <a:rPr lang="ru-RU" smtClean="0"/>
              <a:t>27.07.2024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4CB67-5F50-4978-AD8A-EB52ACA88A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6A75-3869-4750-9C67-8AA086AE0FAF}" type="datetimeFigureOut">
              <a:rPr lang="ru-RU" smtClean="0"/>
              <a:t>27.07.2024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4CB67-5F50-4978-AD8A-EB52ACA88A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6A75-3869-4750-9C67-8AA086AE0FAF}" type="datetimeFigureOut">
              <a:rPr lang="ru-RU" smtClean="0"/>
              <a:t>27.07.2024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4CB67-5F50-4978-AD8A-EB52ACA88A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6A75-3869-4750-9C67-8AA086AE0FAF}" type="datetimeFigureOut">
              <a:rPr lang="ru-RU" smtClean="0"/>
              <a:t>27.07.2024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4CB67-5F50-4978-AD8A-EB52ACA88A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6A75-3869-4750-9C67-8AA086AE0FAF}" type="datetimeFigureOut">
              <a:rPr lang="ru-RU" smtClean="0"/>
              <a:t>27.07.2024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4CB67-5F50-4978-AD8A-EB52ACA88A1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6A75-3869-4750-9C67-8AA086AE0FAF}" type="datetimeFigureOut">
              <a:rPr lang="ru-RU" smtClean="0"/>
              <a:t>27.07.2024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4CB67-5F50-4978-AD8A-EB52ACA88A1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6A75-3869-4750-9C67-8AA086AE0FAF}" type="datetimeFigureOut">
              <a:rPr lang="ru-RU" smtClean="0"/>
              <a:t>27.07.2024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4CB67-5F50-4978-AD8A-EB52ACA88A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6A75-3869-4750-9C67-8AA086AE0FAF}" type="datetimeFigureOut">
              <a:rPr lang="ru-RU" smtClean="0"/>
              <a:t>27.07.2024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4CB67-5F50-4978-AD8A-EB52ACA88A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25F6A75-3869-4750-9C67-8AA086AE0FAF}" type="datetimeFigureOut">
              <a:rPr lang="ru-RU" smtClean="0"/>
              <a:t>27.07.2024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0064CB67-5F50-4978-AD8A-EB52ACA88A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25F6A75-3869-4750-9C67-8AA086AE0FAF}" type="datetimeFigureOut">
              <a:rPr lang="ru-RU" smtClean="0"/>
              <a:t>27.07.2024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0064CB67-5F50-4978-AD8A-EB52ACA88A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25F6A75-3869-4750-9C67-8AA086AE0FAF}" type="datetimeFigureOut">
              <a:rPr lang="ru-RU" smtClean="0"/>
              <a:t>27.07.2024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064CB67-5F50-4978-AD8A-EB52ACA88A1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7201" y="1794934"/>
            <a:ext cx="5723468" cy="2714185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образовательной программы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дошкольного учреждения «Детский сад №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294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Краснооктябрьского района Волгограда»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57774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836712"/>
            <a:ext cx="756084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взаимодействия с семьями воспитанников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Обеспечение единства подходов к целей воспитанию и обучению детей в условиях ДОО и семьи; повышение воспитательного потенциала семьи.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взаимодействия: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Информирование  родителей и общественности относительно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МОУ детский сад № 294.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Обеспечение психолого- педагогической поддержки семьи.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Просвещение родителей, повышение их правовой компетентности в вопросах образования, охраны и укрепления здоровья, раз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вития и укрепления здоровья детей образования детей младенческого, раннего и дошкольного возраста.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Создание условий для развития ответственного и осознанного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родительства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как базовой основы благополучия семьи.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возраста.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взаимодействия: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Приоритет семьи в воспитании, обучении и развитии ребенка для решения образовательных задач.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Открытость.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Индивидуально-дифференцированный подход.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Вовлечение родителей в образовательный процесс.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496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052736"/>
            <a:ext cx="6696744" cy="4896544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 родителями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 Анкетирование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 Родительские собрания, конференции, мастер-классы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 Управление ДОУ через Управляющий совет; родительский совет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 Консультирование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 Родительские уголки и информационные стенды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 Дни открытых дверей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 Экскурсии по ДОУ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 Участие в создании развивающей среды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 Участие в педагогическом процессе (открытые просмотры, проекты,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акции, привлечение родителей к подготовке праздников)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 Совместные мероприятия с участием воспитанников, педагогов, родителей.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5085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980728"/>
            <a:ext cx="6840760" cy="4968552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воспитани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Разработана на основе ФОП ДО, 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 с учетом Стратегии развития воспитания в Российской Федерации на период до 2025 года, с учетом региональной специфики реализации Стратегии развития воспитания в регионе.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отражает интересы и запросы участников образовательных отношений: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ребенка, признавая приоритетную роль его личностного развития на основе возрастных и индивидуальных особенностей, интересов и потребностей;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ребенка (законных представителей) и значимых для ребенка взрослых;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государства и общества.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919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980728"/>
            <a:ext cx="6840760" cy="5040560"/>
          </a:xfrm>
        </p:spPr>
        <p:txBody>
          <a:bodyPr>
            <a:normAutofit fontScale="32500" lnSpcReduction="20000"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цель воспитания в Д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ОУ - личностное развитие каждого ребенка с учетом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индивидуальности и создание условий для позитивной социализации детей на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основе традиционных ценностей российского общества, что предполагает: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первоначальных представлений о традиционных ценностях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российского народа, социально приемлемых нормах и правилах поведения;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ценностного отношения к окружающему миру (природному и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социокультурному), другим людям, себе;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становление первичного опыта деятельности и поведения в соответствии с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традиционными ценностями, принятыми в обществе нормами и правилами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(п..29.2.1.1 ФОП ДО)</a:t>
            </a:r>
          </a:p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задачи воспитания: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содействовать развитию личности , основанному на принятых в обществе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представлениях о добре и зле, должном и недопустимом: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Способствовать становлению нравственности, основанной на духовных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отечественных традициях, внутренней установке личности поступать согласно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своей совести.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Создавать условия для развития и реализации личностного потенциала ребенка,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готовности к творческому самовыражению и саморазвитию, самовоспитанию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Осуществлять поддержку позитивной социализации ребенка посредством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проектирования и принятия уклада, воспитывающей среды, создание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воспитывающих общностей. (п.29.2.1.2 ФОП ДО).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30982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836712"/>
            <a:ext cx="6768752" cy="5112568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воспитани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Патриотическое направление воспитания;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Духовно-нравственное направление воспитания;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Социальное направление воспитания;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направление воспитания;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и оздоровительное направление воспитания;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Трудовое направление воспитания;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Эстетическое направление воспитания;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Концептуальные положения воспитательной системы МОУ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 формирование общей культуры, духовно-нравственных ценностей, развитие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 создание комфортных, безопасных условий для всестороннего развития,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детей, их успешной социализации,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 сплочение и консолидация коллектива МОУ,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социализации.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7643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1124744"/>
            <a:ext cx="6196405" cy="4598325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МОУ детский сад №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294–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определяющий содержание дошкольного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в МОУ детский сад №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294.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разработана на основе: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 Федеральной образовательной программы дошкольного образования (далее ФОП ДО), Приказ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25.11.2022 N 1028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"Об утверждении федеральной образовательной программы дошкольного образования"(Зарегистрировано в Минюсте России 28.12.2022 N 71847)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 Федерального государственного образовательного стандарта дошкольного образования (далее – ФГОС ДО)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 с учетом нормативных правовых актов, содержащих обязательные требования к условиям организации дошкольного образования, а также в соответствии с федеральными, региональными, муниципальными и институциональными Нормативными документами и локальными нормативными актами МОУ детский сад №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294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4464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1268760"/>
            <a:ext cx="6196405" cy="4454309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направлена на выполнение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от 07.05.2018 № 204 «О национальных целях и стратегических задачах развития Российской Федерации на период до 2024 года»,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от 21.07.2020 № 474 «О национальных целях развития Российской Федерации на период до 2030 года»,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от 02.07.2021 № 400 «О Стратегии национальной безопасности Российской Федерации»,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от 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3149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6" y="1052736"/>
            <a:ext cx="6480720" cy="4824536"/>
          </a:xfrm>
        </p:spPr>
        <p:txBody>
          <a:bodyPr>
            <a:no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Прогр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аммы - разностороннее развитие ребенка в период дошкольного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детства с учетом возрастных и индивидуальных особенностей на основе духовно-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Нравственных ценностей российского народа, исторических и национально-культурных традиций (п.41.1. ФОП ДО).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разработаны на основе ФГОС ДО (п.1.6. ФГОС ДО), уточнены и расширены в ФОП ДО.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задачи (п.14.2. ФОП ДО)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обеспечение единых для РФ содержания ДО и планируемых результатов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освоения образовательной программы ДО;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построение (структурирование) содержания образовательной деятельности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учета возрастных и индивидуальных особенностей развития.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647488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9672" y="1196752"/>
            <a:ext cx="633670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состоит из: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Обязательная инвариантная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(часть А)</a:t>
            </a:r>
          </a:p>
          <a:p>
            <a:pPr algn="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вариативная часть, </a:t>
            </a: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формируемая участниками</a:t>
            </a: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</a:t>
            </a: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отношений(часть Б)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 в различных видах деятельности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1259632" y="1700808"/>
            <a:ext cx="3744416" cy="936104"/>
          </a:xfrm>
          <a:prstGeom prst="snip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4572000" y="2853815"/>
            <a:ext cx="3600400" cy="1296144"/>
          </a:xfrm>
          <a:prstGeom prst="snip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588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9" y="817582"/>
            <a:ext cx="7016660" cy="1315274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 МОУ детский сад №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294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положения: Раскрывают назначение ОП ДО статус и особенности ОП, содержание разделов (целевого, содержательного и организационного)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27584" y="1986342"/>
            <a:ext cx="2304430" cy="4130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Целевой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 цели, задачи,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ФОП;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 планируемые результаты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освоения ФОП 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разные периоды детства;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 подходы к педагогической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диагностике достижения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планируемых результатов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059833" y="1988840"/>
            <a:ext cx="25202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 задачи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содержание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деятельности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образовательным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областям 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всех возрастных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группах;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 направления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задачи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КРР;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рабочую программу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 иные материалы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436097" y="1983904"/>
            <a:ext cx="25922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Организационный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 психолого-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педагогические, кадровые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МТО;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 примерный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 примерный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 примерный календарный план воспитательной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</a:p>
        </p:txBody>
      </p:sp>
    </p:spTree>
    <p:extLst>
      <p:ext uri="{BB962C8B-B14F-4D97-AF65-F5344CB8AC3E}">
        <p14:creationId xmlns:p14="http://schemas.microsoft.com/office/powerpoint/2010/main" val="2413701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7293401" cy="1387282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ОП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МОУ детский сад №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294 включае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 документация:</a:t>
            </a:r>
            <a:b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рабочая программа воспитания,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примерный режим и распорядок дня дошкольных групп,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календарный план воспитательной  работы.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2119256"/>
            <a:ext cx="6196405" cy="3758015"/>
          </a:xfrm>
        </p:spPr>
        <p:txBody>
          <a:bodyPr>
            <a:normAutofit fontScale="77500" lnSpcReduction="20000"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компоненты: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планируемые результаты реализации программы,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педагогическая диагностика достижения планируемых результатов,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задачи и содержание образования (обучения и воспитания) по образовательным областям,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вариативные формы, способы, методы реализации Программы,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особенности образовательной деятельности разных видов и культурных практик,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способы и направления поддержки детской инициативы,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особенности взаимодействия педагогического коллектива с семьями обучающихся.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828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980728"/>
            <a:ext cx="6912768" cy="4896544"/>
          </a:xfrm>
        </p:spPr>
        <p:txBody>
          <a:bodyPr>
            <a:normAutofit fontScale="92500" lnSpcReduction="2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 – образовательные области: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 «Физическое развитие»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 «Социально – коммуникативное развитие»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 «Познавательное развитие»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 «Речевое развитие»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 «Художественно – эстетическое развитие»</a:t>
            </a:r>
          </a:p>
          <a:p>
            <a:pPr algn="ctr"/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деятельность в ДОУ включа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образовательную деятельность, осуществляемую в процессе организации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видов детской деятельности;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образовательную деятельность, осуществляемую в ходе режимных процессов; самостоятельную деятельность детей; взаимодействие с семьями детей по реализации образовательной программы МОУ детский сад №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294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(п.24.1. ФОП ДО).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культурным практикам относят игровую, продуктивную, познавательно-исследовательскую, коммуникативную практики, чтение художественной литературы (п.24.19. ФОП ДО)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7707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реализации Программы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4969869"/>
              </p:ext>
            </p:extLst>
          </p:nvPr>
        </p:nvGraphicFramePr>
        <p:xfrm>
          <a:off x="1547664" y="1484784"/>
          <a:ext cx="6492701" cy="4392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11218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20</TotalTime>
  <Words>1376</Words>
  <Application>Microsoft Office PowerPoint</Application>
  <PresentationFormat>Экран (4:3)</PresentationFormat>
  <Paragraphs>161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Кнопка</vt:lpstr>
      <vt:lpstr>Краткая презентация образовательной программы муниципального дошкольного учреждения «Детский сад № 294 Краснооктябрьского района Волгограда» 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ОП МОУ детский сад № 294 Общие положения: Раскрывают назначение ОП ДО статус и особенности ОП, содержание разделов (целевого, содержательного и организационного) </vt:lpstr>
      <vt:lpstr>                                ОП МОУ детский сад № 294 включает: Учебно-методическая документация: - рабочая программа воспитания, - примерный режим и распорядок дня дошкольных групп, - календарный план воспитательной  работы. </vt:lpstr>
      <vt:lpstr>Презентация PowerPoint</vt:lpstr>
      <vt:lpstr>Условия реализации Программы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образовательной программы муниципального дошкольного учреждения «Детский сад № 294 Краснооктябрьского района Волгограда» </dc:title>
  <dc:creator>Александр</dc:creator>
  <cp:lastModifiedBy>Александр</cp:lastModifiedBy>
  <cp:revision>18</cp:revision>
  <dcterms:created xsi:type="dcterms:W3CDTF">2024-07-27T12:13:47Z</dcterms:created>
  <dcterms:modified xsi:type="dcterms:W3CDTF">2024-07-27T12:33:53Z</dcterms:modified>
</cp:coreProperties>
</file>