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8" r:id="rId1"/>
  </p:sldMasterIdLst>
  <p:notesMasterIdLst>
    <p:notesMasterId r:id="rId20"/>
  </p:notesMasterIdLst>
  <p:sldIdLst>
    <p:sldId id="272" r:id="rId2"/>
    <p:sldId id="273" r:id="rId3"/>
    <p:sldId id="258" r:id="rId4"/>
    <p:sldId id="278" r:id="rId5"/>
    <p:sldId id="275" r:id="rId6"/>
    <p:sldId id="276" r:id="rId7"/>
    <p:sldId id="277" r:id="rId8"/>
    <p:sldId id="280" r:id="rId9"/>
    <p:sldId id="281" r:id="rId10"/>
    <p:sldId id="282" r:id="rId11"/>
    <p:sldId id="288" r:id="rId12"/>
    <p:sldId id="289" r:id="rId13"/>
    <p:sldId id="290" r:id="rId14"/>
    <p:sldId id="291" r:id="rId15"/>
    <p:sldId id="292" r:id="rId16"/>
    <p:sldId id="283" r:id="rId17"/>
    <p:sldId id="285" r:id="rId18"/>
    <p:sldId id="286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0" d="100"/>
          <a:sy n="70" d="100"/>
        </p:scale>
        <p:origin x="-1386" y="-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32B8C87-51C2-47B0-8FD4-8AF8A21BC442}" type="doc">
      <dgm:prSet loTypeId="urn:microsoft.com/office/officeart/2005/8/layout/vList6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C5491D6-FC31-4FAD-A83C-9F02B0EE9ACE}">
      <dgm:prSet phldrT="[Текст]" custT="1"/>
      <dgm:spPr>
        <a:solidFill>
          <a:srgbClr val="52CCC0"/>
        </a:solidFill>
      </dgm:spPr>
      <dgm:t>
        <a:bodyPr/>
        <a:lstStyle/>
        <a:p>
          <a:pPr algn="ctr"/>
          <a:r>
            <a:rPr lang="ru-RU" sz="1600" b="1" u="sng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1. Обязательная часть </a:t>
          </a:r>
          <a:r>
            <a: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обеспечивает  комплексное развитие детей во всех пяти взаимодополняющих областях: </a:t>
          </a:r>
        </a:p>
        <a:p>
          <a:pPr algn="l"/>
          <a:r>
            <a: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- социально-коммуникативное развитие</a:t>
          </a:r>
        </a:p>
        <a:p>
          <a:pPr algn="l"/>
          <a:r>
            <a: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-познавательное развитие</a:t>
          </a:r>
        </a:p>
        <a:p>
          <a:pPr algn="l"/>
          <a:r>
            <a: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-речевое развитие</a:t>
          </a:r>
        </a:p>
        <a:p>
          <a:pPr algn="l"/>
          <a:r>
            <a: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-художественно-эстетическое развитие</a:t>
          </a:r>
        </a:p>
        <a:p>
          <a:pPr algn="l"/>
          <a:r>
            <a: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-физическое  развитие </a:t>
          </a:r>
          <a:endParaRPr lang="ru-RU" sz="16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FA1F3D25-B03A-4377-85D1-40CA4BA3FED3}" type="parTrans" cxnId="{CFD6307D-0885-4566-AD3D-0EA3FAB38914}">
      <dgm:prSet/>
      <dgm:spPr/>
      <dgm:t>
        <a:bodyPr/>
        <a:lstStyle/>
        <a:p>
          <a:endParaRPr lang="ru-RU"/>
        </a:p>
      </dgm:t>
    </dgm:pt>
    <dgm:pt modelId="{F15CA2CB-A578-4019-A60A-4067E7603B3E}" type="sibTrans" cxnId="{CFD6307D-0885-4566-AD3D-0EA3FAB38914}">
      <dgm:prSet/>
      <dgm:spPr/>
      <dgm:t>
        <a:bodyPr/>
        <a:lstStyle/>
        <a:p>
          <a:endParaRPr lang="ru-RU"/>
        </a:p>
      </dgm:t>
    </dgm:pt>
    <dgm:pt modelId="{4C1069E4-34E0-4A19-884F-B69508B2538F}">
      <dgm:prSet/>
      <dgm:spPr>
        <a:solidFill>
          <a:srgbClr val="FEB0FA">
            <a:alpha val="90000"/>
          </a:srgbClr>
        </a:solidFill>
      </dgm:spPr>
      <dgm:t>
        <a:bodyPr/>
        <a:lstStyle/>
        <a:p>
          <a:endParaRPr lang="ru-RU" dirty="0"/>
        </a:p>
      </dgm:t>
    </dgm:pt>
    <dgm:pt modelId="{C8AEB2F8-E280-43AF-B6C9-1BD392113F09}" type="parTrans" cxnId="{4B855E0A-94CC-4500-B778-D01A1EF8A029}">
      <dgm:prSet/>
      <dgm:spPr/>
      <dgm:t>
        <a:bodyPr/>
        <a:lstStyle/>
        <a:p>
          <a:endParaRPr lang="ru-RU"/>
        </a:p>
      </dgm:t>
    </dgm:pt>
    <dgm:pt modelId="{04E079BA-DFE9-405F-A034-CA94176410D8}" type="sibTrans" cxnId="{4B855E0A-94CC-4500-B778-D01A1EF8A029}">
      <dgm:prSet/>
      <dgm:spPr/>
      <dgm:t>
        <a:bodyPr/>
        <a:lstStyle/>
        <a:p>
          <a:endParaRPr lang="ru-RU"/>
        </a:p>
      </dgm:t>
    </dgm:pt>
    <dgm:pt modelId="{6B921E0A-ACB7-469E-8DFE-B56AD568F37D}">
      <dgm:prSet/>
      <dgm:spPr>
        <a:solidFill>
          <a:srgbClr val="FEB0FA">
            <a:alpha val="90000"/>
          </a:srgbClr>
        </a:solidFill>
      </dgm:spPr>
      <dgm:t>
        <a:bodyPr/>
        <a:lstStyle/>
        <a:p>
          <a:endParaRPr lang="ru-RU" dirty="0"/>
        </a:p>
      </dgm:t>
    </dgm:pt>
    <dgm:pt modelId="{82ACCC3C-957C-497E-8C73-6B3419AA575E}" type="parTrans" cxnId="{1CD8731E-DF8F-4B38-99A5-9BB2B46FA418}">
      <dgm:prSet/>
      <dgm:spPr/>
      <dgm:t>
        <a:bodyPr/>
        <a:lstStyle/>
        <a:p>
          <a:endParaRPr lang="ru-RU"/>
        </a:p>
      </dgm:t>
    </dgm:pt>
    <dgm:pt modelId="{9D6BF270-3AF6-40FC-8CD8-655DB6A17778}" type="sibTrans" cxnId="{1CD8731E-DF8F-4B38-99A5-9BB2B46FA418}">
      <dgm:prSet/>
      <dgm:spPr/>
      <dgm:t>
        <a:bodyPr/>
        <a:lstStyle/>
        <a:p>
          <a:endParaRPr lang="ru-RU"/>
        </a:p>
      </dgm:t>
    </dgm:pt>
    <dgm:pt modelId="{7EF84FDD-C749-4CEF-BE47-29BAC931A8C7}">
      <dgm:prSet/>
      <dgm:spPr>
        <a:solidFill>
          <a:srgbClr val="FEB0FA">
            <a:alpha val="90000"/>
          </a:srgbClr>
        </a:solidFill>
      </dgm:spPr>
      <dgm:t>
        <a:bodyPr/>
        <a:lstStyle/>
        <a:p>
          <a:r>
            <a:rPr lang="ru-RU" dirty="0" smtClean="0"/>
            <a:t>60%</a:t>
          </a:r>
          <a:endParaRPr lang="ru-RU" dirty="0"/>
        </a:p>
      </dgm:t>
    </dgm:pt>
    <dgm:pt modelId="{74792FB9-CC46-4DBD-ABFD-17694F47513C}" type="parTrans" cxnId="{9E1C936C-C022-486A-854E-FF2634154B20}">
      <dgm:prSet/>
      <dgm:spPr/>
      <dgm:t>
        <a:bodyPr/>
        <a:lstStyle/>
        <a:p>
          <a:endParaRPr lang="ru-RU"/>
        </a:p>
      </dgm:t>
    </dgm:pt>
    <dgm:pt modelId="{700836F6-D1C4-4EB8-BBA8-FC9881043098}" type="sibTrans" cxnId="{9E1C936C-C022-486A-854E-FF2634154B20}">
      <dgm:prSet/>
      <dgm:spPr/>
      <dgm:t>
        <a:bodyPr/>
        <a:lstStyle/>
        <a:p>
          <a:endParaRPr lang="ru-RU"/>
        </a:p>
      </dgm:t>
    </dgm:pt>
    <dgm:pt modelId="{E1E194AE-EA24-43A0-9851-BDC8239A95BF}" type="pres">
      <dgm:prSet presAssocID="{832B8C87-51C2-47B0-8FD4-8AF8A21BC442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1C356400-8F56-47F5-A05B-CACD0D930B12}" type="pres">
      <dgm:prSet presAssocID="{AC5491D6-FC31-4FAD-A83C-9F02B0EE9ACE}" presName="linNode" presStyleCnt="0"/>
      <dgm:spPr/>
    </dgm:pt>
    <dgm:pt modelId="{C09DE736-C655-4EC2-B278-CF97F0259823}" type="pres">
      <dgm:prSet presAssocID="{AC5491D6-FC31-4FAD-A83C-9F02B0EE9ACE}" presName="parentShp" presStyleLbl="node1" presStyleIdx="0" presStyleCnt="1" custScaleX="290596" custScaleY="98814" custLinFactNeighborX="-19021" custLinFactNeighborY="-210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9221B50-B010-4910-A37C-5B4443738082}" type="pres">
      <dgm:prSet presAssocID="{AC5491D6-FC31-4FAD-A83C-9F02B0EE9ACE}" presName="childShp" presStyleLbl="bgAccFollowNode1" presStyleIdx="0" presStyleCnt="1" custScaleX="86495" custScaleY="54557" custLinFactNeighborX="27302" custLinFactNeighborY="100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4A0F030-014A-4E36-AD68-4E58B42FD887}" type="presOf" srcId="{AC5491D6-FC31-4FAD-A83C-9F02B0EE9ACE}" destId="{C09DE736-C655-4EC2-B278-CF97F0259823}" srcOrd="0" destOrd="0" presId="urn:microsoft.com/office/officeart/2005/8/layout/vList6"/>
    <dgm:cxn modelId="{9E1C936C-C022-486A-854E-FF2634154B20}" srcId="{AC5491D6-FC31-4FAD-A83C-9F02B0EE9ACE}" destId="{7EF84FDD-C749-4CEF-BE47-29BAC931A8C7}" srcOrd="1" destOrd="0" parTransId="{74792FB9-CC46-4DBD-ABFD-17694F47513C}" sibTransId="{700836F6-D1C4-4EB8-BBA8-FC9881043098}"/>
    <dgm:cxn modelId="{CFD6307D-0885-4566-AD3D-0EA3FAB38914}" srcId="{832B8C87-51C2-47B0-8FD4-8AF8A21BC442}" destId="{AC5491D6-FC31-4FAD-A83C-9F02B0EE9ACE}" srcOrd="0" destOrd="0" parTransId="{FA1F3D25-B03A-4377-85D1-40CA4BA3FED3}" sibTransId="{F15CA2CB-A578-4019-A60A-4067E7603B3E}"/>
    <dgm:cxn modelId="{FFECD267-D6C1-4E87-AC7F-16F600C31354}" type="presOf" srcId="{7EF84FDD-C749-4CEF-BE47-29BAC931A8C7}" destId="{49221B50-B010-4910-A37C-5B4443738082}" srcOrd="0" destOrd="1" presId="urn:microsoft.com/office/officeart/2005/8/layout/vList6"/>
    <dgm:cxn modelId="{1CD8731E-DF8F-4B38-99A5-9BB2B46FA418}" srcId="{AC5491D6-FC31-4FAD-A83C-9F02B0EE9ACE}" destId="{6B921E0A-ACB7-469E-8DFE-B56AD568F37D}" srcOrd="2" destOrd="0" parTransId="{82ACCC3C-957C-497E-8C73-6B3419AA575E}" sibTransId="{9D6BF270-3AF6-40FC-8CD8-655DB6A17778}"/>
    <dgm:cxn modelId="{E4A670C4-0875-4E8E-A9A5-AAE1B54C7F1B}" type="presOf" srcId="{6B921E0A-ACB7-469E-8DFE-B56AD568F37D}" destId="{49221B50-B010-4910-A37C-5B4443738082}" srcOrd="0" destOrd="2" presId="urn:microsoft.com/office/officeart/2005/8/layout/vList6"/>
    <dgm:cxn modelId="{4B855E0A-94CC-4500-B778-D01A1EF8A029}" srcId="{AC5491D6-FC31-4FAD-A83C-9F02B0EE9ACE}" destId="{4C1069E4-34E0-4A19-884F-B69508B2538F}" srcOrd="0" destOrd="0" parTransId="{C8AEB2F8-E280-43AF-B6C9-1BD392113F09}" sibTransId="{04E079BA-DFE9-405F-A034-CA94176410D8}"/>
    <dgm:cxn modelId="{9A7C9461-A815-4301-B65B-E620F821AA19}" type="presOf" srcId="{4C1069E4-34E0-4A19-884F-B69508B2538F}" destId="{49221B50-B010-4910-A37C-5B4443738082}" srcOrd="0" destOrd="0" presId="urn:microsoft.com/office/officeart/2005/8/layout/vList6"/>
    <dgm:cxn modelId="{9A86EB02-99E6-4832-85CE-14C807321D59}" type="presOf" srcId="{832B8C87-51C2-47B0-8FD4-8AF8A21BC442}" destId="{E1E194AE-EA24-43A0-9851-BDC8239A95BF}" srcOrd="0" destOrd="0" presId="urn:microsoft.com/office/officeart/2005/8/layout/vList6"/>
    <dgm:cxn modelId="{E022555C-A890-4490-AB9A-CFC26DF826C7}" type="presParOf" srcId="{E1E194AE-EA24-43A0-9851-BDC8239A95BF}" destId="{1C356400-8F56-47F5-A05B-CACD0D930B12}" srcOrd="0" destOrd="0" presId="urn:microsoft.com/office/officeart/2005/8/layout/vList6"/>
    <dgm:cxn modelId="{94C019ED-BBA0-49AF-B9DC-A8A14B5A452E}" type="presParOf" srcId="{1C356400-8F56-47F5-A05B-CACD0D930B12}" destId="{C09DE736-C655-4EC2-B278-CF97F0259823}" srcOrd="0" destOrd="0" presId="urn:microsoft.com/office/officeart/2005/8/layout/vList6"/>
    <dgm:cxn modelId="{62331801-E244-4618-AE8B-1C1B7F168110}" type="presParOf" srcId="{1C356400-8F56-47F5-A05B-CACD0D930B12}" destId="{49221B50-B010-4910-A37C-5B4443738082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221B50-B010-4910-A37C-5B4443738082}">
      <dsp:nvSpPr>
        <dsp:cNvPr id="0" name=""/>
        <dsp:cNvSpPr/>
      </dsp:nvSpPr>
      <dsp:spPr>
        <a:xfrm>
          <a:off x="2371409" y="1171357"/>
          <a:ext cx="1058681" cy="2693547"/>
        </a:xfrm>
        <a:prstGeom prst="rightArrow">
          <a:avLst>
            <a:gd name="adj1" fmla="val 75000"/>
            <a:gd name="adj2" fmla="val 50000"/>
          </a:avLst>
        </a:prstGeom>
        <a:solidFill>
          <a:srgbClr val="FEB0FA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60%</a:t>
          </a: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800" kern="1200" dirty="0"/>
        </a:p>
      </dsp:txBody>
      <dsp:txXfrm>
        <a:off x="2371409" y="1508050"/>
        <a:ext cx="661676" cy="2020161"/>
      </dsp:txXfrm>
    </dsp:sp>
    <dsp:sp modelId="{C09DE736-C655-4EC2-B278-CF97F0259823}">
      <dsp:nvSpPr>
        <dsp:cNvPr id="0" name=""/>
        <dsp:cNvSpPr/>
      </dsp:nvSpPr>
      <dsp:spPr>
        <a:xfrm>
          <a:off x="0" y="0"/>
          <a:ext cx="2371224" cy="4878570"/>
        </a:xfrm>
        <a:prstGeom prst="roundRect">
          <a:avLst/>
        </a:prstGeom>
        <a:solidFill>
          <a:srgbClr val="52CCC0"/>
        </a:solidFill>
        <a:ln w="349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u="sng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1. Обязательная часть </a:t>
          </a:r>
          <a:r>
            <a:rPr lang="ru-RU" sz="16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обеспечивает  комплексное развитие детей во всех пяти взаимодополняющих областях: 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- социально-коммуникативное развитие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-познавательное развитие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-речевое развитие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-художественно-эстетическое развитие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-физическое  развитие </a:t>
          </a:r>
          <a:endParaRPr lang="ru-RU" sz="16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15754" y="115754"/>
        <a:ext cx="2139716" cy="46470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87C7D3-C19E-4F08-B196-343F1790AF0F}" type="datetimeFigureOut">
              <a:rPr lang="ru-RU" smtClean="0"/>
              <a:pPr/>
              <a:t>13.11.2018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529EB9-CEC3-4A64-BEEA-4C0CE14204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321539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529EB9-CEC3-4A64-BEEA-4C0CE1420494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94013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529EB9-CEC3-4A64-BEEA-4C0CE1420494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082730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529EB9-CEC3-4A64-BEEA-4C0CE1420494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944562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13.11.2018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pPr/>
              <a:t>13.11.2018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13.11.2018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13.11.2018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pPr/>
              <a:t>13.11.2018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pPr/>
              <a:t>13.11.2018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pPr/>
              <a:t>13.11.2018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A83DF27C-5968-4187-80D2-A3C1C110151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13.11.2018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19D54DB9-398A-4BF8-B0C3-2072F692C95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870" r:id="rId2"/>
    <p:sldLayoutId id="2147483871" r:id="rId3"/>
    <p:sldLayoutId id="2147483872" r:id="rId4"/>
    <p:sldLayoutId id="2147483873" r:id="rId5"/>
    <p:sldLayoutId id="2147483874" r:id="rId6"/>
    <p:sldLayoutId id="2147483875" r:id="rId7"/>
    <p:sldLayoutId id="2147483876" r:id="rId8"/>
    <p:sldLayoutId id="2147483877" r:id="rId9"/>
    <p:sldLayoutId id="2147483878" r:id="rId10"/>
    <p:sldLayoutId id="2147483879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260648"/>
            <a:ext cx="7920880" cy="2045785"/>
          </a:xfrm>
        </p:spPr>
        <p:txBody>
          <a:bodyPr>
            <a:noAutofit/>
          </a:bodyPr>
          <a:lstStyle/>
          <a:p>
            <a:pPr algn="ctr"/>
            <a:r>
              <a:rPr lang="ru-RU" sz="2800" dirty="0">
                <a:solidFill>
                  <a:schemeClr val="tx1"/>
                </a:solidFill>
                <a:effectLst/>
              </a:rPr>
              <a:t/>
            </a:r>
            <a:br>
              <a:rPr lang="ru-RU" sz="2800" dirty="0">
                <a:solidFill>
                  <a:schemeClr val="tx1"/>
                </a:solidFill>
                <a:effectLst/>
              </a:rPr>
            </a:b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  <a:cs typeface="Aharoni" pitchFamily="2" charset="-79"/>
              </a:rPr>
              <a:t>Муниципальное дошкольное образовательное учреждение </a:t>
            </a:r>
            <a:br>
              <a:rPr lang="ru-RU" sz="2800" dirty="0" smtClean="0">
                <a:solidFill>
                  <a:schemeClr val="accent2">
                    <a:lumMod val="50000"/>
                  </a:schemeClr>
                </a:solidFill>
                <a:cs typeface="Aharoni" pitchFamily="2" charset="-79"/>
              </a:rPr>
            </a:b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  <a:cs typeface="Aharoni" pitchFamily="2" charset="-79"/>
              </a:rPr>
              <a:t>«Детский сад </a:t>
            </a: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  <a:cs typeface="Aharoni" pitchFamily="2" charset="-79"/>
              </a:rPr>
              <a:t>№</a:t>
            </a: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  <a:cs typeface="Aharoni" pitchFamily="2" charset="-79"/>
              </a:rPr>
              <a:t>146</a:t>
            </a: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  <a:cs typeface="Aharoni" pitchFamily="2" charset="-79"/>
              </a:rPr>
              <a:t> </a:t>
            </a: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  <a:cs typeface="Aharoni" pitchFamily="2" charset="-79"/>
              </a:rPr>
              <a:t>Краснооктябрьского района Волгограда</a:t>
            </a:r>
            <a:endParaRPr lang="ru-RU" sz="2800" dirty="0">
              <a:solidFill>
                <a:schemeClr val="tx1"/>
              </a:solidFill>
              <a:effectLst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2708920"/>
            <a:ext cx="8496944" cy="1512168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solidFill>
                  <a:srgbClr val="7030A0"/>
                </a:solidFill>
              </a:rPr>
              <a:t>Презентация для родителей</a:t>
            </a:r>
            <a:br>
              <a:rPr lang="ru-RU" sz="2800" b="1" dirty="0">
                <a:solidFill>
                  <a:srgbClr val="7030A0"/>
                </a:solidFill>
              </a:rPr>
            </a:br>
            <a:r>
              <a:rPr lang="ru-RU" sz="2800" b="1" dirty="0">
                <a:solidFill>
                  <a:srgbClr val="7030A0"/>
                </a:solidFill>
              </a:rPr>
              <a:t> </a:t>
            </a:r>
            <a:br>
              <a:rPr lang="ru-RU" sz="2800" b="1" dirty="0">
                <a:solidFill>
                  <a:srgbClr val="7030A0"/>
                </a:solidFill>
              </a:rPr>
            </a:br>
            <a:r>
              <a:rPr lang="ru-RU" sz="2800" b="1" dirty="0">
                <a:solidFill>
                  <a:schemeClr val="tx1"/>
                </a:solidFill>
              </a:rPr>
              <a:t>Ознакомление </a:t>
            </a:r>
            <a:r>
              <a:rPr lang="ru-RU" sz="2800" dirty="0" smtClean="0">
                <a:solidFill>
                  <a:schemeClr val="tx1"/>
                </a:solidFill>
              </a:rPr>
              <a:t>с основной образовательной программой </a:t>
            </a:r>
          </a:p>
          <a:p>
            <a:pPr algn="ctr"/>
            <a:r>
              <a:rPr lang="ru-RU" sz="2800" dirty="0" smtClean="0">
                <a:solidFill>
                  <a:schemeClr val="tx1"/>
                </a:solidFill>
              </a:rPr>
              <a:t>детского сада № </a:t>
            </a:r>
            <a:r>
              <a:rPr lang="ru-RU" sz="2800" dirty="0" smtClean="0">
                <a:solidFill>
                  <a:schemeClr val="tx1"/>
                </a:solidFill>
              </a:rPr>
              <a:t>146</a:t>
            </a:r>
            <a:r>
              <a:rPr lang="ru-RU" sz="2800" b="1" dirty="0">
                <a:solidFill>
                  <a:srgbClr val="7030A0"/>
                </a:solidFill>
              </a:rPr>
              <a:t/>
            </a:r>
            <a:br>
              <a:rPr lang="ru-RU" sz="2800" b="1" dirty="0">
                <a:solidFill>
                  <a:srgbClr val="7030A0"/>
                </a:solidFill>
              </a:rPr>
            </a:br>
            <a:endParaRPr lang="ru-RU" sz="2800" b="1" dirty="0" smtClean="0">
              <a:solidFill>
                <a:srgbClr val="7030A0"/>
              </a:solidFill>
            </a:endParaRPr>
          </a:p>
          <a:p>
            <a:pPr algn="ctr"/>
            <a:r>
              <a:rPr lang="ru-RU" sz="2800" dirty="0" smtClean="0">
                <a:solidFill>
                  <a:schemeClr val="tx1"/>
                </a:solidFill>
              </a:rPr>
              <a:t>Составила: старший воспитатель</a:t>
            </a:r>
          </a:p>
          <a:p>
            <a:pPr algn="ctr"/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smtClean="0">
                <a:solidFill>
                  <a:schemeClr val="tx1"/>
                </a:solidFill>
              </a:rPr>
              <a:t>            </a:t>
            </a:r>
            <a:r>
              <a:rPr lang="ru-RU" sz="2800" dirty="0" err="1" smtClean="0">
                <a:solidFill>
                  <a:schemeClr val="tx1"/>
                </a:solidFill>
              </a:rPr>
              <a:t>Бахтурова</a:t>
            </a:r>
            <a:r>
              <a:rPr lang="ru-RU" sz="2800" dirty="0" smtClean="0">
                <a:solidFill>
                  <a:schemeClr val="tx1"/>
                </a:solidFill>
              </a:rPr>
              <a:t> Е.Н.</a:t>
            </a:r>
            <a:endParaRPr lang="ru-RU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89776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0070C0"/>
                </a:solidFill>
              </a:rPr>
              <a:t>Уважаемые родители!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109728" indent="0">
              <a:buNone/>
            </a:pPr>
            <a:r>
              <a:rPr lang="ru-RU" b="1" dirty="0">
                <a:solidFill>
                  <a:srgbClr val="0070C0"/>
                </a:solidFill>
              </a:rPr>
              <a:t>В данной презентации мы познакомим Вас</a:t>
            </a:r>
            <a:r>
              <a:rPr lang="ru-RU" b="1" dirty="0" smtClean="0">
                <a:solidFill>
                  <a:srgbClr val="0070C0"/>
                </a:solidFill>
              </a:rPr>
              <a:t>:</a:t>
            </a:r>
          </a:p>
          <a:p>
            <a:r>
              <a:rPr lang="ru-RU" dirty="0" smtClean="0"/>
              <a:t>С </a:t>
            </a:r>
            <a:r>
              <a:rPr lang="ru-RU" dirty="0"/>
              <a:t>понятием </a:t>
            </a:r>
            <a:r>
              <a:rPr lang="ru-RU" dirty="0" smtClean="0"/>
              <a:t>основная образовательная </a:t>
            </a:r>
            <a:r>
              <a:rPr lang="ru-RU" dirty="0"/>
              <a:t>программа и для чего она необходима</a:t>
            </a:r>
            <a:r>
              <a:rPr lang="ru-RU" dirty="0" smtClean="0"/>
              <a:t>?</a:t>
            </a:r>
          </a:p>
          <a:p>
            <a:r>
              <a:rPr lang="ru-RU" dirty="0" smtClean="0"/>
              <a:t>Моделью образовательной программы.</a:t>
            </a:r>
          </a:p>
          <a:p>
            <a:r>
              <a:rPr lang="ru-RU" dirty="0" smtClean="0"/>
              <a:t>Основными направлениями развития детей и образовательными областями. </a:t>
            </a:r>
            <a:endParaRPr lang="ru-RU" dirty="0"/>
          </a:p>
          <a:p>
            <a:r>
              <a:rPr lang="ru-RU" dirty="0" smtClean="0"/>
              <a:t>Разделами основной образовательной программы дошкольного образования</a:t>
            </a:r>
          </a:p>
          <a:p>
            <a:r>
              <a:rPr lang="ru-RU" dirty="0" smtClean="0"/>
              <a:t>Формами </a:t>
            </a:r>
            <a:r>
              <a:rPr lang="ru-RU" dirty="0"/>
              <a:t>взаимодействия педагогического коллектива с </a:t>
            </a:r>
            <a:r>
              <a:rPr lang="ru-RU" dirty="0" smtClean="0"/>
              <a:t>семьями детей.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062877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Содержимое 4"/>
          <p:cNvSpPr>
            <a:spLocks noGrp="1"/>
          </p:cNvSpPr>
          <p:nvPr>
            <p:ph sz="quarter" idx="1"/>
          </p:nvPr>
        </p:nvSpPr>
        <p:spPr>
          <a:xfrm>
            <a:off x="395288" y="3370352"/>
            <a:ext cx="8137152" cy="3000286"/>
          </a:xfrm>
        </p:spPr>
        <p:txBody>
          <a:bodyPr>
            <a:normAutofit fontScale="92500" lnSpcReduction="20000"/>
          </a:bodyPr>
          <a:lstStyle/>
          <a:p>
            <a:pPr marL="0" indent="0" eaLnBrk="1" hangingPunct="1">
              <a:buFontTx/>
              <a:buNone/>
            </a:pPr>
            <a:r>
              <a:rPr lang="ru-RU" altLang="ru-RU" b="1" dirty="0" smtClean="0">
                <a:solidFill>
                  <a:srgbClr val="002060"/>
                </a:solidFill>
              </a:rPr>
              <a:t>Программа разрабатывается,  утверждается</a:t>
            </a:r>
            <a:r>
              <a:rPr lang="en-US" altLang="ru-RU" b="1" dirty="0" smtClean="0">
                <a:solidFill>
                  <a:srgbClr val="002060"/>
                </a:solidFill>
              </a:rPr>
              <a:t> </a:t>
            </a:r>
            <a:r>
              <a:rPr lang="ru-RU" altLang="ru-RU" b="1" dirty="0" smtClean="0">
                <a:solidFill>
                  <a:srgbClr val="002060"/>
                </a:solidFill>
              </a:rPr>
              <a:t>и реализуется в дошкольном образовательном учреждении: </a:t>
            </a:r>
          </a:p>
          <a:p>
            <a:pPr marL="400050" lvl="1" indent="0" eaLnBrk="1" hangingPunct="1">
              <a:buFont typeface="Arial" pitchFamily="34" charset="0"/>
              <a:buChar char="•"/>
            </a:pPr>
            <a:r>
              <a:rPr lang="en-US" altLang="ru-RU" sz="2400" b="1" dirty="0" smtClean="0">
                <a:cs typeface="Times New Roman" pitchFamily="18" charset="0"/>
              </a:rPr>
              <a:t> </a:t>
            </a:r>
            <a:r>
              <a:rPr lang="ru-RU" altLang="ru-RU" sz="2400" b="1" dirty="0" smtClean="0">
                <a:solidFill>
                  <a:srgbClr val="002060"/>
                </a:solidFill>
                <a:cs typeface="Times New Roman" pitchFamily="18" charset="0"/>
              </a:rPr>
              <a:t>в соответствии </a:t>
            </a:r>
            <a:r>
              <a:rPr lang="ru-RU" altLang="ru-RU" sz="2400" b="1" i="1" dirty="0" smtClean="0">
                <a:cs typeface="Times New Roman" pitchFamily="18" charset="0"/>
              </a:rPr>
              <a:t>с федеральным государственным образовательным стандартом дошкольного образования</a:t>
            </a:r>
            <a:endParaRPr lang="ru-RU" altLang="ru-RU" sz="2400" b="1" dirty="0" smtClean="0">
              <a:cs typeface="Times New Roman" pitchFamily="18" charset="0"/>
            </a:endParaRPr>
          </a:p>
          <a:p>
            <a:pPr marL="400050" lvl="1" indent="0" eaLnBrk="1" hangingPunct="1">
              <a:buFont typeface="Arial" pitchFamily="34" charset="0"/>
              <a:buChar char="•"/>
            </a:pPr>
            <a:r>
              <a:rPr lang="en-US" altLang="ru-RU" sz="2400" b="1" dirty="0" smtClean="0">
                <a:cs typeface="Times New Roman" pitchFamily="18" charset="0"/>
              </a:rPr>
              <a:t> </a:t>
            </a:r>
            <a:r>
              <a:rPr lang="ru-RU" altLang="ru-RU" sz="2400" b="1" dirty="0" smtClean="0">
                <a:solidFill>
                  <a:srgbClr val="002060"/>
                </a:solidFill>
                <a:cs typeface="Times New Roman" pitchFamily="18" charset="0"/>
              </a:rPr>
              <a:t>используя учебно-методический </a:t>
            </a:r>
            <a:r>
              <a:rPr lang="ru-RU" altLang="ru-RU" sz="2400" b="1" i="1" dirty="0" smtClean="0">
                <a:cs typeface="Times New Roman" pitchFamily="18" charset="0"/>
              </a:rPr>
              <a:t>комплект основной образовательной программы дошкольного образования «От рождения до школы»</a:t>
            </a:r>
            <a:endParaRPr lang="ru-RU" altLang="ru-RU" sz="2400" b="1" i="1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E353DAD8-4CF8-4C50-A49C-563D602BCF75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683568" y="692696"/>
            <a:ext cx="806489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/>
              <a:t>Основная  </a:t>
            </a:r>
            <a:r>
              <a:rPr lang="ru-RU" sz="2000" b="1" dirty="0" smtClean="0"/>
              <a:t>образовательная </a:t>
            </a:r>
            <a:r>
              <a:rPr lang="ru-RU" sz="2000" b="1" dirty="0"/>
              <a:t>программа</a:t>
            </a:r>
          </a:p>
          <a:p>
            <a:pPr algn="ctr"/>
            <a:r>
              <a:rPr lang="ru-RU" sz="2000" b="1" dirty="0"/>
              <a:t> это нормативно-управленческий документ дошкольного учреждения, характеризующий специфику содержания образования, особенности организации </a:t>
            </a:r>
            <a:r>
              <a:rPr lang="ru-RU" sz="2000" b="1" dirty="0" err="1"/>
              <a:t>воспитательно</a:t>
            </a:r>
            <a:r>
              <a:rPr lang="ru-RU" sz="2000" b="1" dirty="0"/>
              <a:t>-образовательного процесса, характер оказываемых </a:t>
            </a:r>
            <a:r>
              <a:rPr lang="ru-RU" sz="2000" b="1" dirty="0" smtClean="0"/>
              <a:t>образовательных и </a:t>
            </a:r>
            <a:r>
              <a:rPr lang="ru-RU" sz="2000" b="1" dirty="0"/>
              <a:t>медицинских услуг</a:t>
            </a:r>
          </a:p>
        </p:txBody>
      </p:sp>
    </p:spTree>
    <p:extLst>
      <p:ext uri="{BB962C8B-B14F-4D97-AF65-F5344CB8AC3E}">
        <p14:creationId xmlns:p14="http://schemas.microsoft.com/office/powerpoint/2010/main" xmlns="" val="20175018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7544" y="576978"/>
            <a:ext cx="8136904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8000"/>
                </a:solidFill>
                <a:latin typeface="Calibri"/>
              </a:rPr>
              <a:t>Основная образовательная </a:t>
            </a:r>
            <a:r>
              <a:rPr lang="ru-RU" sz="2400" b="1" dirty="0">
                <a:solidFill>
                  <a:srgbClr val="008000"/>
                </a:solidFill>
                <a:latin typeface="Calibri"/>
              </a:rPr>
              <a:t>программа </a:t>
            </a:r>
            <a:r>
              <a:rPr lang="ru-RU" sz="2400" b="1" dirty="0" smtClean="0">
                <a:solidFill>
                  <a:srgbClr val="008000"/>
                </a:solidFill>
                <a:latin typeface="Calibri"/>
              </a:rPr>
              <a:t> детского сад № </a:t>
            </a:r>
            <a:r>
              <a:rPr lang="ru-RU" sz="2400" b="1" dirty="0" smtClean="0">
                <a:solidFill>
                  <a:srgbClr val="008000"/>
                </a:solidFill>
                <a:latin typeface="Calibri"/>
              </a:rPr>
              <a:t>146</a:t>
            </a:r>
            <a:endParaRPr lang="ru-RU" sz="2400" b="1" dirty="0">
              <a:solidFill>
                <a:srgbClr val="008000"/>
              </a:solidFill>
              <a:latin typeface="Calibri"/>
            </a:endParaRPr>
          </a:p>
          <a:p>
            <a:pPr algn="ctr"/>
            <a:r>
              <a:rPr lang="ru-RU" sz="2000" b="1" i="1" dirty="0">
                <a:solidFill>
                  <a:srgbClr val="7030A0"/>
                </a:solidFill>
                <a:latin typeface="Calibri"/>
              </a:rPr>
              <a:t>учитывает образовательные потребности, </a:t>
            </a:r>
            <a:r>
              <a:rPr lang="ru-RU" sz="2000" b="1" i="1" dirty="0" smtClean="0">
                <a:solidFill>
                  <a:srgbClr val="7030A0"/>
                </a:solidFill>
                <a:latin typeface="Calibri"/>
              </a:rPr>
              <a:t>интересы и мотивы воспитанников</a:t>
            </a:r>
            <a:r>
              <a:rPr lang="ru-RU" sz="2000" b="1" i="1" dirty="0">
                <a:solidFill>
                  <a:srgbClr val="7030A0"/>
                </a:solidFill>
                <a:latin typeface="Calibri"/>
              </a:rPr>
              <a:t>, их родителей (законных представителей)</a:t>
            </a:r>
          </a:p>
          <a:p>
            <a:pPr algn="ctr"/>
            <a:endParaRPr lang="ru-RU" b="1" dirty="0" smtClean="0">
              <a:solidFill>
                <a:prstClr val="black"/>
              </a:solidFill>
              <a:latin typeface="Calibri"/>
            </a:endParaRPr>
          </a:p>
          <a:p>
            <a:pPr algn="ctr"/>
            <a:r>
              <a:rPr lang="ru-RU" b="1" dirty="0" smtClean="0">
                <a:solidFill>
                  <a:prstClr val="black"/>
                </a:solidFill>
                <a:latin typeface="Calibri"/>
              </a:rPr>
              <a:t>Основная образовательная  </a:t>
            </a:r>
            <a:r>
              <a:rPr lang="ru-RU" b="1" dirty="0">
                <a:solidFill>
                  <a:prstClr val="black"/>
                </a:solidFill>
                <a:latin typeface="Calibri"/>
              </a:rPr>
              <a:t>программа </a:t>
            </a:r>
            <a:r>
              <a:rPr lang="ru-RU" b="1" dirty="0" smtClean="0">
                <a:solidFill>
                  <a:prstClr val="black"/>
                </a:solidFill>
                <a:latin typeface="Calibri"/>
              </a:rPr>
              <a:t>детского сада  </a:t>
            </a:r>
            <a:r>
              <a:rPr lang="ru-RU" b="1" dirty="0" smtClean="0">
                <a:solidFill>
                  <a:prstClr val="black"/>
                </a:solidFill>
                <a:latin typeface="Calibri"/>
              </a:rPr>
              <a:t>№</a:t>
            </a:r>
            <a:r>
              <a:rPr lang="ru-RU" b="1" dirty="0" smtClean="0">
                <a:solidFill>
                  <a:prstClr val="black"/>
                </a:solidFill>
                <a:latin typeface="Calibri"/>
              </a:rPr>
              <a:t>146</a:t>
            </a:r>
            <a:endParaRPr lang="ru-RU" b="1" dirty="0" smtClean="0">
              <a:solidFill>
                <a:prstClr val="black"/>
              </a:solidFill>
              <a:latin typeface="Calibri"/>
            </a:endParaRPr>
          </a:p>
          <a:p>
            <a:pPr algn="ctr"/>
            <a:r>
              <a:rPr lang="ru-RU" b="1" dirty="0" smtClean="0">
                <a:solidFill>
                  <a:prstClr val="black"/>
                </a:solidFill>
                <a:latin typeface="Calibri"/>
              </a:rPr>
              <a:t> разработана в соответствии с : </a:t>
            </a:r>
            <a:endParaRPr lang="ru-RU" b="1" dirty="0">
              <a:solidFill>
                <a:prstClr val="black"/>
              </a:solidFill>
              <a:latin typeface="Calibri"/>
            </a:endParaRPr>
          </a:p>
          <a:p>
            <a:pPr lvl="0" algn="just" fontAlgn="base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Законом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Российской Федерации от 29.12.2012 № 273-ФЗ «Об образовании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Российской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Федерации»;</a:t>
            </a:r>
          </a:p>
          <a:p>
            <a:pPr lvl="0" algn="just" fontAlgn="base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Санитарно-эпидемиологическими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правилами и нормами СанПиН 2.4.1.3049-13 «Санитарно-эпидемиологические требования к устройству,  содержанию и организации режима работы дошкольных образовательных учреждений» (утвержден постановлением Главного государственного санитарного врача РФ от 15 мая 2013 г. № 26);</a:t>
            </a:r>
          </a:p>
          <a:p>
            <a:pPr lvl="0" algn="just" fontAlgn="base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Федеральным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государственным образовательным стандартом дошкольного образования (утвержден Приказом Министерства образования  и   науки   РФ от 17.10.2013 г.  № 1155)</a:t>
            </a:r>
          </a:p>
          <a:p>
            <a:pPr lvl="0" algn="just" fontAlgn="base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Приказом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Министерства образования и науки Российской Федерации от 30.08.2013 № 1014 «Об утверждении порядка организации и осуществления образовательной деятельности по основным общеобразовательным программам – образовательным программам дошкольного образования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  <a:p>
            <a:pPr lvl="0" algn="just" fontAlgn="base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Уставом МОУ детского сада №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146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 fontAlgn="base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07078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00034" y="384527"/>
            <a:ext cx="835824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Модель основной образовательной программы детского сада  </a:t>
            </a:r>
            <a:r>
              <a:rPr lang="ru-RU" sz="28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№</a:t>
            </a:r>
            <a:r>
              <a:rPr lang="ru-RU" sz="28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146</a:t>
            </a:r>
            <a:endParaRPr lang="ru-RU" sz="2800" b="1" i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Шестиугольник 4"/>
          <p:cNvSpPr/>
          <p:nvPr/>
        </p:nvSpPr>
        <p:spPr>
          <a:xfrm>
            <a:off x="1187624" y="1556792"/>
            <a:ext cx="6099020" cy="1944216"/>
          </a:xfrm>
          <a:prstGeom prst="hexagon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7030A0"/>
                </a:solidFill>
              </a:rPr>
              <a:t>Образовательный процесс</a:t>
            </a:r>
          </a:p>
          <a:p>
            <a:pPr algn="ctr"/>
            <a:endParaRPr lang="ru-RU" b="1" dirty="0" smtClean="0">
              <a:solidFill>
                <a:srgbClr val="7030A0"/>
              </a:solidFill>
            </a:endParaRPr>
          </a:p>
          <a:p>
            <a:pPr algn="ctr"/>
            <a:endParaRPr lang="ru-RU" b="1" dirty="0" smtClean="0">
              <a:solidFill>
                <a:srgbClr val="7030A0"/>
              </a:solidFill>
            </a:endParaRPr>
          </a:p>
          <a:p>
            <a:pPr algn="ctr"/>
            <a:endParaRPr lang="ru-RU" b="1" dirty="0" smtClean="0">
              <a:solidFill>
                <a:srgbClr val="7030A0"/>
              </a:solidFill>
            </a:endParaRPr>
          </a:p>
          <a:p>
            <a:pPr algn="ctr"/>
            <a:endParaRPr lang="ru-RU" b="1" dirty="0" smtClean="0">
              <a:solidFill>
                <a:srgbClr val="7030A0"/>
              </a:solidFill>
            </a:endParaRPr>
          </a:p>
          <a:p>
            <a:pPr algn="ctr"/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47664" y="1772106"/>
            <a:ext cx="5524666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1300" dirty="0" smtClean="0"/>
          </a:p>
          <a:p>
            <a:pPr algn="ctr"/>
            <a:r>
              <a:rPr lang="ru-RU" sz="1300" b="1" i="1" dirty="0" smtClean="0">
                <a:solidFill>
                  <a:srgbClr val="800000"/>
                </a:solidFill>
              </a:rPr>
              <a:t>Цель</a:t>
            </a:r>
            <a:r>
              <a:rPr lang="ru-RU" sz="1300" dirty="0" smtClean="0"/>
              <a:t>: обеспечить развитие личности детей дошкольного возраста в различных видах общения и деятельности с учетом их возрастных, индивидуальных, психологических и физиологических особенностей. Развитие личности, мотивации и способностей детей в различных видах деятельности и охватывает направления развития и образования детей (образовательные области)</a:t>
            </a:r>
            <a:endParaRPr lang="ru-RU" sz="1300" dirty="0"/>
          </a:p>
        </p:txBody>
      </p:sp>
      <p:sp>
        <p:nvSpPr>
          <p:cNvPr id="13" name="Шестиугольник 12"/>
          <p:cNvSpPr/>
          <p:nvPr/>
        </p:nvSpPr>
        <p:spPr>
          <a:xfrm>
            <a:off x="500034" y="3717032"/>
            <a:ext cx="2487790" cy="1224136"/>
          </a:xfrm>
          <a:prstGeom prst="hexagon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800000"/>
                </a:solidFill>
              </a:rPr>
              <a:t>Социально-коммуникативное развитие</a:t>
            </a:r>
            <a:endParaRPr lang="ru-RU" sz="1400" dirty="0">
              <a:solidFill>
                <a:srgbClr val="800000"/>
              </a:solidFill>
            </a:endParaRPr>
          </a:p>
        </p:txBody>
      </p:sp>
      <p:sp>
        <p:nvSpPr>
          <p:cNvPr id="14" name="Шестиугольник 13"/>
          <p:cNvSpPr/>
          <p:nvPr/>
        </p:nvSpPr>
        <p:spPr>
          <a:xfrm>
            <a:off x="1475656" y="5085184"/>
            <a:ext cx="2374067" cy="1296143"/>
          </a:xfrm>
          <a:prstGeom prst="hexagon">
            <a:avLst>
              <a:gd name="adj" fmla="val 39683"/>
              <a:gd name="vf" fmla="val 115470"/>
            </a:avLst>
          </a:prstGeom>
          <a:solidFill>
            <a:srgbClr val="B864BA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800000"/>
                </a:solidFill>
              </a:rPr>
              <a:t>Познавательное развитие</a:t>
            </a:r>
            <a:endParaRPr lang="ru-RU" sz="1400" dirty="0">
              <a:solidFill>
                <a:srgbClr val="800000"/>
              </a:solidFill>
            </a:endParaRPr>
          </a:p>
        </p:txBody>
      </p:sp>
      <p:sp>
        <p:nvSpPr>
          <p:cNvPr id="17" name="Шестиугольник 16"/>
          <p:cNvSpPr/>
          <p:nvPr/>
        </p:nvSpPr>
        <p:spPr>
          <a:xfrm>
            <a:off x="5063285" y="5085183"/>
            <a:ext cx="2000264" cy="1296143"/>
          </a:xfrm>
          <a:prstGeom prst="hexagon">
            <a:avLst/>
          </a:prstGeom>
          <a:solidFill>
            <a:srgbClr val="52CC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800000"/>
                </a:solidFill>
              </a:rPr>
              <a:t>Физическое развитие</a:t>
            </a:r>
            <a:endParaRPr lang="ru-RU" sz="1400" dirty="0">
              <a:solidFill>
                <a:srgbClr val="800000"/>
              </a:solidFill>
            </a:endParaRPr>
          </a:p>
        </p:txBody>
      </p:sp>
      <p:sp>
        <p:nvSpPr>
          <p:cNvPr id="15" name="Шестиугольник 14"/>
          <p:cNvSpPr/>
          <p:nvPr/>
        </p:nvSpPr>
        <p:spPr>
          <a:xfrm>
            <a:off x="3635896" y="3675847"/>
            <a:ext cx="1928826" cy="1285884"/>
          </a:xfrm>
          <a:prstGeom prst="hexagon">
            <a:avLst/>
          </a:prstGeom>
          <a:solidFill>
            <a:srgbClr val="C1C955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rgbClr val="800000"/>
                </a:solidFill>
              </a:rPr>
              <a:t>Речевое развитие</a:t>
            </a:r>
            <a:endParaRPr lang="ru-RU" sz="1600" dirty="0">
              <a:solidFill>
                <a:srgbClr val="800000"/>
              </a:solidFill>
            </a:endParaRPr>
          </a:p>
        </p:txBody>
      </p:sp>
      <p:sp>
        <p:nvSpPr>
          <p:cNvPr id="18" name="Шестиугольник 17"/>
          <p:cNvSpPr/>
          <p:nvPr/>
        </p:nvSpPr>
        <p:spPr>
          <a:xfrm>
            <a:off x="6491946" y="3717032"/>
            <a:ext cx="2375437" cy="1244699"/>
          </a:xfrm>
          <a:prstGeom prst="hexagon">
            <a:avLst/>
          </a:prstGeom>
          <a:solidFill>
            <a:srgbClr val="FEB0FA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rgbClr val="800000"/>
                </a:solidFill>
              </a:rPr>
              <a:t>Художественно-эстетическое развитие</a:t>
            </a:r>
            <a:endParaRPr lang="ru-RU" sz="1600" dirty="0">
              <a:solidFill>
                <a:srgbClr val="80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2327745678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7" grpId="0" animBg="1"/>
      <p:bldP spid="15" grpId="0" animBg="1"/>
      <p:bldP spid="1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476672"/>
            <a:ext cx="8640763" cy="1296144"/>
          </a:xfrm>
        </p:spPr>
        <p:txBody>
          <a:bodyPr>
            <a:normAutofit fontScale="90000"/>
          </a:bodyPr>
          <a:lstStyle/>
          <a:p>
            <a:pPr lvl="0"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/>
            </a:r>
            <a:b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</a:b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/>
            </a:r>
            <a:b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</a:b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+mn-lt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+mn-lt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   Основная образовательная программа детского сада 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№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146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cs typeface="Times New Roman" pitchFamily="18" charset="0"/>
              </a:rPr>
              <a:t>состоит из двух частей :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/>
            </a:r>
            <a:br>
              <a:rPr lang="ru-RU" sz="2000" b="1" dirty="0">
                <a:solidFill>
                  <a:schemeClr val="accent2">
                    <a:lumMod val="50000"/>
                  </a:schemeClr>
                </a:solidFill>
                <a:latin typeface="+mn-lt"/>
              </a:rPr>
            </a:b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 </a:t>
            </a: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xmlns="" val="2066469666"/>
              </p:ext>
            </p:extLst>
          </p:nvPr>
        </p:nvGraphicFramePr>
        <p:xfrm>
          <a:off x="827584" y="1556792"/>
          <a:ext cx="3430091" cy="49371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10" name="Группа 9"/>
          <p:cNvGrpSpPr/>
          <p:nvPr/>
        </p:nvGrpSpPr>
        <p:grpSpPr>
          <a:xfrm rot="10800000">
            <a:off x="4427982" y="4072569"/>
            <a:ext cx="2123528" cy="1480648"/>
            <a:chOff x="1616709" y="2586084"/>
            <a:chExt cx="2567941" cy="2350437"/>
          </a:xfrm>
        </p:grpSpPr>
        <p:sp>
          <p:nvSpPr>
            <p:cNvPr id="11" name="Стрелка вправо 10"/>
            <p:cNvSpPr/>
            <p:nvPr/>
          </p:nvSpPr>
          <p:spPr>
            <a:xfrm>
              <a:off x="1759585" y="2586084"/>
              <a:ext cx="2425065" cy="2350437"/>
            </a:xfrm>
            <a:prstGeom prst="rightArrow">
              <a:avLst>
                <a:gd name="adj1" fmla="val 75000"/>
                <a:gd name="adj2" fmla="val 50000"/>
              </a:avLst>
            </a:prstGeom>
            <a:solidFill>
              <a:srgbClr val="52CCC0">
                <a:alpha val="90000"/>
              </a:srgbClr>
            </a:solidFill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" name="Стрелка вправо 4"/>
            <p:cNvSpPr/>
            <p:nvPr/>
          </p:nvSpPr>
          <p:spPr>
            <a:xfrm>
              <a:off x="1616709" y="2879889"/>
              <a:ext cx="1543651" cy="176282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1590" tIns="21590" rIns="21590" bIns="21590" numCol="1" spcCol="1270" anchor="t" anchorCtr="0">
              <a:noAutofit/>
            </a:bodyPr>
            <a:lstStyle/>
            <a:p>
              <a:pPr marL="285750" lvl="1" indent="-285750" defTabSz="1511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Char char="••"/>
              </a:pPr>
              <a:endParaRPr lang="ru-RU" sz="3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</a:endParaRPr>
            </a:p>
            <a:p>
              <a:pPr marL="285750" lvl="1" indent="-285750" defTabSz="1511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Char char="••"/>
              </a:pPr>
              <a:endParaRPr lang="ru-RU" sz="3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</a:endParaRPr>
            </a:p>
          </p:txBody>
        </p:sp>
      </p:grpSp>
      <p:sp>
        <p:nvSpPr>
          <p:cNvPr id="14" name="Скругленный прямоугольник 13"/>
          <p:cNvSpPr/>
          <p:nvPr/>
        </p:nvSpPr>
        <p:spPr>
          <a:xfrm>
            <a:off x="6228184" y="2799341"/>
            <a:ext cx="1973900" cy="3157318"/>
          </a:xfrm>
          <a:prstGeom prst="roundRect">
            <a:avLst>
              <a:gd name="adj" fmla="val 19392"/>
            </a:avLst>
          </a:prstGeom>
          <a:solidFill>
            <a:srgbClr val="FEB0FA"/>
          </a:solidFill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8" name="TextBox 17"/>
          <p:cNvSpPr txBox="1"/>
          <p:nvPr/>
        </p:nvSpPr>
        <p:spPr>
          <a:xfrm>
            <a:off x="5106824" y="4497181"/>
            <a:ext cx="15167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prstClr val="black"/>
                </a:solidFill>
              </a:rPr>
              <a:t>40% </a:t>
            </a:r>
            <a:endParaRPr lang="ru-RU" sz="3600" dirty="0">
              <a:solidFill>
                <a:prstClr val="black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293004" y="1049931"/>
            <a:ext cx="1807388" cy="50298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endParaRPr lang="ru-RU" sz="1400" b="1" u="sng" dirty="0" smtClean="0">
              <a:solidFill>
                <a:srgbClr val="000000"/>
              </a:solidFill>
              <a:latin typeface="Times New Roman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ru-RU" sz="1100" b="1" u="sng" dirty="0" smtClean="0">
              <a:solidFill>
                <a:srgbClr val="000000"/>
              </a:solidFill>
              <a:latin typeface="Times New Roman"/>
              <a:cs typeface="Times New Roman"/>
            </a:endParaRPr>
          </a:p>
          <a:p>
            <a:endParaRPr lang="ru-RU" sz="1200" b="1" u="sng" dirty="0" smtClean="0">
              <a:solidFill>
                <a:srgbClr val="000000"/>
              </a:solidFill>
              <a:latin typeface="Times New Roman"/>
              <a:cs typeface="Times New Roman"/>
            </a:endParaRPr>
          </a:p>
          <a:p>
            <a:endParaRPr lang="ru-RU" sz="1200" b="1" u="sng" dirty="0">
              <a:solidFill>
                <a:srgbClr val="000000"/>
              </a:solidFill>
              <a:latin typeface="Times New Roman"/>
              <a:cs typeface="Times New Roman"/>
            </a:endParaRPr>
          </a:p>
          <a:p>
            <a:endParaRPr lang="ru-RU" sz="1200" b="1" u="sng" dirty="0" smtClean="0">
              <a:solidFill>
                <a:srgbClr val="000000"/>
              </a:solidFill>
              <a:latin typeface="Times New Roman"/>
              <a:cs typeface="Times New Roman"/>
            </a:endParaRPr>
          </a:p>
          <a:p>
            <a:endParaRPr lang="ru-RU" sz="1400" b="1" u="sng" dirty="0" smtClean="0">
              <a:solidFill>
                <a:srgbClr val="000000"/>
              </a:solidFill>
              <a:latin typeface="Times New Roman"/>
              <a:cs typeface="Times New Roman"/>
            </a:endParaRPr>
          </a:p>
          <a:p>
            <a:endParaRPr lang="ru-RU" sz="1400" b="1" u="sng" dirty="0">
              <a:solidFill>
                <a:srgbClr val="000000"/>
              </a:solidFill>
              <a:latin typeface="Times New Roman"/>
              <a:cs typeface="Times New Roman"/>
            </a:endParaRPr>
          </a:p>
          <a:p>
            <a:endParaRPr lang="ru-RU" sz="1400" b="1" u="sng" dirty="0">
              <a:solidFill>
                <a:srgbClr val="000000"/>
              </a:solidFill>
              <a:latin typeface="Times New Roman"/>
              <a:cs typeface="Times New Roman"/>
            </a:endParaRPr>
          </a:p>
          <a:p>
            <a:endParaRPr lang="ru-RU" sz="1400" b="1" u="sng" dirty="0" smtClean="0">
              <a:solidFill>
                <a:srgbClr val="000000"/>
              </a:solidFill>
              <a:latin typeface="Times New Roman"/>
              <a:cs typeface="Times New Roman"/>
            </a:endParaRPr>
          </a:p>
          <a:p>
            <a:r>
              <a:rPr lang="ru-RU" sz="1400" b="1" u="sng" dirty="0" smtClean="0">
                <a:solidFill>
                  <a:srgbClr val="000000"/>
                </a:solidFill>
                <a:latin typeface="Times New Roman"/>
                <a:cs typeface="Times New Roman"/>
              </a:rPr>
              <a:t>2. Вариативная часть</a:t>
            </a:r>
            <a:endParaRPr lang="ru-RU" sz="1400" u="sng" dirty="0" smtClean="0">
              <a:latin typeface="Calibri"/>
              <a:ea typeface="Calibri"/>
              <a:cs typeface="Times New Roman"/>
            </a:endParaRPr>
          </a:p>
          <a:p>
            <a:r>
              <a:rPr lang="ru-RU" sz="1200" b="1" dirty="0" smtClean="0">
                <a:solidFill>
                  <a:srgbClr val="000000"/>
                </a:solidFill>
                <a:latin typeface="Times New Roman"/>
                <a:cs typeface="Times New Roman"/>
              </a:rPr>
              <a:t>формируется участниками образовательного процесса нашего ДОУ и включает в себя следующие парциальные программы:</a:t>
            </a:r>
            <a:endParaRPr lang="ru-RU" sz="1200" dirty="0" smtClean="0">
              <a:latin typeface="Calibri"/>
              <a:ea typeface="Calibri"/>
              <a:cs typeface="Times New Roman"/>
            </a:endParaRPr>
          </a:p>
          <a:p>
            <a:r>
              <a:rPr lang="ru-RU" sz="1200" b="1" dirty="0" smtClean="0">
                <a:solidFill>
                  <a:srgbClr val="000000"/>
                </a:solidFill>
                <a:latin typeface="Times New Roman"/>
                <a:cs typeface="Times New Roman"/>
              </a:rPr>
              <a:t>- </a:t>
            </a:r>
            <a:r>
              <a:rPr lang="ru-RU" sz="1200" b="1" dirty="0" smtClean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Дополнительное образование в форме кружковой работы (по рабочей программе) руководителя кружка)</a:t>
            </a:r>
          </a:p>
          <a:p>
            <a:pPr marL="285750" indent="-285750">
              <a:lnSpc>
                <a:spcPct val="115000"/>
              </a:lnSpc>
              <a:spcAft>
                <a:spcPts val="1000"/>
              </a:spcAft>
              <a:buFontTx/>
              <a:buChar char="-"/>
            </a:pPr>
            <a:endParaRPr lang="ru-RU" sz="1400" dirty="0"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26733587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67544" y="548681"/>
            <a:ext cx="8352928" cy="6063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чего необходима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основная образовательная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программа?</a:t>
            </a:r>
          </a:p>
          <a:p>
            <a:pPr lvl="0" algn="just">
              <a:lnSpc>
                <a:spcPct val="120000"/>
              </a:lnSpc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Основная образовательная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ДОУ определяет содержание и организацию образовательного процесса  для детей дошкольного возраста и направлена на формирование общей культуры, развитие физических, интеллектуальных и личностных качеств, формирование предпосылок учебной деятельности, обеспечивающих социальную успешность, сохранение и укрепление здоровья детей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дошкольного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возраста. </a:t>
            </a:r>
          </a:p>
          <a:p>
            <a:pPr lvl="0" algn="just"/>
            <a:endParaRPr lang="ru-RU" sz="2000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Важным 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содержании основной образовательной </a:t>
            </a:r>
            <a:r>
              <a:rPr lang="ru-RU" sz="20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 </a:t>
            </a:r>
            <a:r>
              <a:rPr lang="ru-RU" sz="20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ДОУ -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являются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образовательные </a:t>
            </a:r>
            <a:r>
              <a:rPr lang="ru-RU" sz="20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области, которые обеспечивают разностороннее  развитие детей с учетом их возрастных и индивидуальных особенностей по основным направлениям – </a:t>
            </a:r>
            <a:r>
              <a:rPr lang="ru-RU" sz="2000" b="1" i="1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социально-коммутативному, познавательному,  речевому,  художественно-эстетическому, физическому.</a:t>
            </a:r>
          </a:p>
          <a:p>
            <a:pPr lvl="0" algn="just"/>
            <a:r>
              <a:rPr lang="ru-RU" sz="20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Таким образом </a:t>
            </a:r>
            <a:r>
              <a:rPr lang="ru-RU" sz="20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основная образовательная </a:t>
            </a:r>
            <a:r>
              <a:rPr lang="ru-RU" sz="20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ДОУ охватывает все основные моменты жизнедеятельности детей дошкольного возраста которые посещают детский сад.</a:t>
            </a:r>
          </a:p>
        </p:txBody>
      </p:sp>
    </p:spTree>
    <p:extLst>
      <p:ext uri="{BB962C8B-B14F-4D97-AF65-F5344CB8AC3E}">
        <p14:creationId xmlns:p14="http://schemas.microsoft.com/office/powerpoint/2010/main" xmlns="" val="2547682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78098"/>
          </a:xfrm>
        </p:spPr>
        <p:txBody>
          <a:bodyPr/>
          <a:lstStyle/>
          <a:p>
            <a:pPr algn="ctr"/>
            <a:r>
              <a:rPr lang="ru-RU" b="1" dirty="0" smtClean="0"/>
              <a:t>Образовательные области:</a:t>
            </a:r>
            <a:endParaRPr lang="ru-RU" b="1" dirty="0"/>
          </a:p>
        </p:txBody>
      </p:sp>
      <p:sp>
        <p:nvSpPr>
          <p:cNvPr id="2" name="Объект 1"/>
          <p:cNvSpPr>
            <a:spLocks noGrp="1"/>
          </p:cNvSpPr>
          <p:nvPr>
            <p:ph sz="quarter" idx="1"/>
          </p:nvPr>
        </p:nvSpPr>
        <p:spPr>
          <a:xfrm>
            <a:off x="179512" y="1124744"/>
            <a:ext cx="8208912" cy="4525963"/>
          </a:xfrm>
        </p:spPr>
        <p:txBody>
          <a:bodyPr>
            <a:normAutofit fontScale="92500" lnSpcReduction="20000"/>
          </a:bodyPr>
          <a:lstStyle/>
          <a:p>
            <a:pPr marL="109728" indent="0" algn="just">
              <a:buNone/>
            </a:pPr>
            <a:r>
              <a:rPr lang="ru-RU" b="1" dirty="0">
                <a:solidFill>
                  <a:srgbClr val="7030A0"/>
                </a:solidFill>
              </a:rPr>
              <a:t>Социально-коммуникативное развитие </a:t>
            </a:r>
            <a:r>
              <a:rPr lang="ru-RU" dirty="0"/>
              <a:t>направлено на усвоение норм и ценностей, принятых в обществе, включая моральные и нравственные ценности; развитие общения и взаимодействия ребенка со взрослыми и сверстниками; становление самостоятельности, целенаправленности и </a:t>
            </a:r>
            <a:r>
              <a:rPr lang="ru-RU" dirty="0" err="1"/>
              <a:t>саморегуляции</a:t>
            </a:r>
            <a:r>
              <a:rPr lang="ru-RU" dirty="0"/>
              <a:t> собственных действий; развитие социального и эмоционального интеллекта, эмоциональной отзывчивости, сопереживания, формирование готовности к совместной деятельности со сверстниками, формирование уважительного отношения и чувства принадлежности к своей семье и к сообществу детей и взрослых в Организации; формирование позитивных установок к различным видам труда и творчества; формирование основ безопасного поведения в быту, социуме, природе.</a:t>
            </a: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849099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"/>
          </p:nvPr>
        </p:nvSpPr>
        <p:spPr>
          <a:xfrm>
            <a:off x="179512" y="692696"/>
            <a:ext cx="7992888" cy="5832648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ru-RU" b="1" dirty="0">
                <a:solidFill>
                  <a:srgbClr val="7030A0"/>
                </a:solidFill>
              </a:rPr>
              <a:t>Познавательное развитие предполагает </a:t>
            </a:r>
            <a:r>
              <a:rPr lang="ru-RU" dirty="0"/>
              <a:t>развитие интересов детей, любознательности и познавательной мотивации; формирование познавательных действий, становление сознания; развитие воображения и творческой активности; формирование первичных представлений о себе, других людях, объектах окружающего мира, о свойствах и отношениях объектов окружающего мира (форме, цвете, размере, материале, звучании, ритме, темпе, количестве, числе, части и целом, пространстве и времени, движении и покое, причинах и следствиях и др.), о малой родине и Отечестве, представлений о социокультурных ценностях нашего народа, об отечественных традициях и праздниках, о планете Земля как общем доме людей, об особенностях ее природы, многообразии стран и народов мира.</a:t>
            </a:r>
          </a:p>
          <a:p>
            <a:pPr algn="just"/>
            <a:endParaRPr lang="ru-RU" dirty="0"/>
          </a:p>
          <a:p>
            <a:pPr algn="just"/>
            <a:r>
              <a:rPr lang="ru-RU" b="1" dirty="0">
                <a:solidFill>
                  <a:srgbClr val="7030A0"/>
                </a:solidFill>
              </a:rPr>
              <a:t>Речевое развитие включает </a:t>
            </a:r>
            <a:r>
              <a:rPr lang="ru-RU" dirty="0"/>
              <a:t>владение речью как средством общения и культуры; обогащение активного словаря; развитие связной, грамматически правильной диалогической и монологической речи; развитие речевого творчества; развитие звуковой и интонационной культуры речи, фонематического слуха; знакомство с книжной культурой, детской литературой, понимание на слух текстов различных жанров детской литературы; формирование звуковой аналитико-синтетической активности как предпосылки обучения грамоте.</a:t>
            </a:r>
          </a:p>
          <a:p>
            <a:pPr algn="just"/>
            <a:endParaRPr lang="ru-RU" dirty="0"/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524229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"/>
          </p:nvPr>
        </p:nvSpPr>
        <p:spPr>
          <a:xfrm>
            <a:off x="457200" y="476672"/>
            <a:ext cx="8219256" cy="5688632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ru-RU" b="1" dirty="0">
                <a:solidFill>
                  <a:srgbClr val="7030A0"/>
                </a:solidFill>
              </a:rPr>
              <a:t>Художественно-эстетическое развитие </a:t>
            </a:r>
            <a:r>
              <a:rPr lang="ru-RU" dirty="0"/>
              <a:t>предполагает развитие предпосылок ценностно-смыслового восприятия и понимания произведений искусства (словесного, музыкального, изобразительного), мира природы; становление эстетического отношения к окружающему миру; формирование элементарных представлений о видах искусства; восприятие музыки, художественной литературы, фольклора; стимулирование сопереживания персонажам художественных произведений; реализацию самостоятельной творческой деятельности детей (изобразительной, конструктивно-модельной, музыкальной и др</a:t>
            </a:r>
            <a:r>
              <a:rPr lang="ru-RU" dirty="0" smtClean="0"/>
              <a:t>.).</a:t>
            </a:r>
          </a:p>
          <a:p>
            <a:pPr marL="109728" indent="0" algn="just">
              <a:buNone/>
            </a:pPr>
            <a:endParaRPr lang="ru-RU" dirty="0"/>
          </a:p>
          <a:p>
            <a:pPr algn="just"/>
            <a:r>
              <a:rPr lang="ru-RU" b="1" dirty="0">
                <a:solidFill>
                  <a:srgbClr val="7030A0"/>
                </a:solidFill>
              </a:rPr>
              <a:t>Физическое развитие включает </a:t>
            </a:r>
            <a:r>
              <a:rPr lang="ru-RU" dirty="0"/>
              <a:t>приобретение опыта в следующих видах деятельности детей: двигательной, в том числе связанной с выполнением упражнений, направленных на развитие таких физических качеств, как координация и гибкость; способствующих правильному формированию опорно-двигательной системы организма, развитию равновесия, координации движения, крупной и мелкой моторики обеих рук, а также с правильным, не наносящем ущерба организму, выполнением основных движений (ходьба, бег, мягкие прыжки, повороты в обе стороны), формирование начальных представлений о некоторых видах спорта, овладение подвижными играми с правилами; становление целенаправленности и </a:t>
            </a:r>
            <a:r>
              <a:rPr lang="ru-RU" dirty="0" err="1"/>
              <a:t>саморегуляции</a:t>
            </a:r>
            <a:r>
              <a:rPr lang="ru-RU" dirty="0"/>
              <a:t> в двигательной сфере; становление ценностей здорового образа жизни, овладение его элементарными нормами и правилами (в питании, двигательном режиме, закаливании, при формировании полезных привычек и др.).</a:t>
            </a: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026215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11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331640" y="692696"/>
            <a:ext cx="5904656" cy="172819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2800" b="1" dirty="0" smtClean="0">
                <a:solidFill>
                  <a:srgbClr val="00B050"/>
                </a:solidFill>
              </a:rPr>
              <a:t>Физическое развитие</a:t>
            </a:r>
            <a:endParaRPr lang="ru-RU" altLang="ru-RU" sz="2800" b="1" dirty="0">
              <a:solidFill>
                <a:srgbClr val="00B05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572000" y="3573016"/>
            <a:ext cx="1512168" cy="27363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Формирование начальных представлений о здоровом образе жизни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411760" y="3501008"/>
            <a:ext cx="1584176" cy="28803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 fontAlgn="base">
              <a:lnSpc>
                <a:spcPct val="90000"/>
              </a:lnSpc>
              <a:spcAft>
                <a:spcPct val="0"/>
              </a:spcAft>
              <a:defRPr/>
            </a:pPr>
            <a:r>
              <a:rPr lang="ru-RU" altLang="ru-RU" sz="2400" b="1" dirty="0" smtClean="0">
                <a:solidFill>
                  <a:srgbClr val="1F497D"/>
                </a:solidFill>
              </a:rPr>
              <a:t>Физическая культур</a:t>
            </a:r>
            <a:r>
              <a:rPr lang="ru-RU" altLang="ru-RU" b="1" dirty="0" smtClean="0">
                <a:solidFill>
                  <a:srgbClr val="1F497D"/>
                </a:solidFill>
              </a:rPr>
              <a:t>а</a:t>
            </a:r>
            <a:endParaRPr lang="ru-RU" altLang="ru-RU" b="1" dirty="0">
              <a:solidFill>
                <a:srgbClr val="1F497D"/>
              </a:solidFill>
            </a:endParaRPr>
          </a:p>
        </p:txBody>
      </p:sp>
      <p:sp>
        <p:nvSpPr>
          <p:cNvPr id="6" name="Стрелка вниз 5"/>
          <p:cNvSpPr/>
          <p:nvPr/>
        </p:nvSpPr>
        <p:spPr>
          <a:xfrm>
            <a:off x="2915816" y="2420888"/>
            <a:ext cx="484632" cy="978408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низ 6"/>
          <p:cNvSpPr/>
          <p:nvPr/>
        </p:nvSpPr>
        <p:spPr>
          <a:xfrm>
            <a:off x="5004048" y="2492896"/>
            <a:ext cx="484632" cy="978408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12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979712" y="620688"/>
            <a:ext cx="5328592" cy="163448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2800" b="1" dirty="0" smtClean="0">
                <a:solidFill>
                  <a:srgbClr val="00B050"/>
                </a:solidFill>
              </a:rPr>
              <a:t>Познавательное развитие</a:t>
            </a:r>
            <a:endParaRPr lang="ru-RU" altLang="ru-RU" sz="2800" b="1" dirty="0">
              <a:solidFill>
                <a:srgbClr val="00B05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331640" y="3356992"/>
            <a:ext cx="914400" cy="2808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 fontAlgn="base">
              <a:lnSpc>
                <a:spcPct val="90000"/>
              </a:lnSpc>
              <a:spcAft>
                <a:spcPct val="0"/>
              </a:spcAft>
              <a:defRPr/>
            </a:pPr>
            <a:r>
              <a:rPr lang="ru-RU" altLang="ru-RU" b="1" dirty="0" smtClean="0">
                <a:solidFill>
                  <a:srgbClr val="1F497D"/>
                </a:solidFill>
              </a:rPr>
              <a:t>Формирование элементарных математических представлений</a:t>
            </a:r>
            <a:endParaRPr lang="ru-RU" altLang="ru-RU" b="1" dirty="0">
              <a:solidFill>
                <a:srgbClr val="1F497D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43808" y="3429000"/>
            <a:ext cx="914400" cy="27363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 fontAlgn="base">
              <a:lnSpc>
                <a:spcPct val="90000"/>
              </a:lnSpc>
              <a:spcAft>
                <a:spcPct val="0"/>
              </a:spcAft>
              <a:defRPr/>
            </a:pPr>
            <a:r>
              <a:rPr lang="ru-RU" altLang="ru-RU" b="1" dirty="0" smtClean="0">
                <a:solidFill>
                  <a:srgbClr val="1F497D"/>
                </a:solidFill>
              </a:rPr>
              <a:t>Развитие познавательно- исследовательской деятельности</a:t>
            </a:r>
            <a:endParaRPr lang="ru-RU" altLang="ru-RU" b="1" dirty="0">
              <a:solidFill>
                <a:srgbClr val="1F497D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220072" y="3429000"/>
            <a:ext cx="914400" cy="27363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Ознакомление с миром природы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995936" y="3429000"/>
            <a:ext cx="914400" cy="27363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Ознакомление с предметным окружением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588224" y="3501008"/>
            <a:ext cx="914400" cy="25922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altLang="ru-RU" b="1" dirty="0" smtClean="0">
                <a:solidFill>
                  <a:srgbClr val="1F497D"/>
                </a:solidFill>
              </a:rPr>
              <a:t>Ознакомление с социальным миром</a:t>
            </a:r>
            <a:endParaRPr lang="ru-RU" b="1" dirty="0"/>
          </a:p>
        </p:txBody>
      </p:sp>
      <p:sp>
        <p:nvSpPr>
          <p:cNvPr id="10" name="Стрелка вниз 9"/>
          <p:cNvSpPr/>
          <p:nvPr/>
        </p:nvSpPr>
        <p:spPr>
          <a:xfrm>
            <a:off x="1763688" y="2276872"/>
            <a:ext cx="484632" cy="978408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низ 10"/>
          <p:cNvSpPr/>
          <p:nvPr/>
        </p:nvSpPr>
        <p:spPr>
          <a:xfrm>
            <a:off x="3059832" y="2276872"/>
            <a:ext cx="484632" cy="978408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низ 11"/>
          <p:cNvSpPr/>
          <p:nvPr/>
        </p:nvSpPr>
        <p:spPr>
          <a:xfrm>
            <a:off x="4211960" y="2276872"/>
            <a:ext cx="484632" cy="978408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низ 12"/>
          <p:cNvSpPr/>
          <p:nvPr/>
        </p:nvSpPr>
        <p:spPr>
          <a:xfrm>
            <a:off x="5436096" y="2276872"/>
            <a:ext cx="484632" cy="978408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низ 13"/>
          <p:cNvSpPr/>
          <p:nvPr/>
        </p:nvSpPr>
        <p:spPr>
          <a:xfrm>
            <a:off x="6660232" y="2204864"/>
            <a:ext cx="484632" cy="978408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13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2123728" y="620688"/>
            <a:ext cx="5328592" cy="1490464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ru-RU" sz="2800" b="1" dirty="0" smtClean="0">
                <a:solidFill>
                  <a:srgbClr val="00B050"/>
                </a:solidFill>
              </a:rPr>
              <a:t>Художественно-эстетическое развитие</a:t>
            </a:r>
            <a:endParaRPr lang="ru-RU" sz="2800" dirty="0">
              <a:solidFill>
                <a:srgbClr val="00B05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771800" y="3429000"/>
            <a:ext cx="914400" cy="29523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 fontAlgn="base">
              <a:lnSpc>
                <a:spcPct val="90000"/>
              </a:lnSpc>
              <a:spcAft>
                <a:spcPct val="0"/>
              </a:spcAft>
              <a:defRPr/>
            </a:pPr>
            <a:r>
              <a:rPr lang="ru-RU" altLang="ru-RU" sz="2000" b="1" dirty="0" smtClean="0">
                <a:solidFill>
                  <a:srgbClr val="1F497D"/>
                </a:solidFill>
              </a:rPr>
              <a:t>Музыка</a:t>
            </a:r>
            <a:endParaRPr lang="ru-RU" altLang="ru-RU" sz="2000" b="1" dirty="0">
              <a:solidFill>
                <a:srgbClr val="1F497D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580112" y="3356992"/>
            <a:ext cx="914400" cy="29523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 fontAlgn="base">
              <a:lnSpc>
                <a:spcPct val="90000"/>
              </a:lnSpc>
              <a:spcAft>
                <a:spcPct val="0"/>
              </a:spcAft>
              <a:defRPr/>
            </a:pPr>
            <a:r>
              <a:rPr lang="ru-RU" altLang="ru-RU" sz="2000" b="1" dirty="0" smtClean="0">
                <a:solidFill>
                  <a:srgbClr val="1F497D"/>
                </a:solidFill>
              </a:rPr>
              <a:t>Художественно – эстетическое развити</a:t>
            </a:r>
            <a:r>
              <a:rPr lang="ru-RU" altLang="ru-RU" b="1" dirty="0" smtClean="0">
                <a:solidFill>
                  <a:srgbClr val="1F497D"/>
                </a:solidFill>
              </a:rPr>
              <a:t>е</a:t>
            </a:r>
            <a:endParaRPr lang="ru-RU" altLang="ru-RU" b="1" dirty="0">
              <a:solidFill>
                <a:srgbClr val="1F497D"/>
              </a:solidFill>
            </a:endParaRPr>
          </a:p>
        </p:txBody>
      </p:sp>
      <p:sp>
        <p:nvSpPr>
          <p:cNvPr id="6" name="Стрелка вниз 5"/>
          <p:cNvSpPr/>
          <p:nvPr/>
        </p:nvSpPr>
        <p:spPr>
          <a:xfrm>
            <a:off x="3059832" y="2204864"/>
            <a:ext cx="484632" cy="978408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низ 6"/>
          <p:cNvSpPr/>
          <p:nvPr/>
        </p:nvSpPr>
        <p:spPr>
          <a:xfrm>
            <a:off x="5724128" y="2204864"/>
            <a:ext cx="484632" cy="978408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14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979712" y="692696"/>
            <a:ext cx="4896544" cy="151216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B050"/>
                </a:solidFill>
              </a:rPr>
              <a:t>Социально – коммуникативное развитие</a:t>
            </a:r>
            <a:endParaRPr lang="ru-RU" sz="2400" b="1" dirty="0">
              <a:solidFill>
                <a:srgbClr val="00B05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691680" y="3284984"/>
            <a:ext cx="986408" cy="30963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2000" b="1" dirty="0" smtClean="0">
                <a:solidFill>
                  <a:srgbClr val="0070C0"/>
                </a:solidFill>
              </a:rPr>
              <a:t>Социализация </a:t>
            </a:r>
            <a:endParaRPr lang="ru-RU" sz="2000" b="1" dirty="0">
              <a:solidFill>
                <a:srgbClr val="0070C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75856" y="3284984"/>
            <a:ext cx="914400" cy="30963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2000" b="1" dirty="0" smtClean="0">
                <a:solidFill>
                  <a:srgbClr val="0070C0"/>
                </a:solidFill>
              </a:rPr>
              <a:t>Ребенок в семье и общества</a:t>
            </a:r>
            <a:endParaRPr lang="ru-RU" sz="2000" b="1" dirty="0">
              <a:solidFill>
                <a:srgbClr val="0070C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572000" y="3212976"/>
            <a:ext cx="914400" cy="31683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2000" b="1" dirty="0" smtClean="0">
                <a:solidFill>
                  <a:srgbClr val="0070C0"/>
                </a:solidFill>
              </a:rPr>
              <a:t>Самообслуживание, трудовое воспитание</a:t>
            </a:r>
            <a:endParaRPr lang="ru-RU" sz="2000" b="1" dirty="0">
              <a:solidFill>
                <a:srgbClr val="0070C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084168" y="3284984"/>
            <a:ext cx="1008112" cy="30963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2000" b="1" dirty="0" smtClean="0">
                <a:solidFill>
                  <a:srgbClr val="0070C0"/>
                </a:solidFill>
              </a:rPr>
              <a:t>Формирование основ безопасности</a:t>
            </a:r>
            <a:endParaRPr lang="ru-RU" sz="2000" b="1" dirty="0">
              <a:solidFill>
                <a:srgbClr val="0070C0"/>
              </a:solidFill>
            </a:endParaRPr>
          </a:p>
        </p:txBody>
      </p:sp>
      <p:sp>
        <p:nvSpPr>
          <p:cNvPr id="8" name="Стрелка вниз 7"/>
          <p:cNvSpPr/>
          <p:nvPr/>
        </p:nvSpPr>
        <p:spPr>
          <a:xfrm>
            <a:off x="2051720" y="2276872"/>
            <a:ext cx="484632" cy="978408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низ 8"/>
          <p:cNvSpPr/>
          <p:nvPr/>
        </p:nvSpPr>
        <p:spPr>
          <a:xfrm>
            <a:off x="6300192" y="2276872"/>
            <a:ext cx="484632" cy="978408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низ 9"/>
          <p:cNvSpPr/>
          <p:nvPr/>
        </p:nvSpPr>
        <p:spPr>
          <a:xfrm>
            <a:off x="4716016" y="2204864"/>
            <a:ext cx="484632" cy="978408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низ 10"/>
          <p:cNvSpPr/>
          <p:nvPr/>
        </p:nvSpPr>
        <p:spPr>
          <a:xfrm>
            <a:off x="3491880" y="2276872"/>
            <a:ext cx="484632" cy="978408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15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835696" y="836712"/>
            <a:ext cx="5184576" cy="144016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B050"/>
                </a:solidFill>
              </a:rPr>
              <a:t>Развитие речи</a:t>
            </a:r>
            <a:endParaRPr lang="ru-RU" sz="2400" b="1" dirty="0">
              <a:solidFill>
                <a:srgbClr val="00B050"/>
              </a:solidFill>
            </a:endParaRPr>
          </a:p>
        </p:txBody>
      </p:sp>
      <p:sp>
        <p:nvSpPr>
          <p:cNvPr id="4" name="Стрелка вниз 3"/>
          <p:cNvSpPr/>
          <p:nvPr/>
        </p:nvSpPr>
        <p:spPr>
          <a:xfrm>
            <a:off x="2555776" y="2348880"/>
            <a:ext cx="484632" cy="978408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трелка вниз 4"/>
          <p:cNvSpPr/>
          <p:nvPr/>
        </p:nvSpPr>
        <p:spPr>
          <a:xfrm>
            <a:off x="5436096" y="2276872"/>
            <a:ext cx="484632" cy="978408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2195736" y="3429000"/>
            <a:ext cx="1296144" cy="26642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2000" b="1" dirty="0" smtClean="0">
                <a:solidFill>
                  <a:srgbClr val="0070C0"/>
                </a:solidFill>
              </a:rPr>
              <a:t>Развитие речи</a:t>
            </a:r>
            <a:endParaRPr lang="ru-RU" sz="2000" b="1" dirty="0">
              <a:solidFill>
                <a:srgbClr val="0070C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148064" y="3356992"/>
            <a:ext cx="1152128" cy="26642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2000" b="1" dirty="0" smtClean="0">
                <a:solidFill>
                  <a:srgbClr val="0070C0"/>
                </a:solidFill>
              </a:rPr>
              <a:t>Художественная литература</a:t>
            </a:r>
            <a:endParaRPr lang="ru-RU" sz="20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DFBFAE-2B9B-4E57-882E-AECD0C6DDAA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935038" y="549275"/>
            <a:ext cx="8208962" cy="5327650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ru-RU" sz="2800" b="1" dirty="0">
                <a:solidFill>
                  <a:srgbClr val="7030A0"/>
                </a:solidFill>
              </a:rPr>
              <a:t>Формы взаимодействия педагогического коллектива </a:t>
            </a:r>
            <a:r>
              <a:rPr lang="ru-RU" sz="2800" b="1" dirty="0" smtClean="0">
                <a:solidFill>
                  <a:srgbClr val="7030A0"/>
                </a:solidFill>
              </a:rPr>
              <a:t>с семьями детей.</a:t>
            </a:r>
          </a:p>
          <a:p>
            <a:pPr marL="0" indent="0" algn="ctr">
              <a:buNone/>
            </a:pPr>
            <a:endParaRPr lang="ru-RU" sz="1800" b="1" dirty="0">
              <a:solidFill>
                <a:srgbClr val="7030A0"/>
              </a:solidFill>
            </a:endParaRPr>
          </a:p>
          <a:p>
            <a:pPr marL="0" indent="0" algn="just">
              <a:buNone/>
            </a:pPr>
            <a:r>
              <a:rPr lang="ru-RU" sz="1800" dirty="0"/>
              <a:t>В соответствии с законом Российской Федерации «Об образовании», федеральными образовательными стандартами дошкольного образования, Уставом </a:t>
            </a:r>
            <a:r>
              <a:rPr lang="ru-RU" sz="1800" dirty="0" smtClean="0"/>
              <a:t>МОУ детского сада  </a:t>
            </a:r>
            <a:r>
              <a:rPr lang="ru-RU" sz="1800" dirty="0" smtClean="0"/>
              <a:t>№ </a:t>
            </a:r>
            <a:r>
              <a:rPr lang="ru-RU" sz="1800" dirty="0" smtClean="0"/>
              <a:t>146 </a:t>
            </a:r>
            <a:r>
              <a:rPr lang="ru-RU" sz="1800" dirty="0" smtClean="0"/>
              <a:t>одной </a:t>
            </a:r>
            <a:r>
              <a:rPr lang="ru-RU" sz="1800" dirty="0"/>
              <a:t>из основных задач  является взаимодействие с семьей для обеспечения полноценного развития и реализации личности ребенка.  Особое место уделяется правовому и психолого-педагогическому просвещению родителей (законных представителей) детей</a:t>
            </a:r>
            <a:r>
              <a:rPr lang="ru-RU" sz="1800" dirty="0" smtClean="0"/>
              <a:t>. </a:t>
            </a:r>
            <a:endParaRPr lang="ru-RU" sz="1800" dirty="0"/>
          </a:p>
          <a:p>
            <a:pPr marL="0" indent="0">
              <a:buNone/>
            </a:pPr>
            <a:r>
              <a:rPr lang="ru-RU" sz="1800" dirty="0"/>
              <a:t>В основу совместной деятельности семьи и дошкольного учреждения заложены следующие принципы:</a:t>
            </a:r>
          </a:p>
          <a:p>
            <a:r>
              <a:rPr lang="ru-RU" sz="1800" dirty="0"/>
              <a:t>единый подход к процессу воспитания ребёнка;</a:t>
            </a:r>
          </a:p>
          <a:p>
            <a:r>
              <a:rPr lang="ru-RU" sz="1800" dirty="0"/>
              <a:t>открытость дошкольного учреждения для родителей;</a:t>
            </a:r>
          </a:p>
          <a:p>
            <a:r>
              <a:rPr lang="ru-RU" sz="1800" dirty="0"/>
              <a:t>взаимное доверие  во взаимоотношениях педагогов и родителей;</a:t>
            </a:r>
          </a:p>
          <a:p>
            <a:r>
              <a:rPr lang="ru-RU" sz="1800" dirty="0"/>
              <a:t>уважение и доброжелательность друг к другу;</a:t>
            </a:r>
          </a:p>
          <a:p>
            <a:r>
              <a:rPr lang="ru-RU" sz="1800" dirty="0"/>
              <a:t>дифференцированный подход к каждой семье;</a:t>
            </a:r>
          </a:p>
          <a:p>
            <a:r>
              <a:rPr lang="ru-RU" sz="1800" dirty="0"/>
              <a:t>равно ответственность родителей и педагогов.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0516510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4294967295"/>
          </p:nvPr>
        </p:nvSpPr>
        <p:spPr>
          <a:xfrm>
            <a:off x="0" y="549275"/>
            <a:ext cx="8208963" cy="5607050"/>
          </a:xfrm>
        </p:spPr>
        <p:txBody>
          <a:bodyPr>
            <a:normAutofit/>
          </a:bodyPr>
          <a:lstStyle/>
          <a:p>
            <a:pPr marL="109728" indent="0" algn="just">
              <a:buNone/>
            </a:pPr>
            <a:r>
              <a:rPr lang="ru-RU" sz="2400" b="1" dirty="0" smtClean="0"/>
              <a:t>Условия реализации Программы должны обеспечивать полноценное развитие личности во всех основных образовательных областях, через:</a:t>
            </a:r>
            <a:endParaRPr lang="ru-RU" sz="2400" b="1" dirty="0"/>
          </a:p>
        </p:txBody>
      </p:sp>
      <p:sp>
        <p:nvSpPr>
          <p:cNvPr id="5" name="Семиугольник 4"/>
          <p:cNvSpPr/>
          <p:nvPr/>
        </p:nvSpPr>
        <p:spPr>
          <a:xfrm>
            <a:off x="714348" y="2786058"/>
            <a:ext cx="1785950" cy="1571636"/>
          </a:xfrm>
          <a:prstGeom prst="heptagon">
            <a:avLst/>
          </a:prstGeom>
          <a:solidFill>
            <a:srgbClr val="FEB0FA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Различные виды детской деятельности</a:t>
            </a:r>
            <a:endParaRPr lang="ru-RU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емиугольник 6"/>
          <p:cNvSpPr/>
          <p:nvPr/>
        </p:nvSpPr>
        <p:spPr>
          <a:xfrm rot="1337172">
            <a:off x="2086811" y="3640705"/>
            <a:ext cx="1860221" cy="1634752"/>
          </a:xfrm>
          <a:prstGeom prst="heptagon">
            <a:avLst/>
          </a:prstGeom>
          <a:solidFill>
            <a:srgbClr val="67B79E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Режимные моменты</a:t>
            </a:r>
            <a:endParaRPr lang="ru-RU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емиугольник 7"/>
          <p:cNvSpPr/>
          <p:nvPr/>
        </p:nvSpPr>
        <p:spPr>
          <a:xfrm rot="21370204">
            <a:off x="3694168" y="3923300"/>
            <a:ext cx="1880729" cy="1585789"/>
          </a:xfrm>
          <a:prstGeom prst="heptagon">
            <a:avLst/>
          </a:prstGeom>
          <a:solidFill>
            <a:srgbClr val="C1C955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prstClr val="black"/>
                </a:solidFill>
              </a:rPr>
              <a:t>Самостоятельная деятельность</a:t>
            </a:r>
            <a:endParaRPr lang="ru-RU" b="1" dirty="0">
              <a:solidFill>
                <a:prstClr val="black"/>
              </a:solidFill>
            </a:endParaRPr>
          </a:p>
        </p:txBody>
      </p:sp>
      <p:sp>
        <p:nvSpPr>
          <p:cNvPr id="9" name="Семиугольник 8"/>
          <p:cNvSpPr/>
          <p:nvPr/>
        </p:nvSpPr>
        <p:spPr>
          <a:xfrm rot="1412722">
            <a:off x="5368653" y="3581123"/>
            <a:ext cx="1789596" cy="1500198"/>
          </a:xfrm>
          <a:prstGeom prst="heptagon">
            <a:avLst/>
          </a:prstGeom>
          <a:solidFill>
            <a:srgbClr val="FC22F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Взаимодействие с родителями</a:t>
            </a:r>
            <a:endParaRPr lang="ru-RU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6072198" y="2500306"/>
            <a:ext cx="1643074" cy="1428760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prstClr val="black"/>
                </a:solidFill>
              </a:rPr>
              <a:t>● ●</a:t>
            </a:r>
          </a:p>
          <a:p>
            <a:pPr algn="ctr"/>
            <a:r>
              <a:rPr lang="ru-RU" dirty="0" smtClean="0">
                <a:solidFill>
                  <a:prstClr val="black"/>
                </a:solidFill>
              </a:rPr>
              <a:t>○</a:t>
            </a:r>
          </a:p>
          <a:p>
            <a:pPr algn="ctr"/>
            <a:endParaRPr lang="ru-RU" dirty="0" smtClean="0">
              <a:solidFill>
                <a:prstClr val="black"/>
              </a:solidFill>
            </a:endParaRPr>
          </a:p>
        </p:txBody>
      </p:sp>
      <p:sp>
        <p:nvSpPr>
          <p:cNvPr id="11" name="Дуга 10"/>
          <p:cNvSpPr/>
          <p:nvPr/>
        </p:nvSpPr>
        <p:spPr>
          <a:xfrm rot="11956245">
            <a:off x="6572264" y="3500438"/>
            <a:ext cx="714380" cy="142876"/>
          </a:xfrm>
          <a:prstGeom prst="arc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66382104"/>
      </p:ext>
    </p:extLst>
  </p:cSld>
  <p:clrMapOvr>
    <a:masterClrMapping/>
  </p:clrMapOvr>
  <p:transition>
    <p:wheel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70401" y="1700808"/>
            <a:ext cx="7864652" cy="280076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ru-RU" sz="88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Спасибо, </a:t>
            </a:r>
            <a:r>
              <a:rPr lang="ru-RU" sz="8800" b="1" dirty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что </a:t>
            </a:r>
            <a:endParaRPr lang="ru-RU" sz="8800" b="1" dirty="0" smtClean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pPr algn="ctr"/>
            <a:r>
              <a:rPr lang="ru-RU" sz="88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Вы </a:t>
            </a:r>
            <a:r>
              <a:rPr lang="ru-RU" sz="8800" b="1" dirty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с нами!</a:t>
            </a:r>
          </a:p>
        </p:txBody>
      </p:sp>
    </p:spTree>
    <p:extLst>
      <p:ext uri="{BB962C8B-B14F-4D97-AF65-F5344CB8AC3E}">
        <p14:creationId xmlns:p14="http://schemas.microsoft.com/office/powerpoint/2010/main" xmlns="" val="2586665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1.3|1.1|1.2|1.1|0.8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394</TotalTime>
  <Words>1002</Words>
  <Application>Microsoft Office PowerPoint</Application>
  <PresentationFormat>Экран (4:3)</PresentationFormat>
  <Paragraphs>122</Paragraphs>
  <Slides>18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Эркер</vt:lpstr>
      <vt:lpstr> Муниципальное дошкольное образовательное учреждение  «Детский сад №146 Краснооктябрьского района Волгограда</vt:lpstr>
      <vt:lpstr>Уважаемые родители!</vt:lpstr>
      <vt:lpstr>Слайд 3</vt:lpstr>
      <vt:lpstr>Слайд 4</vt:lpstr>
      <vt:lpstr>Слайд 5</vt:lpstr>
      <vt:lpstr>      Основная образовательная программа детского сада № 146  состоит из двух частей :  </vt:lpstr>
      <vt:lpstr>Слайд 7</vt:lpstr>
      <vt:lpstr>Образовательные области: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Образовательная программа ДОУ в соответствии с ФГОС</dc:title>
  <dc:creator>User</dc:creator>
  <cp:lastModifiedBy>detsad146</cp:lastModifiedBy>
  <cp:revision>48</cp:revision>
  <dcterms:created xsi:type="dcterms:W3CDTF">2015-03-03T12:13:49Z</dcterms:created>
  <dcterms:modified xsi:type="dcterms:W3CDTF">2018-11-13T03:38:11Z</dcterms:modified>
</cp:coreProperties>
</file>