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9" d="100"/>
          <a:sy n="79" d="100"/>
        </p:scale>
        <p:origin x="821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B322CB-541C-06DE-CD14-891103DB28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42495A8-49A2-C408-C901-F0F85FA1CE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518326-26AF-4317-D2C1-CEC2EA821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465C0-3500-43FF-9AA3-07322316D6EF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9E5998-3F87-71CC-CA19-6A3B034B2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84902C-FF6E-A192-057E-0BA70F7F2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F4992-B388-4CCA-B1D2-99012F4E4E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309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BDA6FA-F307-23C4-9961-775EDE2E7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1951C87-F9BC-34EE-D4C1-48247D7CAE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3ADDE2-5392-620B-5382-0A3BE22C5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465C0-3500-43FF-9AA3-07322316D6EF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854E3C-1262-FC7A-F47F-85BC82DF6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735337-9210-4D4A-635C-033BCA4A7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F4992-B388-4CCA-B1D2-99012F4E4E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262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5087BCC-E7E6-2CF8-17CE-12115BEAB8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D721ED2-3BFC-50E6-4A3C-2052C5C0EA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32E0E3-AC2B-3CBE-AA79-69AA68BC3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465C0-3500-43FF-9AA3-07322316D6EF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C7D28A-5C34-A2BC-68FE-7B58840B2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78E6AA-F066-1633-033E-9C0D94962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F4992-B388-4CCA-B1D2-99012F4E4E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703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661D5D-5ECA-6F32-CE00-D5060CAF3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CBB0C3-0488-8A49-CED1-083AF34D18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92AB39-2A7A-160C-AC8E-B9EDA5B75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465C0-3500-43FF-9AA3-07322316D6EF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C7B41F-8DD1-A2D9-F105-6A9199282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E9957D-F3F9-26F3-BE16-C2947CB8C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F4992-B388-4CCA-B1D2-99012F4E4E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919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95A39D-CB15-379D-FF91-F592B9534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2B8998B-9093-A677-8C15-2995A07E6C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D73D00-6560-C899-BDFD-0BE225DFA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465C0-3500-43FF-9AA3-07322316D6EF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899833-2354-098F-BA94-7114213CD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6B8519-3D9F-E966-AF7B-3F510C62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F4992-B388-4CCA-B1D2-99012F4E4E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001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A185E2-043B-7FB6-B0B0-84B85EBBA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B0117C-5078-5CD6-1704-0BE9981522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9BAE825-39E0-54F8-E8F2-2DCD2E509C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597DEC1-F998-6BD7-C7E4-E8A6B8545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465C0-3500-43FF-9AA3-07322316D6EF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92BC9CE-CABA-47D1-6CF0-68F28D255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49CC79D-6C8A-CA22-B293-A02FE4C03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F4992-B388-4CCA-B1D2-99012F4E4E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810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DB7697-8163-8C33-5A63-CFE0A5B2D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E5512EF-88F0-86EF-E551-2149D94811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30B17B1-C8B9-731E-CA95-9FBA94E25F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9034ACC-6D71-89FA-988D-EAA8A6A9FF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807B5C4-790B-482C-A4D0-00F5899D05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22EFF9F-B0F4-004F-F135-7C0C0D339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465C0-3500-43FF-9AA3-07322316D6EF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73500AC-D074-65D8-513E-D8C46C01B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A29444B-B568-325C-895C-7389A0504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F4992-B388-4CCA-B1D2-99012F4E4E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903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30082D-EBEA-D2C9-924F-0F7C8467D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47F3CC6-2263-CDF7-8521-FF11615A6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465C0-3500-43FF-9AA3-07322316D6EF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55B61E2-A1D4-4ADF-9EE1-7BBF01B2E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4A787FA-A954-ECEE-6DC8-62159CD93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F4992-B388-4CCA-B1D2-99012F4E4E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33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1AB9BEA-C21A-1DDE-D75F-939FFE3ED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465C0-3500-43FF-9AA3-07322316D6EF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3EB07C9-EE12-3220-AC87-2AA792905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A6D6383-8E9C-7A7A-1D50-3A7660CAF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F4992-B388-4CCA-B1D2-99012F4E4E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596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8AF316-AC2A-E290-F44E-BE5C1FDF1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A9851F-B324-D0C4-B091-426F396CBF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2A96B74-B9A0-4580-F4AF-1F276A2D98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A48433-9DA8-F854-B0A4-DA260A2BF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465C0-3500-43FF-9AA3-07322316D6EF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5A1A211-E8C8-F2CC-3CC3-A808547C0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332A67A-9C6B-AD9B-ACE9-10783DA9C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F4992-B388-4CCA-B1D2-99012F4E4E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299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ACD6A5-2C60-2194-4371-B23AFCF13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FF3CA92-CD6F-7A79-FD27-BFC3E0E695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65F5B58-FE10-F48F-055C-ADEFD64E01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21CC042-31B4-EC1D-650C-87FECEC8D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465C0-3500-43FF-9AA3-07322316D6EF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6BEBBCA-5EA2-D2F2-00AE-5710F2ED1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40F2E1-58A7-3CAD-EB4A-96704914E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F4992-B388-4CCA-B1D2-99012F4E4E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347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3CFEC6-027D-21A4-7D94-D2CE5DE3A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9FFAF5C-9E75-9E99-CA87-7086E0AC6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1A754E-0BFB-A629-0F5D-DAABED8A69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5B465C0-3500-43FF-9AA3-07322316D6EF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F05AB3-6C38-A435-0CD6-6EB13BF843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3577C6-BE98-A054-BEE5-5B5A37BE86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E8F4992-B388-4CCA-B1D2-99012F4E4E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860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B3BD8363-9C0B-10DF-163A-6ED72A7A42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" y="269359"/>
            <a:ext cx="11854543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58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58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  </a:t>
            </a:r>
            <a:r>
              <a:rPr kumimoji="0" lang="ru-RU" altLang="ru-RU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 подберите наречие со значением усиления отрицания, которое должно стоять на месте пропуска в первом предложении текста. Запишите это наречие.</a:t>
            </a:r>
          </a:p>
          <a:p>
            <a:pPr marL="0" marR="0" lvl="0" indent="158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58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58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ru-RU" altLang="ru-RU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kumimoji="0" lang="ru-RU" altLang="ru-RU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попытке</a:t>
            </a:r>
            <a:r>
              <a:rPr kumimoji="0" lang="ru-RU" altLang="ru-RU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классификации молний </a:t>
            </a:r>
            <a:r>
              <a:rPr kumimoji="0" lang="ru-RU" altLang="ru-RU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Араго</a:t>
            </a:r>
            <a:r>
              <a:rPr kumimoji="0" lang="ru-RU" altLang="ru-RU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был </a:t>
            </a:r>
            <a:r>
              <a:rPr kumimoji="0" lang="ru-RU" altLang="ru-RU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[…]</a:t>
            </a:r>
            <a:r>
              <a:rPr kumimoji="0" lang="ru-RU" altLang="ru-RU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первым. Древние римляне, например, делили молнии «по предназначению».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9CD9FC4-AFD8-105D-0F86-EA139D60C697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6466113" y="5683870"/>
            <a:ext cx="550272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[ВОВСЕ|ОТНЮДЬ|ДАЛЕКО]</a:t>
            </a:r>
          </a:p>
        </p:txBody>
      </p:sp>
    </p:spTree>
    <p:extLst>
      <p:ext uri="{BB962C8B-B14F-4D97-AF65-F5344CB8AC3E}">
        <p14:creationId xmlns:p14="http://schemas.microsoft.com/office/powerpoint/2010/main" val="2655660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96025AEA-2676-2C56-DF6C-1601A72B269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48342" y="533407"/>
            <a:ext cx="11375572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11.  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Укажите варианты ответов, в которых в обоих словах одного ряда пропущена одна и та же буква. Запишите номера ответов.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1)  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вкрадч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..вый,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отапл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вать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2)  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продл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вать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син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3)  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леденц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..вый,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ухаж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..р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4)  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экзотич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ский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увес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стый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5)  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свидетельн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ца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задабр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ваемый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71CDD35-FB15-C3C6-04E3-DDA913AF3F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99271" y="5939875"/>
            <a:ext cx="149678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125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141107D-B728-D8A1-BAF2-FC13F10C06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0115" y="1770434"/>
            <a:ext cx="5223543" cy="3025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5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96FF2A30-79A1-A17F-2B18-AAFCB55F761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42207" y="104693"/>
            <a:ext cx="11707586" cy="6878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1)  вкрадчивый  — </a:t>
            </a:r>
            <a:r>
              <a:rPr kumimoji="0" lang="ru-RU" altLang="ru-RU" sz="2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 суффиксах -ЛИВ- и -ЧИВ- (производных от -ИВ-) пишется буква и</a:t>
            </a:r>
            <a:r>
              <a:rPr kumimoji="0" lang="ru-RU" altLang="ru-RU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RU" altLang="ru-RU" sz="2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отапливать  — у глаголов в начальной форме и в форме прошедшего времени пишется суффикс -ИВА-/-ЫВА-, если в форме 1 лица (Я) настоящего или будущего времени глагол оканчивается на - ИВАЮ /-ЫВАЮ.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2)  продлевать  — </a:t>
            </a:r>
            <a:r>
              <a:rPr kumimoji="0" lang="ru-RU" altLang="ru-RU" sz="2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запомнить: в этом глаголе суффикс -</a:t>
            </a:r>
            <a:r>
              <a:rPr kumimoji="0" lang="ru-RU" altLang="ru-RU" sz="2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ева</a:t>
            </a:r>
            <a:r>
              <a:rPr kumimoji="0" lang="ru-RU" altLang="ru-RU" sz="2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ru-RU" altLang="ru-RU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синева  — от прилагательного «синеватый»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3)  леденцовый  — </a:t>
            </a:r>
            <a:r>
              <a:rPr kumimoji="0" lang="ru-RU" altLang="ru-RU" sz="2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 ударением после шипящих и Ц пишется О</a:t>
            </a:r>
            <a:r>
              <a:rPr kumimoji="0" lang="ru-RU" altLang="ru-RU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ухажёр  — </a:t>
            </a:r>
            <a:r>
              <a:rPr kumimoji="0" lang="ru-RU" altLang="ru-RU" sz="2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суффикс -ёр- по аналогии со словами: стажёр, </a:t>
            </a:r>
            <a:r>
              <a:rPr kumimoji="0" lang="ru-RU" altLang="ru-RU" sz="2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массажёр</a:t>
            </a:r>
            <a:r>
              <a:rPr kumimoji="0" lang="ru-RU" altLang="ru-RU" sz="2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т. д.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4)  экзотический  — </a:t>
            </a:r>
            <a:r>
              <a:rPr kumimoji="0" lang="ru-RU" altLang="ru-RU" sz="2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суффикс -</a:t>
            </a:r>
            <a:r>
              <a:rPr kumimoji="0" lang="ru-RU" altLang="ru-RU" sz="2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ическ</a:t>
            </a:r>
            <a:r>
              <a:rPr kumimoji="0" lang="ru-RU" altLang="ru-RU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ru-RU" altLang="ru-RU" sz="2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kumimoji="0" lang="ru-RU" altLang="ru-RU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увесистый  —</a:t>
            </a:r>
            <a:r>
              <a:rPr kumimoji="0" lang="ru-RU" altLang="ru-RU" sz="2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суффикс -</a:t>
            </a:r>
            <a:r>
              <a:rPr kumimoji="0" lang="ru-RU" altLang="ru-RU" sz="2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ист</a:t>
            </a:r>
            <a:r>
              <a:rPr kumimoji="0" lang="ru-RU" altLang="ru-RU" sz="2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5)  свидетельница  — суффикс -ниц- участвует в словообразовании слов, обозначающих лиц женского пола, задабриваемый  — </a:t>
            </a:r>
            <a:r>
              <a:rPr kumimoji="0" lang="ru-RU" altLang="ru-RU" sz="2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от глагола I спряжения, в котором правописание определяется правилом: у глаголов в начальной форме и в форме прошедшего времени пишется суффикс -ИВА-/-ЫВА-, если в форме 1 лица (Я) настоящего или будущего времени глагол оканчивается на - ИВАЮ /-ЫВАЮ.</a:t>
            </a:r>
            <a:endParaRPr kumimoji="0" lang="ru-RU" altLang="ru-RU" sz="2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00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Ответ: 125.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866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940F2C57-F50E-E229-4EDE-4472145DA02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09841" y="402778"/>
            <a:ext cx="11233826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12.  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Укажите варианты ответов, в которых в обоих словах одного ряда пропущена одна и та же буква. Запишите номера ответов.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1)  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дремл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щий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(они) гон..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тся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друг за другом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2)  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нный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неуправля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мый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3)  (они)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шепч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тся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маш..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щий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(крыльями)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4)  (вы)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остан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тесь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встрет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вшись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5)  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насто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нный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леле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мый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5123FB-4C0E-2167-84AF-284F29DD91CB}"/>
              </a:ext>
            </a:extLst>
          </p:cNvPr>
          <p:cNvSpPr txBox="1"/>
          <p:nvPr/>
        </p:nvSpPr>
        <p:spPr>
          <a:xfrm>
            <a:off x="10907138" y="5909713"/>
            <a:ext cx="8730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lang="ru-RU" sz="40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AC46D90-625A-FDEA-BA6A-D7C94F3637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8895" y="1610087"/>
            <a:ext cx="5392379" cy="429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726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BFAE6CB8-9906-D15B-0D0F-AA259266050C}"/>
              </a:ext>
            </a:extLst>
          </p:cNvPr>
          <p:cNvSpPr txBox="1"/>
          <p:nvPr/>
        </p:nvSpPr>
        <p:spPr>
          <a:xfrm>
            <a:off x="492868" y="243512"/>
            <a:ext cx="11206264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  дремлющий  — от глагола I спряжения, (они) гонятся (друг за другом)  — II спряжение; 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2)  </a:t>
            </a:r>
            <a:r>
              <a:rPr lang="ru-RU" sz="2400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прич.установленный</a:t>
            </a:r>
            <a:r>
              <a:rPr lang="ru-RU" sz="240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  — при образовании причастий гласная инфинитива И меняется на Е, неуправляемый  — от глагола I спряжения; 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3)  (они) шепчутся  — I спряжение, машущий (крыльями)  — от глагола I спряжения; 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  (вы) останетесь  — I спряжение, встретившись  — сохраняется гласная инфинитива; 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  настоянный  — сохраняется гласная инфинитива, лелеемый  — от глагола I спряжения. 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23</a:t>
            </a:r>
          </a:p>
        </p:txBody>
      </p:sp>
    </p:spTree>
    <p:extLst>
      <p:ext uri="{BB962C8B-B14F-4D97-AF65-F5344CB8AC3E}">
        <p14:creationId xmlns:p14="http://schemas.microsoft.com/office/powerpoint/2010/main" val="2755829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A59CC42D-EC91-56BE-7E36-E03AE090E64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5629" y="455564"/>
            <a:ext cx="11603478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13.  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Укажите варианты ответов, в которых НЕ с выделенным словом пишется РАЗДЕЛЬНО. Запишите номера ответов.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1)  Черты лица девушки были (НЕ)ПРАВИЛЬНЫМИ, но очень тонкими и даже красивыми.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2)  Мальчишка, (НЕ)ЗАМЕЧАЯ ничего вокруг, продолжал строить свои замки из песка.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3)  Продолжая настаивать на своём, супруги, (НЕ)ЖЕЛАВШИЕ уступать, всё больше отдалялись друг от друга.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4)  Не удивляйтесь  — мы все в детстве так часто (НЕ)ДОЕДАЛИ, что всё, связанное с вкусной и сытной едой, запоминалось надолго.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5)  Маша (НЕ)ДОСТАВАЛА до высокой оконной ручки  — была ещё мала ростом.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CAF46DB-B90B-2900-E698-01165400CF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71244" y="6110049"/>
            <a:ext cx="114786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235</a:t>
            </a:r>
          </a:p>
        </p:txBody>
      </p:sp>
    </p:spTree>
    <p:extLst>
      <p:ext uri="{BB962C8B-B14F-4D97-AF65-F5344CB8AC3E}">
        <p14:creationId xmlns:p14="http://schemas.microsoft.com/office/powerpoint/2010/main" val="182128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F4CF6D3B-8FCA-1DAF-ECC5-3D160EFE1A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932" y="112111"/>
            <a:ext cx="11361906" cy="618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1)  Черты лица девушки были НЕПРАВИЛЬНЫМИ, но очень тонкими и даже красивыми.  — </a:t>
            </a:r>
            <a:r>
              <a:rPr kumimoji="0" lang="ru-RU" altLang="ru-RU" sz="2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Слитно с </a:t>
            </a:r>
            <a:r>
              <a:rPr kumimoji="0" lang="ru-RU" altLang="ru-RU" sz="2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прилаг</a:t>
            </a:r>
            <a:r>
              <a:rPr kumimoji="0" lang="ru-RU" altLang="ru-RU" sz="2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., которое можно заменить синонимом «нестандартными», условий для раздельного написания нет.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2)  Мальчишка, НЕ ЗАМЕЧАЯ ничего вокруг, продолжал строить свои замки из песка.   — </a:t>
            </a:r>
            <a:r>
              <a:rPr kumimoji="0" lang="ru-RU" altLang="ru-RU" sz="2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 деепричастием раздельно.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3)  Продолжая настаивать на своём, супруги, НЕ ЖЕЛАВШИЕ уступать, всё больше отдалялись друг от друга. — </a:t>
            </a:r>
            <a:r>
              <a:rPr kumimoji="0" lang="ru-RU" altLang="ru-RU" sz="2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Причастие с зависимыми словами, поэтому раздельно.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4)  Не удивляйтесь  — мы все в детстве так часто НЕДОЕДАЛИ, что всё, связанное с вкусной и сытной едой, запоминалось надолго.  — </a:t>
            </a:r>
            <a:r>
              <a:rPr kumimoji="0" lang="ru-RU" altLang="ru-RU" sz="2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«недо-» в значении «мало» (антоним «пере»-)  — значение недостаточности действия: завершить действие нельзя!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5)  Маша НЕ ДОСТАВАЛА до высокой оконной ручки  — была ещё мала ростом.  — </a:t>
            </a:r>
            <a:r>
              <a:rPr kumimoji="0" lang="ru-RU" altLang="ru-RU" sz="2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 глаголом пишется раздельно; здесь нет приставки «недо»!</a:t>
            </a:r>
            <a:endParaRPr kumimoji="0" lang="ru-RU" altLang="ru-RU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00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Ответ: 235</a:t>
            </a:r>
          </a:p>
        </p:txBody>
      </p:sp>
    </p:spTree>
    <p:extLst>
      <p:ext uri="{BB962C8B-B14F-4D97-AF65-F5344CB8AC3E}">
        <p14:creationId xmlns:p14="http://schemas.microsoft.com/office/powerpoint/2010/main" val="37099746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784</Words>
  <Application>Microsoft Office PowerPoint</Application>
  <PresentationFormat>Широкоэкранный</PresentationFormat>
  <Paragraphs>67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Aptos</vt:lpstr>
      <vt:lpstr>Aptos Display</vt:lpstr>
      <vt:lpstr>Arial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Посохова Екатерина Анатольевна</dc:creator>
  <cp:lastModifiedBy>Посохова Екатерина Анатольевна</cp:lastModifiedBy>
  <cp:revision>1</cp:revision>
  <dcterms:created xsi:type="dcterms:W3CDTF">2024-03-03T14:46:41Z</dcterms:created>
  <dcterms:modified xsi:type="dcterms:W3CDTF">2024-03-03T15:33:59Z</dcterms:modified>
</cp:coreProperties>
</file>