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5" r:id="rId3"/>
    <p:sldId id="264" r:id="rId4"/>
    <p:sldId id="282" r:id="rId5"/>
    <p:sldId id="283" r:id="rId6"/>
    <p:sldId id="284" r:id="rId7"/>
    <p:sldId id="286" r:id="rId8"/>
    <p:sldId id="285" r:id="rId9"/>
    <p:sldId id="288" r:id="rId10"/>
    <p:sldId id="305" r:id="rId11"/>
    <p:sldId id="313" r:id="rId12"/>
    <p:sldId id="312" r:id="rId13"/>
    <p:sldId id="304" r:id="rId14"/>
    <p:sldId id="303" r:id="rId15"/>
    <p:sldId id="302" r:id="rId16"/>
    <p:sldId id="301" r:id="rId17"/>
    <p:sldId id="315" r:id="rId18"/>
    <p:sldId id="316" r:id="rId19"/>
    <p:sldId id="310" r:id="rId20"/>
    <p:sldId id="289" r:id="rId21"/>
    <p:sldId id="307" r:id="rId22"/>
    <p:sldId id="290" r:id="rId23"/>
    <p:sldId id="308" r:id="rId24"/>
    <p:sldId id="292" r:id="rId25"/>
    <p:sldId id="317" r:id="rId26"/>
    <p:sldId id="31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67" autoAdjust="0"/>
    <p:restoredTop sz="96730" autoAdjust="0"/>
  </p:normalViewPr>
  <p:slideViewPr>
    <p:cSldViewPr>
      <p:cViewPr varScale="1">
        <p:scale>
          <a:sx n="86" d="100"/>
          <a:sy n="86" d="100"/>
        </p:scale>
        <p:origin x="-2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48ACE14-F2F8-48D0-9435-92422D556282}" type="datetimeFigureOut">
              <a:rPr lang="ru-RU" smtClean="0"/>
              <a:t>29.09.2021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7FD3081-6E87-46F7-BB36-A28B381F8EE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5443">
              <a:srgbClr val="C9E9FF"/>
            </a:gs>
            <a:gs pos="35000">
              <a:schemeClr val="bg2">
                <a:tint val="98000"/>
                <a:shade val="90000"/>
                <a:satMod val="160000"/>
                <a:lumMod val="21000"/>
                <a:lumOff val="79000"/>
              </a:schemeClr>
            </a:gs>
            <a:gs pos="67000">
              <a:schemeClr val="bg2">
                <a:tint val="95000"/>
                <a:shade val="100000"/>
                <a:satMod val="130000"/>
                <a:lumMod val="16000"/>
                <a:lumOff val="84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32657"/>
            <a:ext cx="9540552" cy="1728191"/>
          </a:xfrm>
        </p:spPr>
        <p:txBody>
          <a:bodyPr>
            <a:normAutofit/>
          </a:bodyPr>
          <a:lstStyle/>
          <a:p>
            <a:pPr algn="ctr"/>
            <a:endParaRPr lang="ru-RU" sz="4000" b="1" dirty="0" smtClean="0">
              <a:latin typeface="Garamond" pitchFamily="18" charset="0"/>
              <a:cs typeface="Arial" pitchFamily="34" charset="0"/>
            </a:endParaRPr>
          </a:p>
          <a:p>
            <a:pPr algn="ctr"/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Arial" pitchFamily="34" charset="0"/>
              </a:rPr>
              <a:t>Деловая игра</a:t>
            </a:r>
            <a:endParaRPr lang="ru-RU" sz="4000" b="1" dirty="0">
              <a:solidFill>
                <a:schemeClr val="bg2">
                  <a:lumMod val="50000"/>
                </a:schemeClr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" y="0"/>
            <a:ext cx="9144001" cy="6093296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600" dirty="0" smtClean="0">
                <a:effectLst/>
                <a:latin typeface="Garamond" pitchFamily="18" charset="0"/>
              </a:rPr>
              <a:t/>
            </a:r>
            <a:br>
              <a:rPr lang="ru-RU" sz="3600" dirty="0" smtClean="0">
                <a:effectLst/>
                <a:latin typeface="Garamond" pitchFamily="18" charset="0"/>
              </a:rPr>
            </a:br>
            <a:r>
              <a:rPr lang="ru-RU" sz="3600" dirty="0" smtClean="0">
                <a:effectLst/>
                <a:latin typeface="Garamond" pitchFamily="18" charset="0"/>
              </a:rPr>
              <a:t/>
            </a:r>
            <a:br>
              <a:rPr lang="ru-RU" sz="3600" dirty="0" smtClean="0">
                <a:effectLst/>
                <a:latin typeface="Garamond" pitchFamily="18" charset="0"/>
              </a:rPr>
            </a:br>
            <a:r>
              <a:rPr lang="ru-RU" sz="4000" dirty="0" smtClean="0">
                <a:effectLst/>
                <a:latin typeface="Garamond" pitchFamily="18" charset="0"/>
              </a:rPr>
              <a:t/>
            </a:r>
            <a:br>
              <a:rPr lang="ru-RU" sz="4000" dirty="0" smtClean="0">
                <a:effectLst/>
                <a:latin typeface="Garamond" pitchFamily="18" charset="0"/>
              </a:rPr>
            </a:br>
            <a:r>
              <a:rPr lang="ru-RU" sz="4000" dirty="0" smtClean="0">
                <a:effectLst/>
                <a:latin typeface="Garamond" pitchFamily="18" charset="0"/>
              </a:rPr>
              <a:t>«</a:t>
            </a:r>
            <a:r>
              <a:rPr lang="ru-RU" sz="4000" dirty="0">
                <a:effectLst/>
                <a:latin typeface="Garamond" pitchFamily="18" charset="0"/>
              </a:rPr>
              <a:t>Что такое </a:t>
            </a:r>
            <a:r>
              <a:rPr lang="ru-RU" sz="4000" dirty="0" smtClean="0">
                <a:effectLst/>
                <a:latin typeface="Garamond" pitchFamily="18" charset="0"/>
              </a:rPr>
              <a:t>психологически</a:t>
            </a:r>
            <a:r>
              <a:rPr lang="en-US" sz="4000" dirty="0" smtClean="0">
                <a:effectLst/>
                <a:latin typeface="Garamond" pitchFamily="18" charset="0"/>
              </a:rPr>
              <a:t> </a:t>
            </a:r>
            <a:r>
              <a:rPr lang="ru-RU" sz="4000" dirty="0" smtClean="0">
                <a:effectLst/>
                <a:latin typeface="Garamond" pitchFamily="18" charset="0"/>
              </a:rPr>
              <a:t>безопасная </a:t>
            </a:r>
            <a:r>
              <a:rPr lang="ru-RU" sz="4000" dirty="0">
                <a:effectLst/>
                <a:latin typeface="Garamond" pitchFamily="18" charset="0"/>
              </a:rPr>
              <a:t>образовательная среда </a:t>
            </a:r>
            <a:r>
              <a:rPr lang="ru-RU" sz="4000" dirty="0" smtClean="0">
                <a:effectLst/>
                <a:latin typeface="Garamond" pitchFamily="18" charset="0"/>
              </a:rPr>
              <a:t/>
            </a:r>
            <a:br>
              <a:rPr lang="ru-RU" sz="4000" dirty="0" smtClean="0">
                <a:effectLst/>
                <a:latin typeface="Garamond" pitchFamily="18" charset="0"/>
              </a:rPr>
            </a:br>
            <a:r>
              <a:rPr lang="ru-RU" sz="4000" dirty="0" smtClean="0">
                <a:effectLst/>
                <a:latin typeface="Garamond" pitchFamily="18" charset="0"/>
              </a:rPr>
              <a:t>и </a:t>
            </a:r>
            <a:r>
              <a:rPr lang="ru-RU" sz="4000" dirty="0">
                <a:effectLst/>
                <a:latin typeface="Garamond" pitchFamily="18" charset="0"/>
              </a:rPr>
              <a:t>как ее создать</a:t>
            </a:r>
            <a:r>
              <a:rPr lang="ru-RU" sz="4000" dirty="0" smtClean="0">
                <a:effectLst/>
                <a:latin typeface="Garamond" pitchFamily="18" charset="0"/>
              </a:rPr>
              <a:t>»</a:t>
            </a:r>
            <a:endParaRPr lang="ru-RU" sz="4000" dirty="0"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349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564904"/>
            <a:ext cx="9073007" cy="3310304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dirty="0" smtClean="0">
                <a:effectLst/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  <a:t>Что такое </a:t>
            </a:r>
            <a:r>
              <a:rPr lang="ru-RU" sz="4400" dirty="0" err="1" smtClean="0">
                <a:effectLst/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  <a:t>здоровьесбережение</a:t>
            </a:r>
            <a:r>
              <a:rPr lang="ru-RU" sz="4400" dirty="0" smtClean="0">
                <a:effectLst/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  <a:t> дошкольника?</a:t>
            </a:r>
            <a:r>
              <a:rPr lang="ru-RU" dirty="0" smtClean="0"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  <a:t/>
            </a:r>
            <a:br>
              <a:rPr lang="ru-RU" dirty="0" smtClean="0"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</a:br>
            <a:endParaRPr lang="ru-RU" dirty="0">
              <a:latin typeface="Garamond" pitchFamily="18" charset="0"/>
              <a:ea typeface="Malgun Gothic Semilight" pitchFamily="34" charset="-128"/>
              <a:cs typeface="Malgun Gothic Semilight" pitchFamily="34" charset="-128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772816"/>
            <a:ext cx="9144000" cy="14401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200" b="1" dirty="0">
                <a:latin typeface="Garamond" pitchFamily="18" charset="0"/>
                <a:cs typeface="Arial" pitchFamily="34" charset="0"/>
              </a:rPr>
              <a:t>Вопрос №</a:t>
            </a:r>
            <a:r>
              <a:rPr lang="ru-RU" sz="3200" b="1" dirty="0" smtClean="0">
                <a:latin typeface="Garamond" pitchFamily="18" charset="0"/>
                <a:cs typeface="Arial" pitchFamily="34" charset="0"/>
              </a:rPr>
              <a:t>1</a:t>
            </a:r>
            <a:endParaRPr lang="ru-RU" sz="3200" b="1" dirty="0">
              <a:latin typeface="Garamond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73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2520280" cy="165618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Определение</a:t>
            </a:r>
            <a:endParaRPr lang="ru-RU" sz="24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052736"/>
            <a:ext cx="9144000" cy="604867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Согласно </a:t>
            </a:r>
            <a:r>
              <a:rPr lang="ru-RU" sz="32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Всемирной организации здравоохранения, здоровье — это состояние полного физического, психического, социального и духовного благополучия, а не просто отсутствие болезней. </a:t>
            </a:r>
          </a:p>
          <a:p>
            <a:pPr marL="45720" indent="0">
              <a:buNone/>
            </a:pPr>
            <a:r>
              <a:rPr lang="ru-RU" sz="32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Здоровье </a:t>
            </a:r>
            <a:r>
              <a:rPr lang="ru-RU" sz="32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человека определяет состояние четырех составляющих компонентов: </a:t>
            </a:r>
            <a:r>
              <a:rPr lang="ru-RU" sz="32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физического; психического</a:t>
            </a:r>
            <a:r>
              <a:rPr lang="ru-RU" sz="32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; социального; духовного</a:t>
            </a:r>
            <a:r>
              <a:rPr lang="ru-RU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.</a:t>
            </a:r>
            <a:endParaRPr lang="ru-RU" dirty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664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303"/>
            <a:ext cx="9144000" cy="565539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2520280" cy="165618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Определение</a:t>
            </a:r>
            <a:endParaRPr lang="ru-RU" sz="24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908720"/>
            <a:ext cx="9144000" cy="6192688"/>
          </a:xfr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ru-RU" sz="31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Физическое здоровье — это полное физическое благополучие, совершенство </a:t>
            </a:r>
            <a:r>
              <a:rPr lang="ru-RU" sz="3100" b="1" dirty="0" err="1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саморегуляции</a:t>
            </a:r>
            <a:r>
              <a:rPr lang="ru-RU" sz="31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в организме, максимальная адаптация к окружающей среде.</a:t>
            </a:r>
          </a:p>
          <a:p>
            <a:pPr marL="45720" indent="0">
              <a:buNone/>
            </a:pPr>
            <a:r>
              <a:rPr lang="ru-RU" sz="31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Психическое здоровье — это способность человека противостоять обычным жизненным стрессам, продуктивно работать и вносить вклад в общество, высокое сознание, развитое мышление, большая внутренняя и моральная сила, побуждающая к созидательной деятельности</a:t>
            </a:r>
            <a:r>
              <a:rPr lang="ru-RU" sz="31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.</a:t>
            </a:r>
            <a:endParaRPr lang="ru-RU" sz="3100" dirty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  <a:p>
            <a:pPr marL="45720" indent="0">
              <a:buNone/>
            </a:pPr>
            <a:r>
              <a:rPr lang="ru-RU" sz="31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Социальное здоровье — это способность жить и общаться с другими людьми, создавать и поддерживать положительные отношения с окружающими, моральное </a:t>
            </a:r>
            <a:r>
              <a:rPr lang="ru-RU" sz="31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самообладание.</a:t>
            </a:r>
            <a:endParaRPr lang="ru-RU" sz="3100" b="1" dirty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  <a:p>
            <a:pPr marL="45720" indent="0">
              <a:buNone/>
            </a:pPr>
            <a:r>
              <a:rPr lang="ru-RU" sz="31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Духовное здоровье — это свободная, гармоничная и практическая взаимосвязь знаний, религии, традиций и истории своего народа.</a:t>
            </a:r>
          </a:p>
          <a:p>
            <a:pPr marL="45720" indent="0" algn="ctr">
              <a:buNone/>
            </a:pP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768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2520280" cy="165618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Определение</a:t>
            </a:r>
            <a:endParaRPr lang="ru-RU" sz="24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908720"/>
            <a:ext cx="9144000" cy="619268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Сбережение </a:t>
            </a:r>
            <a:r>
              <a:rPr lang="ru-RU" sz="3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— экономический термин. В </a:t>
            </a:r>
            <a:r>
              <a:rPr lang="ru-RU" sz="3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экономическом </a:t>
            </a:r>
            <a:r>
              <a:rPr lang="ru-RU" sz="3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словаре «сбережение» определяется как накапливаемая часть денежных доходов населения, предназначенная для удовлетворения потребностей в </a:t>
            </a:r>
            <a:r>
              <a:rPr lang="ru-RU" sz="3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будущем.</a:t>
            </a:r>
          </a:p>
          <a:p>
            <a:pPr marL="45720" indent="0">
              <a:buNone/>
            </a:pPr>
            <a:r>
              <a:rPr lang="ru-RU" sz="34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 </a:t>
            </a:r>
            <a:r>
              <a:rPr lang="ru-RU" sz="34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современных толковых словарях указано, что «сбережение» — это процесс или действие, происходящие от глагола «сберегать»</a:t>
            </a:r>
          </a:p>
        </p:txBody>
      </p:sp>
    </p:spTree>
    <p:extLst>
      <p:ext uri="{BB962C8B-B14F-4D97-AF65-F5344CB8AC3E}">
        <p14:creationId xmlns:p14="http://schemas.microsoft.com/office/powerpoint/2010/main" val="134900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2520280" cy="1656184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Определение</a:t>
            </a:r>
            <a:endParaRPr lang="ru-RU" sz="24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620688"/>
            <a:ext cx="9144000" cy="6480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ru-RU" sz="3400" dirty="0">
              <a:latin typeface="Arial Narrow" pitchFamily="34" charset="0"/>
            </a:endParaRPr>
          </a:p>
          <a:p>
            <a:pPr marL="45720" indent="0" algn="ctr">
              <a:buNone/>
            </a:pPr>
            <a:r>
              <a:rPr lang="ru-RU" sz="32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Синонимы </a:t>
            </a:r>
            <a:r>
              <a:rPr lang="ru-RU" sz="32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слова «сбережение»: </a:t>
            </a:r>
            <a:endParaRPr lang="ru-RU" sz="3200" dirty="0" smtClean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  <a:p>
            <a:pPr marL="45720" indent="0" algn="ctr">
              <a:buNone/>
            </a:pPr>
            <a:r>
              <a:rPr lang="ru-RU" sz="36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/>
            </a:r>
            <a:br>
              <a:rPr lang="ru-RU" sz="36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</a:br>
            <a:r>
              <a:rPr lang="ru-RU" sz="36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Актив</a:t>
            </a:r>
            <a:r>
              <a:rPr lang="ru-RU" sz="36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, запас, защита, выгадывание, оберегание, припасы, резерв, </a:t>
            </a:r>
            <a:r>
              <a:rPr lang="ru-RU" sz="3600" b="1" dirty="0" err="1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снабдение</a:t>
            </a:r>
            <a:r>
              <a:rPr lang="ru-RU" sz="36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, соблюдение, хранение, экономия, сохранение, инвестирование, вложение, накопление, укрепление.</a:t>
            </a:r>
          </a:p>
          <a:p>
            <a:pPr marL="45720" indent="0">
              <a:buNone/>
            </a:pPr>
            <a:endParaRPr lang="ru-RU" sz="3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31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260648"/>
            <a:ext cx="2376264" cy="1728192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Определение</a:t>
            </a:r>
            <a:endParaRPr lang="ru-RU" sz="24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08520" y="908720"/>
            <a:ext cx="9577064" cy="594928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950" b="1" dirty="0" smtClean="0">
                <a:latin typeface="Malgun Gothic Semilight" pitchFamily="34" charset="-128"/>
                <a:ea typeface="Segoe UI Historic" pitchFamily="34" charset="0"/>
                <a:cs typeface="Segoe UI Historic" pitchFamily="34" charset="0"/>
              </a:rPr>
              <a:t>Понятие «</a:t>
            </a:r>
            <a:r>
              <a:rPr lang="ru-RU" sz="2950" b="1" dirty="0" err="1" smtClean="0">
                <a:latin typeface="Malgun Gothic Semilight" pitchFamily="34" charset="-128"/>
                <a:ea typeface="Segoe UI Historic" pitchFamily="34" charset="0"/>
                <a:cs typeface="Segoe UI Historic" pitchFamily="34" charset="0"/>
              </a:rPr>
              <a:t>здоровьесбережение</a:t>
            </a:r>
            <a:r>
              <a:rPr lang="ru-RU" sz="2950" b="1" dirty="0" smtClean="0">
                <a:latin typeface="Malgun Gothic Semilight" pitchFamily="34" charset="-128"/>
                <a:ea typeface="Segoe UI Historic" pitchFamily="34" charset="0"/>
                <a:cs typeface="Segoe UI Historic" pitchFamily="34" charset="0"/>
              </a:rPr>
              <a:t>» можно определить как действия, направленные на сохранение, укрепление и защиту здоровья человека.</a:t>
            </a:r>
          </a:p>
          <a:p>
            <a:pPr marL="45720" indent="0">
              <a:buNone/>
            </a:pPr>
            <a:endParaRPr lang="ru-RU" sz="2400" dirty="0" smtClean="0">
              <a:latin typeface="Malgun Gothic Semilight" pitchFamily="34" charset="-128"/>
              <a:ea typeface="Segoe UI Historic" pitchFamily="34" charset="0"/>
              <a:cs typeface="Segoe UI Historic" pitchFamily="34" charset="0"/>
            </a:endParaRPr>
          </a:p>
          <a:p>
            <a:pPr marL="45720" indent="0">
              <a:buNone/>
            </a:pPr>
            <a:r>
              <a:rPr lang="ru-RU" sz="2800" dirty="0" smtClean="0">
                <a:latin typeface="Malgun Gothic Semilight" pitchFamily="34" charset="-128"/>
                <a:ea typeface="Segoe UI Historic" pitchFamily="34" charset="0"/>
                <a:cs typeface="Segoe UI Historic" pitchFamily="34" charset="0"/>
              </a:rPr>
              <a:t>В широком смысле «</a:t>
            </a:r>
            <a:r>
              <a:rPr lang="ru-RU" sz="2800" dirty="0" err="1" smtClean="0">
                <a:latin typeface="Malgun Gothic Semilight" pitchFamily="34" charset="-128"/>
                <a:ea typeface="Segoe UI Historic" pitchFamily="34" charset="0"/>
                <a:cs typeface="Segoe UI Historic" pitchFamily="34" charset="0"/>
              </a:rPr>
              <a:t>здоровьесбережение</a:t>
            </a:r>
            <a:r>
              <a:rPr lang="ru-RU" sz="2800" dirty="0" smtClean="0">
                <a:latin typeface="Malgun Gothic Semilight" pitchFamily="34" charset="-128"/>
                <a:ea typeface="Segoe UI Historic" pitchFamily="34" charset="0"/>
                <a:cs typeface="Segoe UI Historic" pitchFamily="34" charset="0"/>
              </a:rPr>
              <a:t>» — это целенаправленный процесс субъективного или объективного воздействия на здоровье, активизация резервных возможностей организма, накопление знаний, умений и навыков, способствующих укреплению физического, психического, социального и духовного благополучия человека.</a:t>
            </a:r>
            <a:endParaRPr lang="ru-RU" sz="2800" dirty="0">
              <a:latin typeface="Malgun Gothic Semilight" pitchFamily="34" charset="-128"/>
              <a:ea typeface="Segoe UI Historic" pitchFamily="34" charset="0"/>
              <a:cs typeface="Segoe UI Histor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66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20888"/>
            <a:ext cx="9073007" cy="345432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>
                <a:effectLst/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  <a:t> Как создать психологически безопасную образовательную среду?</a:t>
            </a:r>
            <a:r>
              <a:rPr lang="ru-RU" sz="4000" dirty="0" smtClean="0"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  <a:t/>
            </a:r>
            <a:br>
              <a:rPr lang="ru-RU" sz="4000" dirty="0" smtClean="0"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</a:br>
            <a:endParaRPr lang="ru-RU" sz="4000" dirty="0">
              <a:latin typeface="Garamond" pitchFamily="18" charset="0"/>
              <a:ea typeface="Malgun Gothic Semilight" pitchFamily="34" charset="-128"/>
              <a:cs typeface="Malgun Gothic Semilight" pitchFamily="34" charset="-128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196752"/>
            <a:ext cx="9144000" cy="1512168"/>
          </a:xfrm>
        </p:spPr>
        <p:txBody>
          <a:bodyPr/>
          <a:lstStyle/>
          <a:p>
            <a:pPr marL="45720" indent="0" algn="ctr">
              <a:buNone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45720" indent="0" algn="ctr">
              <a:buNone/>
            </a:pPr>
            <a:r>
              <a:rPr lang="ru-RU" sz="3600" b="1" dirty="0" smtClean="0"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  <a:t>Вопрос №</a:t>
            </a:r>
            <a:r>
              <a:rPr lang="ru-RU" sz="3600" b="1" dirty="0">
                <a:latin typeface="Garamond" pitchFamily="18" charset="0"/>
                <a:ea typeface="Malgun Gothic Semilight" pitchFamily="34" charset="-128"/>
                <a:cs typeface="Malgun Gothic Semilight" pitchFamily="34" charset="-128"/>
              </a:rPr>
              <a:t>2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234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5652120" cy="5616624"/>
          </a:xfrm>
        </p:spPr>
        <p:txBody>
          <a:bodyPr/>
          <a:lstStyle/>
          <a:p>
            <a:pPr marL="0" indent="0" algn="l">
              <a:buNone/>
            </a:pPr>
            <a:r>
              <a:rPr lang="ru-RU" sz="3200" dirty="0" smtClean="0">
                <a:effectLst/>
                <a:latin typeface="Garamond" pitchFamily="18" charset="0"/>
                <a:cs typeface="Arial" pitchFamily="34" charset="0"/>
              </a:rPr>
              <a:t>Правильный ответ</a:t>
            </a:r>
            <a:endParaRPr lang="ru-RU" sz="32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08520" y="980728"/>
            <a:ext cx="9433048" cy="6624736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ru-RU" sz="3500" dirty="0" smtClean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  <a:p>
            <a:pPr marL="45720" indent="0">
              <a:buNone/>
            </a:pPr>
            <a:r>
              <a:rPr lang="ru-RU" sz="35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1. Федеральный закон от 29.12.2012 № 273-ФЗ «Об образовании в Российской Федерации»;</a:t>
            </a:r>
          </a:p>
          <a:p>
            <a:pPr marL="45720" indent="0">
              <a:buNone/>
            </a:pPr>
            <a:r>
              <a:rPr lang="ru-RU" sz="35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2. Федеральный государственный   образовательный стандарт дошкольного образования, утв. приказом </a:t>
            </a:r>
            <a:r>
              <a:rPr lang="ru-RU" sz="3500" dirty="0" err="1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Минобрнауки</a:t>
            </a:r>
            <a:r>
              <a:rPr lang="ru-RU" sz="35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России от 17.10.2013 № 1155.</a:t>
            </a:r>
          </a:p>
          <a:p>
            <a:pPr marL="45720" indent="0">
              <a:buNone/>
            </a:pPr>
            <a:endParaRPr lang="ru-RU" sz="3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88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8028384" cy="5616624"/>
          </a:xfrm>
        </p:spPr>
        <p:txBody>
          <a:bodyPr/>
          <a:lstStyle/>
          <a:p>
            <a:pPr marL="0" indent="0" algn="l">
              <a:buNone/>
            </a:pPr>
            <a:r>
              <a:rPr lang="ru-RU" sz="1800" dirty="0" smtClean="0">
                <a:effectLst/>
                <a:latin typeface="Garamond" pitchFamily="18" charset="0"/>
                <a:cs typeface="Arial" pitchFamily="34" charset="0"/>
              </a:rPr>
              <a:t> Педагогические </a:t>
            </a:r>
            <a:r>
              <a:rPr lang="ru-RU" sz="1800" dirty="0">
                <a:effectLst/>
                <a:latin typeface="Garamond" pitchFamily="18" charset="0"/>
                <a:cs typeface="Arial" pitchFamily="34" charset="0"/>
              </a:rPr>
              <a:t>работники обязаны:</a:t>
            </a:r>
            <a:br>
              <a:rPr lang="ru-RU" sz="1800" dirty="0">
                <a:effectLst/>
                <a:latin typeface="Garamond" pitchFamily="18" charset="0"/>
                <a:cs typeface="Arial" pitchFamily="34" charset="0"/>
              </a:rPr>
            </a:br>
            <a:endParaRPr lang="ru-RU" sz="18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764704"/>
            <a:ext cx="9252520" cy="763284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1) осуществлять свою деятельность на высоком профессиональном уровне, обеспечивать в полном объеме реализацию преподаваемых учебных предмета, курса, дисциплины (модуля) в соответствии с утвержденной рабочей программой;</a:t>
            </a:r>
          </a:p>
          <a:p>
            <a:pPr marL="45720" indent="0">
              <a:buNone/>
            </a:pPr>
            <a:r>
              <a:rPr lang="ru-RU" sz="2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2) соблюдать правовые, нравственные и этические нормы, следовать требованиям профессиональной этики;</a:t>
            </a:r>
          </a:p>
          <a:p>
            <a:pPr marL="45720" indent="0">
              <a:buNone/>
            </a:pPr>
            <a:r>
              <a:rPr lang="ru-RU" sz="2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3) уважать честь и достоинство обучающихся и других участников образовательных отношений</a:t>
            </a:r>
            <a:r>
              <a:rPr lang="ru-RU" sz="28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;</a:t>
            </a:r>
            <a:endParaRPr lang="ru-RU" sz="2800" dirty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5026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8028384" cy="5616624"/>
          </a:xfrm>
        </p:spPr>
        <p:txBody>
          <a:bodyPr/>
          <a:lstStyle/>
          <a:p>
            <a:pPr marL="0" indent="0" algn="l">
              <a:buNone/>
            </a:pPr>
            <a:r>
              <a:rPr lang="ru-RU" sz="1800" dirty="0" smtClean="0">
                <a:effectLst/>
                <a:latin typeface="Garamond" pitchFamily="18" charset="0"/>
                <a:cs typeface="Arial" pitchFamily="34" charset="0"/>
              </a:rPr>
              <a:t> Педагогические </a:t>
            </a:r>
            <a:r>
              <a:rPr lang="ru-RU" sz="1800" dirty="0">
                <a:effectLst/>
                <a:latin typeface="Garamond" pitchFamily="18" charset="0"/>
                <a:cs typeface="Arial" pitchFamily="34" charset="0"/>
              </a:rPr>
              <a:t>работники </a:t>
            </a:r>
            <a:r>
              <a:rPr lang="ru-RU" sz="1800" dirty="0" smtClean="0">
                <a:effectLst/>
                <a:latin typeface="Garamond" pitchFamily="18" charset="0"/>
                <a:cs typeface="Arial" pitchFamily="34" charset="0"/>
              </a:rPr>
              <a:t>обязаны </a:t>
            </a:r>
            <a:r>
              <a:rPr lang="ru-RU" sz="1600" i="1" dirty="0" smtClean="0">
                <a:effectLst/>
                <a:latin typeface="Garamond" pitchFamily="18" charset="0"/>
                <a:cs typeface="Arial" pitchFamily="34" charset="0"/>
              </a:rPr>
              <a:t>(продолжение)</a:t>
            </a:r>
            <a:r>
              <a:rPr lang="ru-RU" sz="1800" dirty="0" smtClean="0">
                <a:effectLst/>
                <a:latin typeface="Garamond" pitchFamily="18" charset="0"/>
                <a:cs typeface="Arial" pitchFamily="34" charset="0"/>
              </a:rPr>
              <a:t>:</a:t>
            </a:r>
            <a:r>
              <a:rPr lang="ru-RU" sz="1800" dirty="0">
                <a:effectLst/>
                <a:latin typeface="Garamond" pitchFamily="18" charset="0"/>
                <a:cs typeface="Arial" pitchFamily="34" charset="0"/>
              </a:rPr>
              <a:t/>
            </a:r>
            <a:br>
              <a:rPr lang="ru-RU" sz="1800" dirty="0">
                <a:effectLst/>
                <a:latin typeface="Garamond" pitchFamily="18" charset="0"/>
                <a:cs typeface="Arial" pitchFamily="34" charset="0"/>
              </a:rPr>
            </a:br>
            <a:endParaRPr lang="ru-RU" sz="18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764704"/>
            <a:ext cx="9252520" cy="763284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4) развивать у обучающихся познавательную активность, самостоятельность, инициативу, творческие способности, формировать гражданскую позицию, способность к труду и жизни в условиях современного мира, формировать у обучающихся культуру здорового и безопасного образа жизни;</a:t>
            </a:r>
          </a:p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5) применять педагогически обоснованные и обеспечивающие высокое качество образования формы, методы обучения и воспитания;</a:t>
            </a:r>
          </a:p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6) учитывать особенности психофизического развития обучающихся и состояние их здоровья, соблюдать специальные условия, необходимые для получения образования лицами с ограниченными возможностями здоровья, взаимодействовать при необходимости с медицинскими организациями</a:t>
            </a:r>
            <a:r>
              <a:rPr lang="ru-RU" sz="2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;</a:t>
            </a:r>
          </a:p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7) систематически повышать свой профессиональный уровень;</a:t>
            </a:r>
          </a:p>
          <a:p>
            <a:pPr marL="45720" indent="0">
              <a:buNone/>
            </a:pPr>
            <a:endParaRPr lang="ru-RU" sz="1500" dirty="0">
              <a:latin typeface="Arial Narrow" pitchFamily="34" charset="0"/>
            </a:endParaRPr>
          </a:p>
          <a:p>
            <a:pPr marL="45720" indent="0">
              <a:buNone/>
            </a:pPr>
            <a:endParaRPr lang="ru-RU" sz="11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83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8028384" cy="5616624"/>
          </a:xfrm>
        </p:spPr>
        <p:txBody>
          <a:bodyPr/>
          <a:lstStyle/>
          <a:p>
            <a:pPr marL="0" indent="0" algn="l">
              <a:buNone/>
            </a:pPr>
            <a:r>
              <a:rPr lang="ru-RU" sz="1800" dirty="0" smtClean="0">
                <a:effectLst/>
                <a:latin typeface="Garamond" pitchFamily="18" charset="0"/>
                <a:cs typeface="Arial" pitchFamily="34" charset="0"/>
              </a:rPr>
              <a:t> Педагогические </a:t>
            </a:r>
            <a:r>
              <a:rPr lang="ru-RU" sz="1800" dirty="0">
                <a:effectLst/>
                <a:latin typeface="Garamond" pitchFamily="18" charset="0"/>
                <a:cs typeface="Arial" pitchFamily="34" charset="0"/>
              </a:rPr>
              <a:t>работники обязаны </a:t>
            </a:r>
            <a:r>
              <a:rPr lang="ru-RU" sz="1600" i="1" dirty="0">
                <a:effectLst/>
                <a:latin typeface="Garamond" pitchFamily="18" charset="0"/>
                <a:cs typeface="Arial" pitchFamily="34" charset="0"/>
              </a:rPr>
              <a:t>(продолжение)</a:t>
            </a:r>
            <a:r>
              <a:rPr lang="ru-RU" sz="1800" dirty="0">
                <a:effectLst/>
                <a:latin typeface="Garamond" pitchFamily="18" charset="0"/>
                <a:cs typeface="Arial" pitchFamily="34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764704"/>
            <a:ext cx="9252520" cy="763284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8) проходить аттестацию на соответствие занимаемой должности в порядке, установленном законодательством об образовании</a:t>
            </a:r>
            <a:r>
              <a:rPr lang="ru-RU" sz="2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;</a:t>
            </a:r>
          </a:p>
          <a:p>
            <a:pPr marL="45720" indent="0">
              <a:buNone/>
            </a:pPr>
            <a:r>
              <a:rPr lang="ru-RU" sz="2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9</a:t>
            </a: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) проходить в соответствии с трудовым законодательством предварительные при поступлении на работу и периодические медицинские осмотры, а также внеочередные медицинские осмотры по направлению работодателя;</a:t>
            </a:r>
          </a:p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10) проходить в установленном законодательством Российской Федерации порядке обучение и проверку знаний и навыков в области охраны труда;</a:t>
            </a:r>
          </a:p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11) соблюдать устав образовательной организации, положение о специализированном структурном образовательном подразделении организации, осуществляющей обучение, правила внутреннего трудового распорядка.</a:t>
            </a:r>
          </a:p>
          <a:p>
            <a:pPr marL="45720" indent="0">
              <a:buNone/>
            </a:pPr>
            <a:endParaRPr lang="ru-RU" sz="11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180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5652120" cy="5832648"/>
          </a:xfrm>
        </p:spPr>
        <p:txBody>
          <a:bodyPr/>
          <a:lstStyle/>
          <a:p>
            <a:pPr marL="0" indent="0" algn="l">
              <a:buNone/>
            </a:pPr>
            <a:r>
              <a:rPr lang="ru-RU" sz="2000" dirty="0" smtClean="0">
                <a:effectLst/>
                <a:latin typeface="Garamond" pitchFamily="18" charset="0"/>
                <a:cs typeface="Arial" pitchFamily="34" charset="0"/>
              </a:rPr>
              <a:t>Правильный ответ</a:t>
            </a:r>
            <a:endParaRPr lang="ru-RU" sz="20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08520" y="620688"/>
            <a:ext cx="9252520" cy="6984776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При </a:t>
            </a:r>
            <a:r>
              <a:rPr lang="ru-RU" sz="2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создании психологически безопасной </a:t>
            </a:r>
            <a:r>
              <a:rPr lang="ru-RU" sz="2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среды </a:t>
            </a:r>
            <a:r>
              <a:rPr lang="ru-RU" sz="2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педагогические работники обязаны: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соблюдать </a:t>
            </a:r>
            <a:r>
              <a:rPr lang="ru-RU" sz="20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правовые, нравственные и этические нормы</a:t>
            </a:r>
            <a:r>
              <a:rPr lang="ru-RU" sz="2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, следовать требованиям профессиональной этики;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уважать </a:t>
            </a:r>
            <a:r>
              <a:rPr lang="ru-RU" sz="20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честь и достоинство </a:t>
            </a:r>
            <a:r>
              <a:rPr lang="ru-RU" sz="2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обучающихся и других участников образовательных отношений;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развивать </a:t>
            </a:r>
            <a:r>
              <a:rPr lang="ru-RU" sz="20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у обучающихся познавательную активность</a:t>
            </a:r>
            <a:r>
              <a:rPr lang="ru-RU" sz="2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, самостоятельность, инициативу, творческие способности, формировать гражданскую позицию, способность к труду и жизни в условиях современного мира, формировать у обучающихся культуру здорового и безопасного образа жизни;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применять </a:t>
            </a:r>
            <a:r>
              <a:rPr lang="ru-RU" sz="20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педагогически обоснованные и обеспечивающие высокое качество образования формы</a:t>
            </a:r>
            <a:r>
              <a:rPr lang="ru-RU" sz="2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, методы обучения и </a:t>
            </a:r>
            <a:r>
              <a:rPr lang="ru-RU" sz="2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воспитания;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учитывать особенности </a:t>
            </a:r>
            <a:r>
              <a:rPr lang="ru-RU" sz="2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психофизического </a:t>
            </a:r>
            <a:r>
              <a:rPr lang="ru-RU" sz="2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развития обучающихся;</a:t>
            </a:r>
          </a:p>
          <a:p>
            <a:pPr>
              <a:buFont typeface="Wingdings" pitchFamily="2" charset="2"/>
              <a:buChar char="§"/>
            </a:pPr>
            <a:r>
              <a:rPr lang="ru-RU" sz="20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проходить </a:t>
            </a:r>
            <a:r>
              <a:rPr lang="ru-RU" sz="20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 соответствии с трудовым законодательством </a:t>
            </a:r>
            <a:r>
              <a:rPr lang="ru-RU" sz="2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предварительные при поступлении на работу и периодические медицинские осмотры, а также внеочередные медицинские осмотры по направлению.</a:t>
            </a:r>
          </a:p>
          <a:p>
            <a:pPr marL="45720" indent="0">
              <a:buNone/>
            </a:pPr>
            <a:endParaRPr lang="ru-RU" sz="1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54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0" y="332656"/>
            <a:ext cx="8236077" cy="5616624"/>
          </a:xfrm>
        </p:spPr>
        <p:txBody>
          <a:bodyPr/>
          <a:lstStyle/>
          <a:p>
            <a:pPr marL="0" indent="0" algn="l">
              <a:buNone/>
            </a:pPr>
            <a:r>
              <a:rPr lang="ru-RU" sz="2000" dirty="0">
                <a:effectLst/>
                <a:latin typeface="Garamond" pitchFamily="18" charset="0"/>
                <a:cs typeface="Arial" pitchFamily="34" charset="0"/>
              </a:rPr>
              <a:t>Закон «Об образовании в Российской Федерации»</a:t>
            </a:r>
            <a:br>
              <a:rPr lang="ru-RU" sz="2000" dirty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000" dirty="0">
                <a:effectLst/>
                <a:latin typeface="Garamond" pitchFamily="18" charset="0"/>
                <a:cs typeface="Arial" pitchFamily="34" charset="0"/>
              </a:rPr>
              <a:t>Статья 64. Дошкольное образование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764704"/>
            <a:ext cx="9144000" cy="6840760"/>
          </a:xfrm>
        </p:spPr>
        <p:txBody>
          <a:bodyPr>
            <a:noAutofit/>
          </a:bodyPr>
          <a:lstStyle/>
          <a:p>
            <a:pPr marL="45720" lvl="0" indent="0">
              <a:buNone/>
            </a:pPr>
            <a:endParaRPr lang="ru-RU" sz="3000" dirty="0">
              <a:latin typeface="Arial Narrow" pitchFamily="34" charset="0"/>
            </a:endParaRPr>
          </a:p>
          <a:p>
            <a:pPr marL="45720" lvl="0" indent="0">
              <a:buNone/>
            </a:pPr>
            <a:r>
              <a:rPr lang="ru-RU" sz="21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</a:t>
            </a:r>
            <a:r>
              <a:rPr lang="en-US" sz="21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1. </a:t>
            </a:r>
            <a:r>
              <a:rPr lang="ru-RU" sz="21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Дошкольное </a:t>
            </a:r>
            <a:r>
              <a:rPr lang="ru-RU" sz="21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образование направлено на формирование общей культуры, развитие физических, интеллектуальных, нравственных, эстетических и личностных качеств, формирование предпосылок учебной деятельности, сохранение и укрепление здоровья детей дошкольного </a:t>
            </a:r>
            <a:r>
              <a:rPr lang="ru-RU" sz="21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возраста.</a:t>
            </a:r>
            <a:endParaRPr lang="ru-RU" sz="2100" dirty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  <a:p>
            <a:pPr marL="45720" lvl="0" indent="0">
              <a:buNone/>
            </a:pPr>
            <a:r>
              <a:rPr lang="ru-RU" sz="21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2</a:t>
            </a:r>
            <a:r>
              <a:rPr lang="en-US" sz="21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. </a:t>
            </a:r>
            <a:r>
              <a:rPr lang="ru-RU" sz="21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Образовательные </a:t>
            </a:r>
            <a:r>
              <a:rPr lang="ru-RU" sz="21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программы дошкольного образования направлены на разностороннее развитие детей дошкольного возраста с учетом их возрастных и индивидуальных особенностей, в том числе достижение детьми дошкольного возраста уровня развития, необходимого и достаточного для успешного освоения ими образовательных программ начального общего образования, на основе индивидуального подхода к детям дошкольного возраста и специфичных для детей дошкольного возраста видов деятельности. Освоение образовательных программ дошкольного образования не сопровождается проведением промежуточных аттестаций и итоговой аттестации обучающихся.</a:t>
            </a:r>
          </a:p>
          <a:p>
            <a:pPr marL="502920" lvl="0" indent="-457200">
              <a:buAutoNum type="arabicPeriod"/>
            </a:pPr>
            <a:endParaRPr lang="ru-RU" sz="2400" dirty="0">
              <a:latin typeface="Arial Narrow" pitchFamily="34" charset="0"/>
            </a:endParaRPr>
          </a:p>
          <a:p>
            <a:pPr marL="45720" indent="0">
              <a:buNone/>
            </a:pPr>
            <a:endParaRPr lang="ru-RU" sz="30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62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5652120" cy="5616624"/>
          </a:xfrm>
        </p:spPr>
        <p:txBody>
          <a:bodyPr/>
          <a:lstStyle/>
          <a:p>
            <a:pPr marL="0" indent="0" algn="l">
              <a:buNone/>
            </a:pPr>
            <a:r>
              <a:rPr lang="ru-RU" sz="3200" dirty="0" smtClean="0">
                <a:effectLst/>
                <a:latin typeface="Garamond" pitchFamily="18" charset="0"/>
                <a:cs typeface="Arial" pitchFamily="34" charset="0"/>
              </a:rPr>
              <a:t>Правильный ответ</a:t>
            </a:r>
            <a:endParaRPr lang="ru-RU" sz="32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08520" y="1052736"/>
            <a:ext cx="9361040" cy="6552728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Создание психологически безопасной образовательной </a:t>
            </a:r>
            <a:r>
              <a:rPr lang="ru-RU" sz="24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среды</a:t>
            </a:r>
            <a:r>
              <a:rPr lang="en-US" sz="24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</a:t>
            </a:r>
            <a:r>
              <a:rPr lang="ru-RU" sz="24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связано:</a:t>
            </a:r>
            <a:endParaRPr lang="ru-RU" sz="2400" dirty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  <a:p>
            <a:pPr>
              <a:buFont typeface="Wingdings" pitchFamily="2" charset="2"/>
              <a:buChar char="§"/>
            </a:pPr>
            <a:r>
              <a:rPr lang="ru-RU" sz="3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 формированием </a:t>
            </a:r>
            <a:r>
              <a:rPr lang="ru-RU" sz="3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общей культуры;</a:t>
            </a:r>
          </a:p>
          <a:p>
            <a:pPr>
              <a:buFont typeface="Wingdings" pitchFamily="2" charset="2"/>
              <a:buChar char="§"/>
            </a:pPr>
            <a:r>
              <a:rPr lang="ru-RU" sz="3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развитием </a:t>
            </a:r>
            <a:r>
              <a:rPr lang="ru-RU" sz="3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нравственных, эстетических и личностных качеств;</a:t>
            </a:r>
          </a:p>
          <a:p>
            <a:pPr>
              <a:buFont typeface="Wingdings" pitchFamily="2" charset="2"/>
              <a:buChar char="§"/>
            </a:pPr>
            <a:r>
              <a:rPr lang="ru-RU" sz="3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разносторонним развитием </a:t>
            </a:r>
            <a:r>
              <a:rPr lang="ru-RU" sz="3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детей дошкольного возраста с учетом их возрастных и индивидуальных особенностей;</a:t>
            </a:r>
          </a:p>
          <a:p>
            <a:pPr>
              <a:buFont typeface="Wingdings" pitchFamily="2" charset="2"/>
              <a:buChar char="§"/>
            </a:pPr>
            <a:r>
              <a:rPr lang="ru-RU" sz="3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индивидуальным подходом;</a:t>
            </a:r>
            <a:endParaRPr lang="ru-RU" sz="3000" dirty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  <a:p>
            <a:pPr>
              <a:buFont typeface="Wingdings" pitchFamily="2" charset="2"/>
              <a:buChar char="§"/>
            </a:pPr>
            <a:r>
              <a:rPr lang="ru-RU" sz="3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специфичными </a:t>
            </a:r>
            <a:r>
              <a:rPr lang="ru-RU" sz="3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для детей дошкольного возраста </a:t>
            </a:r>
            <a:r>
              <a:rPr lang="ru-RU" sz="30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видами </a:t>
            </a:r>
            <a:r>
              <a:rPr lang="ru-RU" sz="30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деятельности.</a:t>
            </a:r>
          </a:p>
          <a:p>
            <a:pPr marL="45720" indent="0">
              <a:buNone/>
            </a:pPr>
            <a:endParaRPr lang="ru-RU" sz="3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8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-603448"/>
            <a:ext cx="10009112" cy="1512168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/>
            </a:r>
            <a:b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 </a:t>
            </a:r>
            <a:b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400" dirty="0">
                <a:effectLst/>
                <a:latin typeface="Garamond" pitchFamily="18" charset="0"/>
                <a:cs typeface="Arial" pitchFamily="34" charset="0"/>
              </a:rPr>
              <a:t> </a:t>
            </a: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       1.6</a:t>
            </a:r>
            <a:r>
              <a:rPr lang="ru-RU" sz="2400" dirty="0">
                <a:effectLst/>
                <a:latin typeface="Garamond" pitchFamily="18" charset="0"/>
                <a:cs typeface="Arial" pitchFamily="34" charset="0"/>
              </a:rPr>
              <a:t>. Стандарт направлен на решение следующих задач: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08520" y="908720"/>
            <a:ext cx="9361040" cy="6696744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1</a:t>
            </a: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) охраны и укрепления физического и психического здоровья детей, в том числе их эмоционального благополучия;</a:t>
            </a:r>
          </a:p>
          <a:p>
            <a:pPr marL="45720" indent="0">
              <a:buNone/>
            </a:pPr>
            <a:r>
              <a:rPr lang="ru-RU" sz="2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2) обеспечения равных возможностей для полноценного развития каждого ребенка в период дошкольного детства независимо от места жительства, пола, нации, языка, социального статуса, психофизиологических и других особенностей (в том числе ограниченных возможностей здоровья);</a:t>
            </a:r>
          </a:p>
          <a:p>
            <a:pPr marL="45720" indent="0">
              <a:buNone/>
            </a:pPr>
            <a:r>
              <a:rPr lang="ru-RU" sz="2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3</a:t>
            </a: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) обеспечения преемственности целей, задач и содержания образования, реализуемых в рамках образовательных программ различных уровней (далее - преемственность основных образовательных программ дошкольного и начального общего образования);</a:t>
            </a:r>
          </a:p>
          <a:p>
            <a:pPr marL="45720" indent="0">
              <a:buNone/>
            </a:pPr>
            <a:endParaRPr lang="ru-RU" sz="3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24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-603448"/>
            <a:ext cx="10009112" cy="1512168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/>
            </a:r>
            <a:b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 </a:t>
            </a:r>
            <a:b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400" dirty="0">
                <a:effectLst/>
                <a:latin typeface="Garamond" pitchFamily="18" charset="0"/>
                <a:cs typeface="Arial" pitchFamily="34" charset="0"/>
              </a:rPr>
              <a:t> </a:t>
            </a: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      1.6</a:t>
            </a:r>
            <a:r>
              <a:rPr lang="ru-RU" sz="2400" dirty="0">
                <a:effectLst/>
                <a:latin typeface="Garamond" pitchFamily="18" charset="0"/>
                <a:cs typeface="Arial" pitchFamily="34" charset="0"/>
              </a:rPr>
              <a:t>. Стандарт направлен на решение следующих </a:t>
            </a: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задач </a:t>
            </a:r>
            <a:r>
              <a:rPr lang="ru-RU" sz="1800" dirty="0" smtClean="0">
                <a:effectLst/>
                <a:latin typeface="Garamond" pitchFamily="18" charset="0"/>
                <a:cs typeface="Arial" pitchFamily="34" charset="0"/>
              </a:rPr>
              <a:t>(</a:t>
            </a:r>
            <a:r>
              <a:rPr lang="ru-RU" sz="1800" i="1" dirty="0" smtClean="0">
                <a:effectLst/>
                <a:latin typeface="Garamond" pitchFamily="18" charset="0"/>
                <a:cs typeface="Arial" pitchFamily="34" charset="0"/>
              </a:rPr>
              <a:t>продолжение</a:t>
            </a:r>
            <a:r>
              <a:rPr lang="ru-RU" sz="1800" dirty="0" smtClean="0">
                <a:effectLst/>
                <a:latin typeface="Garamond" pitchFamily="18" charset="0"/>
                <a:cs typeface="Arial" pitchFamily="34" charset="0"/>
              </a:rPr>
              <a:t>)</a:t>
            </a:r>
            <a:r>
              <a:rPr lang="ru-RU" sz="1400" dirty="0" smtClean="0">
                <a:effectLst/>
                <a:latin typeface="Garamond" pitchFamily="18" charset="0"/>
                <a:cs typeface="Arial" pitchFamily="34" charset="0"/>
              </a:rPr>
              <a:t>:</a:t>
            </a:r>
            <a:endParaRPr lang="ru-RU" sz="14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764704"/>
            <a:ext cx="9252520" cy="684076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4) создания </a:t>
            </a: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благоприятных условий развития детей в соответствии с их возрастными и индивидуальными особенностями и склонностями, развития способностей и творческого потенциала каждого ребенка как субъекта отношений с самим собой, другими детьми, взрослыми и миром;</a:t>
            </a:r>
          </a:p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5) объединения обучения и воспитания в целостный образовательный процесс на основе духовно-нравственных и социокультурных ценностей и принятых в обществе правил и норм поведения в интересах человека, семьи, общества;</a:t>
            </a:r>
          </a:p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6) формирования общей культуры личности детей, в том числе ценностей здорового образа жизни, развития их социальных, нравственных, эстетических, интеллектуальных, физических качеств, инициативности, самостоятельности и ответственности ребенка, формирования предпосылок учебной деятельности;</a:t>
            </a:r>
          </a:p>
        </p:txBody>
      </p:sp>
    </p:spTree>
    <p:extLst>
      <p:ext uri="{BB962C8B-B14F-4D97-AF65-F5344CB8AC3E}">
        <p14:creationId xmlns:p14="http://schemas.microsoft.com/office/powerpoint/2010/main" val="54165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-603448"/>
            <a:ext cx="10009112" cy="1512168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/>
            </a:r>
            <a:b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 </a:t>
            </a:r>
            <a:b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400" dirty="0">
                <a:effectLst/>
                <a:latin typeface="Garamond" pitchFamily="18" charset="0"/>
                <a:cs typeface="Arial" pitchFamily="34" charset="0"/>
              </a:rPr>
              <a:t> </a:t>
            </a: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      1.6</a:t>
            </a:r>
            <a:r>
              <a:rPr lang="ru-RU" sz="2400" dirty="0">
                <a:effectLst/>
                <a:latin typeface="Garamond" pitchFamily="18" charset="0"/>
                <a:cs typeface="Arial" pitchFamily="34" charset="0"/>
              </a:rPr>
              <a:t>. Стандарт направлен на решение следующих </a:t>
            </a: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задач </a:t>
            </a:r>
            <a:r>
              <a:rPr lang="ru-RU" sz="1800" dirty="0" smtClean="0">
                <a:effectLst/>
                <a:latin typeface="Garamond" pitchFamily="18" charset="0"/>
                <a:cs typeface="Arial" pitchFamily="34" charset="0"/>
              </a:rPr>
              <a:t>(</a:t>
            </a:r>
            <a:r>
              <a:rPr lang="ru-RU" sz="1800" i="1" dirty="0" smtClean="0">
                <a:effectLst/>
                <a:latin typeface="Garamond" pitchFamily="18" charset="0"/>
                <a:cs typeface="Arial" pitchFamily="34" charset="0"/>
              </a:rPr>
              <a:t>продолжение</a:t>
            </a:r>
            <a:r>
              <a:rPr lang="ru-RU" sz="1800" dirty="0" smtClean="0">
                <a:effectLst/>
                <a:latin typeface="Garamond" pitchFamily="18" charset="0"/>
                <a:cs typeface="Arial" pitchFamily="34" charset="0"/>
              </a:rPr>
              <a:t>)</a:t>
            </a:r>
            <a:r>
              <a:rPr lang="ru-RU" sz="1400" dirty="0" smtClean="0">
                <a:effectLst/>
                <a:latin typeface="Garamond" pitchFamily="18" charset="0"/>
                <a:cs typeface="Arial" pitchFamily="34" charset="0"/>
              </a:rPr>
              <a:t>:</a:t>
            </a:r>
            <a:endParaRPr lang="ru-RU" sz="14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908720"/>
            <a:ext cx="9252520" cy="6696744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7) обеспечения вариативности и разнообразия содержания Программ и организационных форм дошкольного образования, возможности формирования Программ различной направленности с учетом образовательных потребностей, способностей и состояния здоровья детей;</a:t>
            </a:r>
          </a:p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8) формирования социокультурной среды, соответствующей возрастным, индивидуальным, психологическим и физиологическим особенностям детей;</a:t>
            </a:r>
          </a:p>
          <a:p>
            <a:pPr marL="45720" indent="0">
              <a:buNone/>
            </a:pPr>
            <a:r>
              <a:rPr lang="ru-RU" sz="24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9) обеспечения психолого-педагогической поддержки семьи и повышения компетентности родителей (законных представителей) в вопросах развития и образования, охраны и укрепления здоровья детей.</a:t>
            </a:r>
          </a:p>
          <a:p>
            <a:pPr marL="4572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9696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-603448"/>
            <a:ext cx="10009112" cy="1512168"/>
          </a:xfrm>
        </p:spPr>
        <p:txBody>
          <a:bodyPr/>
          <a:lstStyle/>
          <a:p>
            <a:pPr marL="0" indent="0" algn="l">
              <a:buNone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  <a:t/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  <a:t> </a:t>
            </a:r>
            <a:b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</a:b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  <a:t>      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  <a:t>Правильный ответ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108520" y="404664"/>
            <a:ext cx="9252520" cy="720080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Решайте </a:t>
            </a:r>
            <a:r>
              <a:rPr lang="ru-RU" sz="18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задачи</a:t>
            </a:r>
            <a:r>
              <a:rPr lang="ru-RU" sz="1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, которые создают психологически безопасную образовательную среду: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охрана </a:t>
            </a:r>
            <a:r>
              <a:rPr lang="ru-RU" sz="18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и укрепление физического и психического здоровья детей</a:t>
            </a:r>
            <a:r>
              <a:rPr lang="ru-RU" sz="1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, в т. ч. их эмоционального благополучия;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создание благоприятных условий развития детей </a:t>
            </a:r>
            <a:r>
              <a:rPr lang="ru-RU" sz="18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 </a:t>
            </a:r>
            <a:r>
              <a:rPr lang="ru-RU" sz="1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соответствии с их возрастными и индивидуальными особенностями и склонностями, развития способностей и творческого потенциала каждого ребенка как субъекта отношений с самим собой, другими детьми, взрослыми и миром;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объединение </a:t>
            </a:r>
            <a:r>
              <a:rPr lang="ru-RU" sz="18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обучения и воспитания в целостный образовательный процесс </a:t>
            </a:r>
            <a:r>
              <a:rPr lang="ru-RU" sz="1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на основе </a:t>
            </a:r>
            <a:r>
              <a:rPr lang="ru-RU" sz="18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духовно-нравственных и </a:t>
            </a:r>
            <a:r>
              <a:rPr lang="ru-RU" sz="1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социокультурных ценностей и принятых в обществе правил и норм поведения в интересах человека, семьи, общества;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формирование </a:t>
            </a:r>
            <a:r>
              <a:rPr lang="ru-RU" sz="18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общей культуры личности детей</a:t>
            </a:r>
            <a:r>
              <a:rPr lang="ru-RU" sz="1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, в т. ч. ценностей здорового образа жизни, развития их социальных, нравственных, эстетических, интеллектуальных, физических качеств, инициативности, самостоятельности и ответственности ребенка, формирования предпосылок учебной </a:t>
            </a:r>
            <a:r>
              <a:rPr lang="ru-RU" sz="18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деятельности;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формирование </a:t>
            </a:r>
            <a:r>
              <a:rPr lang="ru-RU" sz="18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социокультурной среды</a:t>
            </a:r>
            <a:r>
              <a:rPr lang="ru-RU" sz="1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, соответствующей возрастным, индивидуальным, психологическим и физиологическим особенностям детей;</a:t>
            </a:r>
          </a:p>
          <a:p>
            <a:pPr>
              <a:buFont typeface="Wingdings" pitchFamily="2" charset="2"/>
              <a:buChar char="§"/>
            </a:pPr>
            <a:r>
              <a:rPr lang="ru-RU" sz="18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</a:t>
            </a:r>
            <a:r>
              <a:rPr lang="ru-RU" sz="1800" b="1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беспечение </a:t>
            </a:r>
            <a:r>
              <a:rPr lang="ru-RU" sz="1800" b="1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психолого-педагогической поддержки семьи </a:t>
            </a:r>
            <a:r>
              <a:rPr lang="ru-RU" sz="1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и повышения компетентности родителей (законных представителей) в вопросах развития и образования, охраны и укрепления здоровья детей.</a:t>
            </a:r>
          </a:p>
          <a:p>
            <a:pPr marL="45720" indent="0">
              <a:buNone/>
            </a:pPr>
            <a:endParaRPr lang="ru-RU" sz="3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39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10044608" cy="1728192"/>
          </a:xfrm>
        </p:spPr>
        <p:txBody>
          <a:bodyPr/>
          <a:lstStyle/>
          <a:p>
            <a:pPr marL="0" indent="0" algn="l">
              <a:buNone/>
            </a:pPr>
            <a:r>
              <a:rPr lang="ru-RU" sz="235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  <a:t/>
            </a:r>
            <a:br>
              <a:rPr lang="ru-RU" sz="235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</a:br>
            <a:r>
              <a:rPr lang="ru-RU" sz="2350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  <a:t>2.8. Содержание Программы должно отражать следующие аспекты образовательной среды для ребенка дошкольного возраста:</a:t>
            </a:r>
            <a:endParaRPr lang="ru-RU" sz="235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700808"/>
            <a:ext cx="9756576" cy="5157192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8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1)</a:t>
            </a:r>
            <a:r>
              <a:rPr lang="ru-RU" sz="32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предметно-пространственная </a:t>
            </a:r>
            <a:r>
              <a:rPr lang="ru-RU" sz="32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развивающая образовательная среда</a:t>
            </a:r>
            <a:r>
              <a:rPr lang="ru-RU" sz="32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;</a:t>
            </a:r>
            <a:endParaRPr lang="ru-RU" sz="3200" dirty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  <a:p>
            <a:pPr marL="45720" indent="0">
              <a:buNone/>
            </a:pPr>
            <a:r>
              <a:rPr lang="ru-RU" sz="28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2</a:t>
            </a:r>
            <a:r>
              <a:rPr lang="ru-RU" sz="2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)</a:t>
            </a:r>
            <a:r>
              <a:rPr lang="ru-RU" sz="32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характер взаимодействия со взрослыми;</a:t>
            </a:r>
          </a:p>
          <a:p>
            <a:pPr marL="45720" indent="0">
              <a:buNone/>
            </a:pPr>
            <a:r>
              <a:rPr lang="ru-RU" sz="2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3)</a:t>
            </a:r>
            <a:r>
              <a:rPr lang="ru-RU" sz="32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характер взаимодействия с другими детьми;</a:t>
            </a:r>
          </a:p>
          <a:p>
            <a:pPr marL="45720" indent="0">
              <a:buNone/>
            </a:pPr>
            <a:r>
              <a:rPr lang="ru-RU" sz="28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4)</a:t>
            </a:r>
            <a:r>
              <a:rPr lang="ru-RU" sz="32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 система отношений ребенка к миру, к другим людям, к себе самому.</a:t>
            </a:r>
          </a:p>
          <a:p>
            <a:pPr marL="45720" indent="0">
              <a:buNone/>
            </a:pPr>
            <a:endParaRPr lang="ru-RU" sz="30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22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-99392"/>
            <a:ext cx="5904656" cy="6048672"/>
          </a:xfrm>
        </p:spPr>
        <p:txBody>
          <a:bodyPr/>
          <a:lstStyle/>
          <a:p>
            <a:pPr marL="0" indent="0" algn="l">
              <a:buNone/>
            </a:pPr>
            <a:r>
              <a:rPr lang="ru-RU" sz="2000" dirty="0" smtClean="0">
                <a:effectLst/>
                <a:latin typeface="Garamond" pitchFamily="18" charset="0"/>
                <a:cs typeface="Arial" pitchFamily="34" charset="0"/>
              </a:rPr>
              <a:t>   </a:t>
            </a:r>
            <a:br>
              <a:rPr lang="ru-RU" sz="2000" dirty="0" smtClean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000" dirty="0">
                <a:effectLst/>
                <a:latin typeface="Garamond" pitchFamily="18" charset="0"/>
                <a:cs typeface="Arial" pitchFamily="34" charset="0"/>
              </a:rPr>
              <a:t> </a:t>
            </a:r>
            <a:r>
              <a:rPr lang="ru-RU" sz="2000" dirty="0" smtClean="0">
                <a:effectLst/>
                <a:latin typeface="Garamond" pitchFamily="18" charset="0"/>
                <a:cs typeface="Arial" pitchFamily="34" charset="0"/>
              </a:rPr>
              <a:t>    </a:t>
            </a: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Правильный ответ</a:t>
            </a:r>
            <a:endParaRPr lang="ru-RU" sz="24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404664"/>
            <a:ext cx="9252520" cy="7056784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ru-RU" sz="1900" dirty="0" smtClean="0">
              <a:latin typeface="Arial Narrow" pitchFamily="34" charset="0"/>
            </a:endParaRPr>
          </a:p>
          <a:p>
            <a:pPr marL="45720" indent="0">
              <a:buNone/>
            </a:pPr>
            <a:endParaRPr lang="ru-RU" sz="1900" dirty="0">
              <a:latin typeface="Arial Narrow" pitchFamily="34" charset="0"/>
            </a:endParaRPr>
          </a:p>
          <a:p>
            <a:pPr marL="45720" indent="0">
              <a:buNone/>
            </a:pPr>
            <a:r>
              <a:rPr lang="ru-RU" sz="2100" dirty="0" smtClean="0">
                <a:latin typeface="Arial Narrow" pitchFamily="34" charset="0"/>
              </a:rPr>
              <a:t> При </a:t>
            </a:r>
            <a:r>
              <a:rPr lang="ru-RU" sz="2100" dirty="0">
                <a:latin typeface="Arial Narrow" pitchFamily="34" charset="0"/>
              </a:rPr>
              <a:t>создании психологически безопасной образовательной среды в ДОО учитывайте:</a:t>
            </a:r>
          </a:p>
          <a:p>
            <a:pPr>
              <a:buFont typeface="Wingdings" pitchFamily="2" charset="2"/>
              <a:buChar char="§"/>
            </a:pPr>
            <a:r>
              <a:rPr lang="ru-RU" sz="36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предметно-пространственную </a:t>
            </a:r>
            <a:r>
              <a:rPr lang="ru-RU" sz="36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развивающую образовательную среду;</a:t>
            </a:r>
          </a:p>
          <a:p>
            <a:pPr>
              <a:buFont typeface="Wingdings" pitchFamily="2" charset="2"/>
              <a:buChar char="§"/>
            </a:pPr>
            <a:r>
              <a:rPr lang="ru-RU" sz="36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характер </a:t>
            </a:r>
            <a:r>
              <a:rPr lang="ru-RU" sz="36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взаимодействия со взрослыми;</a:t>
            </a:r>
          </a:p>
          <a:p>
            <a:pPr>
              <a:buFont typeface="Wingdings" pitchFamily="2" charset="2"/>
              <a:buChar char="§"/>
            </a:pPr>
            <a:r>
              <a:rPr lang="ru-RU" sz="36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характер </a:t>
            </a:r>
            <a:r>
              <a:rPr lang="ru-RU" sz="36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взаимодействия с другими детьми;</a:t>
            </a:r>
          </a:p>
          <a:p>
            <a:pPr>
              <a:buFont typeface="Wingdings" pitchFamily="2" charset="2"/>
              <a:buChar char="§"/>
            </a:pPr>
            <a:r>
              <a:rPr lang="ru-RU" sz="3600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систему </a:t>
            </a:r>
            <a:r>
              <a:rPr lang="ru-RU" sz="3600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отношений ребенка к миру, к другим людям, к себе самому.</a:t>
            </a:r>
          </a:p>
        </p:txBody>
      </p:sp>
    </p:spTree>
    <p:extLst>
      <p:ext uri="{BB962C8B-B14F-4D97-AF65-F5344CB8AC3E}">
        <p14:creationId xmlns:p14="http://schemas.microsoft.com/office/powerpoint/2010/main" val="213247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108520" y="1484784"/>
            <a:ext cx="9252520" cy="1728192"/>
          </a:xfrm>
        </p:spPr>
        <p:txBody>
          <a:bodyPr/>
          <a:lstStyle/>
          <a:p>
            <a:pPr marL="0" indent="0" algn="ctr">
              <a:buNone/>
            </a:pPr>
            <a:r>
              <a:rPr lang="ru-RU" sz="3500" dirty="0">
                <a:effectLst/>
                <a:latin typeface="Garamond" pitchFamily="18" charset="0"/>
                <a:cs typeface="Arial" pitchFamily="34" charset="0"/>
              </a:rPr>
              <a:t>Вспомните целевые ориентиры на этапе завершения дошкольного образования. </a:t>
            </a:r>
            <a:br>
              <a:rPr lang="ru-RU" sz="3500" dirty="0">
                <a:effectLst/>
                <a:latin typeface="Garamond" pitchFamily="18" charset="0"/>
                <a:cs typeface="Arial" pitchFamily="34" charset="0"/>
              </a:rPr>
            </a:br>
            <a:endParaRPr lang="ru-RU" sz="35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-252536" y="2276872"/>
            <a:ext cx="9649072" cy="458112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endParaRPr lang="ru-RU" sz="3000" dirty="0" smtClean="0">
              <a:latin typeface="Arial" pitchFamily="34" charset="0"/>
              <a:cs typeface="Arial" pitchFamily="34" charset="0"/>
            </a:endParaRPr>
          </a:p>
          <a:p>
            <a:pPr marL="45720" indent="0" algn="ctr">
              <a:buNone/>
            </a:pPr>
            <a:r>
              <a:rPr lang="ru-RU" sz="3600" b="1" dirty="0">
                <a:effectLst>
                  <a:innerShdw blurRad="114300">
                    <a:prstClr val="black"/>
                  </a:innerShdw>
                </a:effectLst>
                <a:latin typeface="Garamond" pitchFamily="18" charset="0"/>
                <a:cs typeface="Arial" pitchFamily="34" charset="0"/>
              </a:rPr>
              <a:t>Выделите по одному ориентиру, достижение которого позволит ребенку создавать психологически безопасную среду.</a:t>
            </a:r>
          </a:p>
        </p:txBody>
      </p:sp>
    </p:spTree>
    <p:extLst>
      <p:ext uri="{BB962C8B-B14F-4D97-AF65-F5344CB8AC3E}">
        <p14:creationId xmlns:p14="http://schemas.microsoft.com/office/powerpoint/2010/main" val="31407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79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1"/>
            <a:ext cx="5904656" cy="5949279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  <a:t>   Правильный ответ</a:t>
            </a:r>
            <a:endParaRPr lang="ru-RU" sz="2800" dirty="0">
              <a:solidFill>
                <a:schemeClr val="accent4">
                  <a:lumMod val="50000"/>
                </a:schemeClr>
              </a:solidFill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88640"/>
            <a:ext cx="9252520" cy="6552730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ru-RU" sz="1900" dirty="0">
              <a:latin typeface="Arial Narrow" pitchFamily="34" charset="0"/>
            </a:endParaRPr>
          </a:p>
          <a:p>
            <a:pPr marL="45720" indent="0">
              <a:buNone/>
            </a:pPr>
            <a:r>
              <a:rPr lang="ru-RU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Достижения, которые позволят ребенку создавать психологически безопасную среду: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ребенок </a:t>
            </a:r>
            <a:r>
              <a:rPr lang="ru-RU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овладевает основными культурными способами деятельности;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способен </a:t>
            </a:r>
            <a:r>
              <a:rPr lang="ru-RU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договариваться, учитывать интересы и чувства других, сопереживать неудачам и радоваться успехам других, адекватно проявляет свои чувства, в т. ч. чувство веры в себя, старается разрешать конфликты;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умеет </a:t>
            </a:r>
            <a:r>
              <a:rPr lang="ru-RU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подчиняться разным правилам и социальным нормам;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может </a:t>
            </a:r>
            <a:r>
              <a:rPr lang="ru-RU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выражать свои мысли и желания;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может </a:t>
            </a:r>
            <a:r>
              <a:rPr lang="ru-RU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контролировать свои движения и управлять ими</a:t>
            </a:r>
            <a:r>
              <a:rPr lang="ru-RU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может </a:t>
            </a:r>
            <a:r>
              <a:rPr lang="ru-RU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следовать социальным нормам поведения и правилам в разных видах деятельности, во взаимоотношениях со взрослыми и сверстниками;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пытается </a:t>
            </a:r>
            <a:r>
              <a:rPr lang="ru-RU" dirty="0">
                <a:latin typeface="Malgun Gothic Semilight" pitchFamily="34" charset="-128"/>
                <a:ea typeface="Malgun Gothic Semilight" pitchFamily="34" charset="-128"/>
                <a:cs typeface="Malgun Gothic Semilight" pitchFamily="34" charset="-128"/>
              </a:rPr>
              <a:t>самостоятельно придумывать объяснения поступкам людей.</a:t>
            </a:r>
          </a:p>
          <a:p>
            <a:pPr>
              <a:buFont typeface="Wingdings" pitchFamily="2" charset="2"/>
              <a:buChar char="§"/>
            </a:pPr>
            <a:endParaRPr lang="ru-RU" sz="2600" dirty="0">
              <a:latin typeface="Malgun Gothic Semilight" pitchFamily="34" charset="-128"/>
              <a:ea typeface="Malgun Gothic Semilight" pitchFamily="34" charset="-128"/>
              <a:cs typeface="Malgun Gothic Semilight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0227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512168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dirty="0" smtClean="0">
                <a:effectLst/>
                <a:latin typeface="Garamond" pitchFamily="18" charset="0"/>
                <a:cs typeface="Arial" pitchFamily="34" charset="0"/>
              </a:rPr>
              <a:t/>
            </a:r>
            <a:br>
              <a:rPr lang="ru-RU" sz="2000" dirty="0" smtClean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400" dirty="0">
                <a:effectLst/>
                <a:latin typeface="Garamond" pitchFamily="18" charset="0"/>
                <a:cs typeface="Arial" pitchFamily="34" charset="0"/>
              </a:rPr>
              <a:t/>
            </a:r>
            <a:br>
              <a:rPr lang="ru-RU" sz="2400" dirty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/>
            </a:r>
            <a:b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</a:br>
            <a:r>
              <a:rPr lang="ru-RU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Garamond" pitchFamily="18" charset="0"/>
                <a:cs typeface="Arial" pitchFamily="34" charset="0"/>
              </a:rPr>
              <a:t>Саморефлексия</a:t>
            </a:r>
            <a:endParaRPr lang="ru-RU" sz="3600" dirty="0"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-675456"/>
            <a:ext cx="9144000" cy="2232248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ru-RU" sz="2000" dirty="0" smtClean="0">
              <a:latin typeface="Arial Narrow" pitchFamily="34" charset="0"/>
            </a:endParaRPr>
          </a:p>
          <a:p>
            <a:pPr marL="45720" indent="0">
              <a:buNone/>
            </a:pPr>
            <a:endParaRPr lang="ru-RU" sz="2000" dirty="0">
              <a:latin typeface="Arial Narrow" pitchFamily="34" charset="0"/>
            </a:endParaRPr>
          </a:p>
          <a:p>
            <a:pPr marL="45720" indent="0">
              <a:buNone/>
            </a:pPr>
            <a:endParaRPr lang="ru-RU" sz="3000" dirty="0">
              <a:latin typeface="Arial Narrow" pitchFamily="34" charset="0"/>
            </a:endParaRPr>
          </a:p>
          <a:p>
            <a:pPr marL="45720" indent="0">
              <a:buNone/>
            </a:pPr>
            <a:endParaRPr lang="ru-RU" sz="3000" dirty="0" smtClean="0">
              <a:latin typeface="Arial Narrow" pitchFamily="34" charset="0"/>
            </a:endParaRPr>
          </a:p>
          <a:p>
            <a:pPr marL="45720" indent="0">
              <a:buNone/>
            </a:pPr>
            <a:endParaRPr lang="ru-RU" sz="3000" dirty="0">
              <a:latin typeface="Arial Narrow" pitchFamily="34" charset="0"/>
            </a:endParaRPr>
          </a:p>
          <a:p>
            <a:pPr marL="45720" indent="0" algn="ctr">
              <a:buNone/>
            </a:pPr>
            <a:r>
              <a:rPr lang="ru-RU" sz="36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latin typeface="Garamond" pitchFamily="18" charset="0"/>
              </a:rPr>
              <a:t>Подумайте и ответьте на вопрос: «Что я могу сделать для создания психологически безопасной образовательной среды для своих воспитанников?»</a:t>
            </a:r>
          </a:p>
          <a:p>
            <a:pPr marL="45720" indent="0">
              <a:buNone/>
            </a:pPr>
            <a:endParaRPr lang="ru-RU" sz="30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09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728192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effectLst/>
                <a:latin typeface="Garamond" pitchFamily="18" charset="0"/>
              </a:rPr>
              <a:t> </a:t>
            </a:r>
            <a:br>
              <a:rPr lang="ru-RU" sz="2400" dirty="0" smtClean="0">
                <a:effectLst/>
                <a:latin typeface="Garamond" pitchFamily="18" charset="0"/>
              </a:rPr>
            </a:br>
            <a:r>
              <a:rPr lang="ru-RU" sz="3600" dirty="0" smtClean="0">
                <a:effectLst/>
                <a:latin typeface="Garamond" pitchFamily="18" charset="0"/>
              </a:rPr>
              <a:t>Домашнее задание</a:t>
            </a:r>
            <a:endParaRPr lang="ru-RU" sz="3600" dirty="0">
              <a:effectLst/>
              <a:latin typeface="Garamond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836712"/>
            <a:ext cx="9144000" cy="602128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endParaRPr lang="ru-RU" sz="2000" dirty="0" smtClean="0">
              <a:latin typeface="Garamond" pitchFamily="18" charset="0"/>
            </a:endParaRPr>
          </a:p>
          <a:p>
            <a:pPr marL="45720" indent="0" algn="ctr">
              <a:buNone/>
            </a:pP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  <a:latin typeface="Segoe UI Light" pitchFamily="34" charset="0"/>
                <a:ea typeface="Malgun Gothic Semilight" pitchFamily="34" charset="-128"/>
                <a:cs typeface="Segoe UI Light" pitchFamily="34" charset="0"/>
              </a:rPr>
              <a:t>Напишите </a:t>
            </a:r>
            <a:r>
              <a:rPr lang="ru-RU" sz="4400" dirty="0">
                <a:solidFill>
                  <a:schemeClr val="accent4">
                    <a:lumMod val="50000"/>
                  </a:schemeClr>
                </a:solidFill>
                <a:latin typeface="Segoe UI Light" pitchFamily="34" charset="0"/>
                <a:ea typeface="Malgun Gothic Semilight" pitchFamily="34" charset="-128"/>
                <a:cs typeface="Segoe UI Light" pitchFamily="34" charset="0"/>
              </a:rPr>
              <a:t>эссе на тему </a:t>
            </a:r>
            <a:endParaRPr lang="ru-RU" sz="4400" dirty="0" smtClean="0">
              <a:solidFill>
                <a:schemeClr val="accent4">
                  <a:lumMod val="50000"/>
                </a:schemeClr>
              </a:solidFill>
              <a:latin typeface="Segoe UI Light" pitchFamily="34" charset="0"/>
              <a:ea typeface="Malgun Gothic Semilight" pitchFamily="34" charset="-128"/>
              <a:cs typeface="Segoe UI Light" pitchFamily="34" charset="0"/>
            </a:endParaRPr>
          </a:p>
          <a:p>
            <a:pPr marL="45720" indent="0" algn="ctr">
              <a:buNone/>
            </a:pP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  <a:latin typeface="Segoe UI Light" pitchFamily="34" charset="0"/>
                <a:ea typeface="Malgun Gothic Semilight" pitchFamily="34" charset="-128"/>
                <a:cs typeface="Segoe UI Light" pitchFamily="34" charset="0"/>
              </a:rPr>
              <a:t>«</a:t>
            </a:r>
            <a:r>
              <a:rPr lang="ru-RU" sz="4400" dirty="0">
                <a:solidFill>
                  <a:schemeClr val="accent4">
                    <a:lumMod val="50000"/>
                  </a:schemeClr>
                </a:solidFill>
                <a:latin typeface="Segoe UI Light" pitchFamily="34" charset="0"/>
                <a:ea typeface="Malgun Gothic Semilight" pitchFamily="34" charset="-128"/>
                <a:cs typeface="Segoe UI Light" pitchFamily="34" charset="0"/>
              </a:rPr>
              <a:t>Роль педагога в создании психологически безопасной образовательной среды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  <a:latin typeface="Segoe UI Light" pitchFamily="34" charset="0"/>
                <a:ea typeface="Malgun Gothic Semilight" pitchFamily="34" charset="-128"/>
                <a:cs typeface="Segoe UI Light" pitchFamily="34" charset="0"/>
              </a:rPr>
              <a:t>»</a:t>
            </a:r>
            <a:endParaRPr lang="ru-RU" sz="4400" dirty="0">
              <a:solidFill>
                <a:schemeClr val="accent4">
                  <a:lumMod val="50000"/>
                </a:schemeClr>
              </a:solidFill>
              <a:latin typeface="Segoe UI Light" pitchFamily="34" charset="0"/>
              <a:ea typeface="Malgun Gothic Semilight" pitchFamily="34" charset="-128"/>
              <a:cs typeface="Segoe UI Light" pitchFamily="34" charset="0"/>
            </a:endParaRPr>
          </a:p>
          <a:p>
            <a:pPr marL="45720" indent="0">
              <a:buNone/>
            </a:pPr>
            <a:endParaRPr lang="ru-RU" sz="3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00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3635896" cy="1728192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dirty="0" smtClean="0">
                <a:effectLst/>
                <a:latin typeface="Garamond" pitchFamily="18" charset="0"/>
                <a:cs typeface="Arial" pitchFamily="34" charset="0"/>
              </a:rPr>
              <a:t> </a:t>
            </a:r>
            <a:endParaRPr lang="ru-RU" sz="2400" dirty="0">
              <a:effectLst/>
              <a:latin typeface="Garamond" pitchFamily="18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16632"/>
            <a:ext cx="9144000" cy="4176464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ru-RU" sz="2000" dirty="0" smtClean="0">
              <a:latin typeface="Arial Narrow" pitchFamily="34" charset="0"/>
            </a:endParaRPr>
          </a:p>
          <a:p>
            <a:pPr marL="45720" indent="0">
              <a:buNone/>
            </a:pPr>
            <a:endParaRPr lang="ru-RU" sz="2000" dirty="0" smtClean="0"/>
          </a:p>
          <a:p>
            <a:pPr marL="45720" indent="0">
              <a:buNone/>
            </a:pPr>
            <a:endParaRPr lang="ru-RU" sz="2000" dirty="0"/>
          </a:p>
          <a:p>
            <a:pPr marL="45720" indent="0">
              <a:buNone/>
            </a:pPr>
            <a:endParaRPr lang="ru-RU" sz="2000" dirty="0" smtClean="0"/>
          </a:p>
          <a:p>
            <a:pPr marL="45720" indent="0" algn="ctr">
              <a:buNone/>
            </a:pPr>
            <a:r>
              <a:rPr lang="ru-RU" sz="4800" dirty="0" smtClean="0">
                <a:solidFill>
                  <a:schemeClr val="accent4">
                    <a:lumMod val="50000"/>
                  </a:schemeClr>
                </a:solidFill>
                <a:latin typeface="Palatino Linotype" pitchFamily="18" charset="0"/>
              </a:rPr>
              <a:t>Спасибо </a:t>
            </a:r>
            <a:r>
              <a:rPr lang="ru-RU" sz="4800" dirty="0">
                <a:solidFill>
                  <a:schemeClr val="accent4">
                    <a:lumMod val="50000"/>
                  </a:schemeClr>
                </a:solidFill>
                <a:latin typeface="Palatino Linotype" pitchFamily="18" charset="0"/>
              </a:rPr>
              <a:t>за продуктивную работу!</a:t>
            </a:r>
          </a:p>
          <a:p>
            <a:pPr marL="45720" indent="0">
              <a:buNone/>
            </a:pPr>
            <a:endParaRPr lang="ru-RU" sz="3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7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</TotalTime>
  <Words>1565</Words>
  <Application>Microsoft Office PowerPoint</Application>
  <PresentationFormat>Экран (4:3)</PresentationFormat>
  <Paragraphs>128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Воздушный поток</vt:lpstr>
      <vt:lpstr>   «Что такое психологически безопасная образовательная среда  и как ее создать»</vt:lpstr>
      <vt:lpstr>Что такое здоровьесбережение дошкольника? </vt:lpstr>
      <vt:lpstr>Определение</vt:lpstr>
      <vt:lpstr>Определение</vt:lpstr>
      <vt:lpstr>Определение</vt:lpstr>
      <vt:lpstr>Определение</vt:lpstr>
      <vt:lpstr>Определение</vt:lpstr>
      <vt:lpstr> Как создать психологически безопасную образовательную среду? </vt:lpstr>
      <vt:lpstr>Правильный ответ</vt:lpstr>
      <vt:lpstr> Педагогические работники обязаны: </vt:lpstr>
      <vt:lpstr> Педагогические работники обязаны (продолжение): </vt:lpstr>
      <vt:lpstr> Педагогические работники обязаны (продолжение):</vt:lpstr>
      <vt:lpstr>Правильный ответ</vt:lpstr>
      <vt:lpstr>Закон «Об образовании в Российской Федерации» Статья 64. Дошкольное образование</vt:lpstr>
      <vt:lpstr>Правильный ответ</vt:lpstr>
      <vt:lpstr>           1.6. Стандарт направлен на решение следующих задач:</vt:lpstr>
      <vt:lpstr>          1.6. Стандарт направлен на решение следующих задач (продолжение):</vt:lpstr>
      <vt:lpstr>          1.6. Стандарт направлен на решение следующих задач (продолжение):</vt:lpstr>
      <vt:lpstr>           Правильный ответ</vt:lpstr>
      <vt:lpstr> 2.8. Содержание Программы должно отражать следующие аспекты образовательной среды для ребенка дошкольного возраста:</vt:lpstr>
      <vt:lpstr>         Правильный ответ</vt:lpstr>
      <vt:lpstr>Вспомните целевые ориентиры на этапе завершения дошкольного образования.  </vt:lpstr>
      <vt:lpstr>   Правильный ответ</vt:lpstr>
      <vt:lpstr>   Саморефлексия</vt:lpstr>
      <vt:lpstr>  Домашнее задание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«Что такое психологически безопасная образовательная среда и как ее создать»</dc:title>
  <dc:creator>Чамин Сергей Игоревич</dc:creator>
  <cp:lastModifiedBy>Чамин Сергей Игоревич</cp:lastModifiedBy>
  <cp:revision>22</cp:revision>
  <dcterms:created xsi:type="dcterms:W3CDTF">2021-09-29T11:03:58Z</dcterms:created>
  <dcterms:modified xsi:type="dcterms:W3CDTF">2021-09-29T15:07:02Z</dcterms:modified>
</cp:coreProperties>
</file>