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3" r:id="rId1"/>
  </p:sldMasterIdLst>
  <p:notesMasterIdLst>
    <p:notesMasterId r:id="rId59"/>
  </p:notesMasterIdLst>
  <p:sldIdLst>
    <p:sldId id="256" r:id="rId2"/>
    <p:sldId id="275" r:id="rId3"/>
    <p:sldId id="322" r:id="rId4"/>
    <p:sldId id="323" r:id="rId5"/>
    <p:sldId id="315" r:id="rId6"/>
    <p:sldId id="258" r:id="rId7"/>
    <p:sldId id="259" r:id="rId8"/>
    <p:sldId id="285" r:id="rId9"/>
    <p:sldId id="286" r:id="rId10"/>
    <p:sldId id="287" r:id="rId11"/>
    <p:sldId id="260" r:id="rId12"/>
    <p:sldId id="316" r:id="rId13"/>
    <p:sldId id="289" r:id="rId14"/>
    <p:sldId id="263" r:id="rId15"/>
    <p:sldId id="303" r:id="rId16"/>
    <p:sldId id="290" r:id="rId17"/>
    <p:sldId id="304" r:id="rId18"/>
    <p:sldId id="312" r:id="rId19"/>
    <p:sldId id="305" r:id="rId20"/>
    <p:sldId id="306" r:id="rId21"/>
    <p:sldId id="266" r:id="rId22"/>
    <p:sldId id="280" r:id="rId23"/>
    <p:sldId id="281" r:id="rId24"/>
    <p:sldId id="282" r:id="rId25"/>
    <p:sldId id="283" r:id="rId26"/>
    <p:sldId id="314" r:id="rId27"/>
    <p:sldId id="291" r:id="rId28"/>
    <p:sldId id="308" r:id="rId29"/>
    <p:sldId id="267" r:id="rId30"/>
    <p:sldId id="296" r:id="rId31"/>
    <p:sldId id="292" r:id="rId32"/>
    <p:sldId id="311" r:id="rId33"/>
    <p:sldId id="268" r:id="rId34"/>
    <p:sldId id="293" r:id="rId35"/>
    <p:sldId id="294" r:id="rId36"/>
    <p:sldId id="297" r:id="rId37"/>
    <p:sldId id="269" r:id="rId38"/>
    <p:sldId id="271" r:id="rId39"/>
    <p:sldId id="317" r:id="rId40"/>
    <p:sldId id="288" r:id="rId41"/>
    <p:sldId id="261" r:id="rId42"/>
    <p:sldId id="320" r:id="rId43"/>
    <p:sldId id="321" r:id="rId44"/>
    <p:sldId id="264" r:id="rId45"/>
    <p:sldId id="265" r:id="rId46"/>
    <p:sldId id="278" r:id="rId47"/>
    <p:sldId id="279" r:id="rId48"/>
    <p:sldId id="277" r:id="rId49"/>
    <p:sldId id="325" r:id="rId50"/>
    <p:sldId id="326" r:id="rId51"/>
    <p:sldId id="327" r:id="rId52"/>
    <p:sldId id="299" r:id="rId53"/>
    <p:sldId id="300" r:id="rId54"/>
    <p:sldId id="319" r:id="rId55"/>
    <p:sldId id="318" r:id="rId56"/>
    <p:sldId id="324" r:id="rId57"/>
    <p:sldId id="273" r:id="rId5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 Windows" initials="ПW" lastIdx="1" clrIdx="0">
    <p:extLst>
      <p:ext uri="{19B8F6BF-5375-455C-9EA6-DF929625EA0E}">
        <p15:presenceInfo xmlns:p15="http://schemas.microsoft.com/office/powerpoint/2012/main" userId="Пользователь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0000"/>
    <a:srgbClr val="9A3A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667" autoAdjust="0"/>
  </p:normalViewPr>
  <p:slideViewPr>
    <p:cSldViewPr>
      <p:cViewPr varScale="1">
        <p:scale>
          <a:sx n="99" d="100"/>
          <a:sy n="99" d="100"/>
        </p:scale>
        <p:origin x="576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743985561058517E-2"/>
          <c:y val="3.1588536511808908E-2"/>
          <c:w val="0.90670042509896565"/>
          <c:h val="0.7713721633276574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799-4C64-9E3D-062BC404916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799-4C64-9E3D-062BC404916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799-4C64-9E3D-062BC404916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работающие</c:v>
                </c:pt>
                <c:pt idx="1">
                  <c:v>студенты</c:v>
                </c:pt>
                <c:pt idx="2">
                  <c:v>неработающие пенсионеры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47864</c:v>
                </c:pt>
                <c:pt idx="1">
                  <c:v>19265</c:v>
                </c:pt>
                <c:pt idx="2">
                  <c:v>2985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799-4C64-9E3D-062BC404916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E89-4749-A550-A6BAB6CCFA5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E89-4749-A550-A6BAB6CCFA5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E89-4749-A550-A6BAB6CCFA5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E89-4749-A550-A6BAB6CCFA5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E89-4749-A550-A6BAB6CCFA5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E89-4749-A550-A6BAB6CCFA5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771EF45E-55FA-4077-80AE-A5C1BE2C76DA}" type="VALUE">
                      <a:rPr lang="en-US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; </a:t>
                    </a:r>
                    <a:fld id="{8B85A0C5-623A-464F-A0C9-3C025C30C489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[ПРОЦЕНТ]</a:t>
                    </a:fld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E89-4749-A550-A6BAB6CCFA5C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7D2994B-01C6-44F3-8A58-5D9C348DA399}" type="VALUE">
                      <a:rPr lang="en-US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; </a:t>
                    </a:r>
                    <a:fld id="{C581BB28-6B26-443F-8869-033BEFA191B2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[ПРОЦЕНТ]</a:t>
                    </a:fld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E89-4749-A550-A6BAB6CCFA5C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8.76887076649603E-2"/>
                  <c:y val="-1.5211745375523413E-2"/>
                </c:manualLayout>
              </c:layout>
              <c:tx>
                <c:rich>
                  <a:bodyPr/>
                  <a:lstStyle/>
                  <a:p>
                    <a:fld id="{7088D061-097F-4B2D-87FF-38042BBAD5E0}" type="VALUE">
                      <a:rPr lang="en-US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; </a:t>
                    </a:r>
                    <a:fld id="{A29BBE1D-9AF9-4B84-835F-65CB1E81AA36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[ПРОЦЕНТ]</a:t>
                    </a:fld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E89-4749-A550-A6BAB6CCFA5C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0.29934334219274783"/>
                  <c:y val="0.21621813218847724"/>
                </c:manualLayout>
              </c:layout>
              <c:tx>
                <c:rich>
                  <a:bodyPr/>
                  <a:lstStyle/>
                  <a:p>
                    <a:fld id="{0988FEEA-E7A5-422C-9949-3E076AE63097}" type="VALUE">
                      <a:rPr lang="en-US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; </a:t>
                    </a:r>
                    <a:fld id="{ADFFD780-799D-4503-ABD2-CC4E70ABBA0E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[ПРОЦЕНТ]</a:t>
                    </a:fld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BE89-4749-A550-A6BAB6CCFA5C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0.21125964636407921"/>
                  <c:y val="3.1314155226939457E-2"/>
                </c:manualLayout>
              </c:layout>
              <c:tx>
                <c:rich>
                  <a:bodyPr/>
                  <a:lstStyle/>
                  <a:p>
                    <a:fld id="{F7FE3194-D8D0-4DD1-BFA9-8FB4423CEAA6}" type="VALUE">
                      <a:rPr lang="en-US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; </a:t>
                    </a:r>
                    <a:fld id="{6FE71643-C05D-4070-8533-66C7184BE1F2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[ПРОЦЕНТ]</a:t>
                    </a:fld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BE89-4749-A550-A6BAB6CCFA5C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-5.0267918949176586E-2"/>
                  <c:y val="-5.0928870514655219E-3"/>
                </c:manualLayout>
              </c:layout>
              <c:tx>
                <c:rich>
                  <a:bodyPr/>
                  <a:lstStyle/>
                  <a:p>
                    <a:fld id="{7721BFC4-26AB-45CD-A817-140D809FB31F}" type="VALUE">
                      <a:rPr lang="en-US" dirty="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; </a:t>
                    </a:r>
                    <a:fld id="{2EAB0EF4-1D4E-42A1-B25A-23B842EA489E}" type="PERCENTAGE">
                      <a:rPr lang="en-US" baseline="0" dirty="0">
                        <a:solidFill>
                          <a:schemeClr val="bg1"/>
                        </a:solidFill>
                      </a:rPr>
                      <a:pPr/>
                      <a:t>[ПРОЦЕНТ]</a:t>
                    </a:fld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BE89-4749-A550-A6BAB6CCFA5C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СОШ</c:v>
                </c:pt>
                <c:pt idx="1">
                  <c:v>ДОУ</c:v>
                </c:pt>
                <c:pt idx="2">
                  <c:v>ДОП</c:v>
                </c:pt>
                <c:pt idx="3">
                  <c:v>ВПО</c:v>
                </c:pt>
                <c:pt idx="4">
                  <c:v>СПО</c:v>
                </c:pt>
                <c:pt idx="5">
                  <c:v>ДПО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748</c:v>
                </c:pt>
                <c:pt idx="1">
                  <c:v>480</c:v>
                </c:pt>
                <c:pt idx="2">
                  <c:v>82</c:v>
                </c:pt>
                <c:pt idx="3">
                  <c:v>7</c:v>
                </c:pt>
                <c:pt idx="4">
                  <c:v>24</c:v>
                </c:pt>
                <c:pt idx="5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BE89-4749-A550-A6BAB6CCFA5C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1-29T10:42:29.472" idx="1">
    <p:pos x="10" y="10"/>
    <p:text/>
    <p:extLst>
      <p:ext uri="{C676402C-5697-4E1C-873F-D02D1690AC5C}">
        <p15:threadingInfo xmlns:p15="http://schemas.microsoft.com/office/powerpoint/2012/main" timeZoneBias="-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74BA30-5362-4EA4-A9F5-29CF2A18C8A6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BF227-976D-47F9-91E9-A0C6B52C9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851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BF227-976D-47F9-91E9-A0C6B52C9BC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935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BF227-976D-47F9-91E9-A0C6B52C9BC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258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7BCD4-F320-46D7-9CCB-D5094092D9A5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EF520-6210-4435-9292-C5096ECC3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850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7BCD4-F320-46D7-9CCB-D5094092D9A5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EF520-6210-4435-9292-C5096ECC3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014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7BCD4-F320-46D7-9CCB-D5094092D9A5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EF520-6210-4435-9292-C5096ECC3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26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7BCD4-F320-46D7-9CCB-D5094092D9A5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EF520-6210-4435-9292-C5096ECC3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097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7BCD4-F320-46D7-9CCB-D5094092D9A5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EF520-6210-4435-9292-C5096ECC3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272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7BCD4-F320-46D7-9CCB-D5094092D9A5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EF520-6210-4435-9292-C5096ECC3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178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7BCD4-F320-46D7-9CCB-D5094092D9A5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EF520-6210-4435-9292-C5096ECC3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96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7BCD4-F320-46D7-9CCB-D5094092D9A5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EF520-6210-4435-9292-C5096ECC3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842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7BCD4-F320-46D7-9CCB-D5094092D9A5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EF520-6210-4435-9292-C5096ECC3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318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7BCD4-F320-46D7-9CCB-D5094092D9A5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EF520-6210-4435-9292-C5096ECC3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247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7BCD4-F320-46D7-9CCB-D5094092D9A5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EF520-6210-4435-9292-C5096ECC3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322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17649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54530" y="3765449"/>
            <a:ext cx="5449871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7BCD4-F320-46D7-9CCB-D5094092D9A5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EF520-6210-4435-9292-C5096ECC3F5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5888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7BCD4-F320-46D7-9CCB-D5094092D9A5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EF520-6210-4435-9292-C5096ECC3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476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7BCD4-F320-46D7-9CCB-D5094092D9A5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EF520-6210-4435-9292-C5096ECC3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328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7BCD4-F320-46D7-9CCB-D5094092D9A5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EF520-6210-4435-9292-C5096ECC3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20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7BCD4-F320-46D7-9CCB-D5094092D9A5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EF520-6210-4435-9292-C5096ECC3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7016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7BCD4-F320-46D7-9CCB-D5094092D9A5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EF520-6210-4435-9292-C5096ECC3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494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9E7BCD4-F320-46D7-9CCB-D5094092D9A5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EF520-6210-4435-9292-C5096ECC3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4379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  <p:sldLayoutId id="214748386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gif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3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40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.png"/><Relationship Id="rId7" Type="http://schemas.openxmlformats.org/officeDocument/2006/relationships/image" Target="../media/image73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6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16632"/>
            <a:ext cx="6768752" cy="6451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447801"/>
            <a:ext cx="8352928" cy="3329581"/>
          </a:xfrm>
          <a:noFill/>
        </p:spPr>
        <p:txBody>
          <a:bodyPr/>
          <a:lstStyle/>
          <a:p>
            <a:pPr algn="ctr"/>
            <a:r>
              <a:rPr lang="ru-RU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Вступай </a:t>
            </a:r>
            <a:br>
              <a:rPr lang="ru-RU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Профсоюз!</a:t>
            </a:r>
            <a:endParaRPr lang="ru-RU" sz="9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701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484784"/>
            <a:ext cx="8119738" cy="4104456"/>
          </a:xfr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ru-RU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Основная  </a:t>
            </a:r>
            <a:r>
              <a:rPr lang="ru-RU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задача Общероссийского Профсоюза образования – 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представительство и защита социальных, трудовых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профессиональных прав, членов Профсоюза.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852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51519" y="123523"/>
            <a:ext cx="7287835" cy="144016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Волгоградская областная организация профсоюза работников народного образования и науки РФ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554890587"/>
              </p:ext>
            </p:extLst>
          </p:nvPr>
        </p:nvGraphicFramePr>
        <p:xfrm>
          <a:off x="251520" y="1791749"/>
          <a:ext cx="4104456" cy="4733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4589166" y="1791749"/>
            <a:ext cx="4346947" cy="473359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70114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человек, </a:t>
            </a: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них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47864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работающих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b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19265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студентов, </a:t>
            </a:r>
            <a:b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2985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неработающих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пенсионеров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263598" y="1183089"/>
            <a:ext cx="1673350" cy="53908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г.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7585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1519" y="123523"/>
            <a:ext cx="7287835" cy="144016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 Волгоградской областной организации профсоюза работников народного образования и науки РФ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682514231"/>
              </p:ext>
            </p:extLst>
          </p:nvPr>
        </p:nvGraphicFramePr>
        <p:xfrm>
          <a:off x="179512" y="1853248"/>
          <a:ext cx="4176464" cy="4888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4661174" y="1832760"/>
            <a:ext cx="4390349" cy="490860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sz="1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территориальные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районные, городские) организации Профсоюза,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1391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первичные профсоюзные организаций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919774" y="1460899"/>
            <a:ext cx="2131749" cy="60491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г.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197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471204" y="2646715"/>
            <a:ext cx="4059897" cy="128259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направления работы Волгоградской областной организации Профсоюза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 txBox="1">
            <a:spLocks noGrp="1"/>
          </p:cNvSpPr>
          <p:nvPr>
            <p:ph idx="1"/>
          </p:nvPr>
        </p:nvSpPr>
        <p:spPr>
          <a:xfrm>
            <a:off x="5415166" y="426734"/>
            <a:ext cx="1678025" cy="58157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Правозащитная работа</a:t>
            </a:r>
          </a:p>
          <a:p>
            <a:pPr algn="ctr"/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155858" y="300251"/>
            <a:ext cx="1645515" cy="36998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Охрана труда</a:t>
            </a:r>
          </a:p>
          <a:p>
            <a:pPr algn="ctr"/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6644922" y="1427083"/>
            <a:ext cx="2318836" cy="80027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Поддержка конкурсов профессионального мастерства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43458" y="682620"/>
            <a:ext cx="2354534" cy="65667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с молодыми педагогами</a:t>
            </a:r>
          </a:p>
          <a:p>
            <a:pPr algn="ctr"/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43458" y="3551768"/>
            <a:ext cx="1764496" cy="85337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с педагогическим сообществом</a:t>
            </a:r>
          </a:p>
          <a:p>
            <a:pPr marL="0" indent="0" algn="ctr"/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180985" y="5576335"/>
            <a:ext cx="2534254" cy="567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 с ветеранами педагогического труда</a:t>
            </a:r>
          </a:p>
          <a:p>
            <a:pPr algn="ctr"/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7036458" y="3111352"/>
            <a:ext cx="1872208" cy="88083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Издание печатной продукции</a:t>
            </a:r>
          </a:p>
          <a:p>
            <a:pPr algn="ctr"/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Заголовок 1"/>
          <p:cNvSpPr txBox="1">
            <a:spLocks noGrp="1"/>
          </p:cNvSpPr>
          <p:nvPr>
            <p:ph type="title"/>
          </p:nvPr>
        </p:nvSpPr>
        <p:spPr>
          <a:xfrm>
            <a:off x="6644922" y="4462308"/>
            <a:ext cx="2263744" cy="47886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Культурно-массовая работа</a:t>
            </a:r>
          </a:p>
          <a:p>
            <a:pPr algn="ctr"/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6228184" y="5534231"/>
            <a:ext cx="2448272" cy="54368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Социальная поддержка членов Профсоюза</a:t>
            </a:r>
          </a:p>
          <a:p>
            <a:pPr algn="ctr"/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10313" y="1950004"/>
            <a:ext cx="1937850" cy="85722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Информационно- пропагандистская  работа</a:t>
            </a:r>
          </a:p>
          <a:p>
            <a:pPr algn="ctr"/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323528" y="5308218"/>
            <a:ext cx="2448272" cy="55193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и обучение профсоюзных кадров</a:t>
            </a:r>
          </a:p>
          <a:p>
            <a:pPr algn="ctr"/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3997602" y="4103618"/>
            <a:ext cx="765116" cy="1207969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13134524">
            <a:off x="5923617" y="1896247"/>
            <a:ext cx="604581" cy="64807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7368433">
            <a:off x="2038585" y="2147801"/>
            <a:ext cx="635089" cy="63258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9200804">
            <a:off x="2725033" y="1114705"/>
            <a:ext cx="709963" cy="141699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 rot="12585963">
            <a:off x="5075501" y="1003676"/>
            <a:ext cx="673045" cy="143892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 rot="10800000">
            <a:off x="3748829" y="948989"/>
            <a:ext cx="743881" cy="13749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 rot="19356916">
            <a:off x="5771757" y="4113012"/>
            <a:ext cx="508609" cy="141182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 rot="1876641">
            <a:off x="2242698" y="3987623"/>
            <a:ext cx="693096" cy="121313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 rot="17850713">
            <a:off x="6022780" y="3708499"/>
            <a:ext cx="612544" cy="93159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 rot="16200000">
            <a:off x="6545921" y="3155729"/>
            <a:ext cx="448816" cy="64807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 rot="5400000">
            <a:off x="2064359" y="3430010"/>
            <a:ext cx="448816" cy="64807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31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95561" y="1340768"/>
            <a:ext cx="8496944" cy="2448272"/>
          </a:xfr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ru-RU" sz="3600" b="1" u="sng" dirty="0" smtClean="0"/>
              <a:t/>
            </a:r>
            <a:br>
              <a:rPr lang="ru-RU" sz="3600" b="1" u="sng" dirty="0" smtClean="0"/>
            </a:b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ПРАВОЗАЩИТНАЯ РАБОТА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ÐÐ°ÑÑÐ¸Ð½ÐºÐ¸ Ð¿Ð¾ Ð·Ð°Ð¿ÑÐ¾ÑÑ ÐºÐ¾Ð»Ð»ÐµÐºÑÐ¸Ð²Ð½ÑÐ¹ Ð´Ð¾Ð³Ð¾Ð²Ð¾Ñ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563" y="2996952"/>
            <a:ext cx="2787942" cy="34591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8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2492896"/>
            <a:ext cx="8496944" cy="273630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lvl="0" indent="-457200" algn="ctr" defTabSz="914400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ru-RU" sz="2800" b="1" u="sng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  <a:p>
            <a:pPr marL="571500" lvl="0" indent="-571500" defTabSz="914400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</a:t>
            </a:r>
            <a:r>
              <a:rPr lang="ru-RU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составление документов </a:t>
            </a:r>
            <a:r>
              <a:rPr lang="ru-RU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в  судебные </a:t>
            </a:r>
            <a:r>
              <a:rPr lang="ru-RU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инстанции</a:t>
            </a:r>
            <a:r>
              <a:rPr lang="ru-RU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;</a:t>
            </a:r>
          </a:p>
          <a:p>
            <a:pPr marL="685800" lvl="0" indent="-685800" defTabSz="914400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представительство </a:t>
            </a:r>
            <a:r>
              <a:rPr lang="ru-RU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в судах;</a:t>
            </a:r>
          </a:p>
          <a:p>
            <a:pPr marL="685800" lvl="0" indent="-685800" defTabSz="914400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консультирование</a:t>
            </a:r>
            <a:endParaRPr lang="ru-RU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95536" y="444819"/>
            <a:ext cx="6984776" cy="153885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 algn="ctr" defTabSz="914400">
              <a:spcBef>
                <a:spcPts val="0"/>
              </a:spcBef>
            </a:pPr>
            <a:r>
              <a:rPr lang="ru-RU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Бесплатные услуги юридической службы Профсоюза</a:t>
            </a: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: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678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idx="1"/>
          </p:nvPr>
        </p:nvSpPr>
        <p:spPr>
          <a:xfrm>
            <a:off x="251520" y="1700808"/>
            <a:ext cx="8640960" cy="331236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составлено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244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жалобы и заявления </a:t>
            </a: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Clr>
                <a:srgbClr val="C00000"/>
              </a:buClr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судебные инстанции;</a:t>
            </a:r>
          </a:p>
          <a:p>
            <a:pPr marL="114300" indent="-457200"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проведено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6300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консультаций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4300" indent="-457200"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рассмотрено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180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жалоб и обращений, </a:t>
            </a: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Clr>
                <a:srgbClr val="C00000"/>
              </a:buClr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них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91%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удовлетворен в пользу членов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Профсоюза.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979712" y="260648"/>
            <a:ext cx="4032448" cy="900100"/>
          </a:xfr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г.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595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9512" y="1844824"/>
            <a:ext cx="8784976" cy="482453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lvl="0" indent="-457200" defTabSz="914400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на 31.12.2018 заключено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1385</a:t>
            </a:r>
            <a:r>
              <a:rPr lang="ru-RU" sz="2800" b="1" dirty="0">
                <a:solidFill>
                  <a:srgbClr val="8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</a:t>
            </a:r>
            <a:r>
              <a:rPr lang="ru-RU" sz="2800" b="1" dirty="0" smtClean="0">
                <a:solidFill>
                  <a:srgbClr val="8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/>
            </a:r>
            <a:br>
              <a:rPr lang="ru-RU" sz="2800" b="1" dirty="0" smtClean="0">
                <a:solidFill>
                  <a:srgbClr val="8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</a:br>
            <a:r>
              <a:rPr lang="ru-RU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коллективных</a:t>
            </a:r>
            <a:r>
              <a:rPr lang="ru-RU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 </a:t>
            </a:r>
            <a:r>
              <a:rPr lang="ru-RU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договора (охват ППО </a:t>
            </a:r>
            <a:r>
              <a:rPr lang="ru-RU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-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99,8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%);</a:t>
            </a:r>
          </a:p>
          <a:p>
            <a:pPr marL="457200" lvl="0" indent="-457200" defTabSz="914400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1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отраслевое соглашение на региональном уровне; </a:t>
            </a:r>
          </a:p>
          <a:p>
            <a:pPr marL="457200" lvl="0" indent="-457200" defTabSz="914400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45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отраслевых соглашения на территориальном (муниципальном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уровне)  </a:t>
            </a:r>
          </a:p>
          <a:p>
            <a:pPr marL="457200" lvl="0" indent="-457200" defTabSz="914400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  <a:p>
            <a:pPr lvl="0" algn="just" defTabSz="914400">
              <a:spcBef>
                <a:spcPts val="0"/>
              </a:spcBef>
            </a:pP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Охват работников региональной отрасли образования Соглашениями разного уровня  составляет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100%</a:t>
            </a:r>
          </a:p>
          <a:p>
            <a:pPr algn="ctr"/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52718"/>
            <a:ext cx="6640498" cy="31198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979712" y="260648"/>
            <a:ext cx="4032448" cy="9001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г.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399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23528" y="1772816"/>
            <a:ext cx="8496944" cy="2448272"/>
          </a:xfr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ru-RU" sz="3600" b="1" u="sng" dirty="0" smtClean="0"/>
              <a:t/>
            </a:r>
            <a:br>
              <a:rPr lang="ru-RU" sz="3600" b="1" u="sng" dirty="0" smtClean="0"/>
            </a:b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ОХРАНА ТРУДА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140968"/>
            <a:ext cx="5145011" cy="351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74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034" y="1454595"/>
            <a:ext cx="8208912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6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51520" y="2276872"/>
            <a:ext cx="8545426" cy="43204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>
              <a:spcBef>
                <a:spcPts val="1000"/>
              </a:spcBef>
              <a:buClr>
                <a:srgbClr val="4F81BD"/>
              </a:buClr>
              <a:buSzPct val="80000"/>
            </a:pPr>
            <a:endParaRPr lang="ru-RU" sz="800" dirty="0" smtClean="0">
              <a:solidFill>
                <a:prstClr val="white"/>
              </a:solidFill>
            </a:endParaRPr>
          </a:p>
          <a:p>
            <a:pPr marL="457200" lvl="0" indent="-457200">
              <a:spcBef>
                <a:spcPts val="1000"/>
              </a:spcBef>
              <a:buClr>
                <a:srgbClr val="8A0000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600" b="1" dirty="0" smtClean="0">
                <a:solidFill>
                  <a:prstClr val="white"/>
                </a:solidFill>
              </a:rPr>
              <a:t>Главный </a:t>
            </a:r>
            <a:r>
              <a:rPr lang="ru-RU" sz="2600" b="1" dirty="0">
                <a:solidFill>
                  <a:prstClr val="white"/>
                </a:solidFill>
              </a:rPr>
              <a:t>технический инспектор </a:t>
            </a:r>
            <a:r>
              <a:rPr lang="ru-RU" sz="2600" b="1" dirty="0" smtClean="0">
                <a:solidFill>
                  <a:prstClr val="white"/>
                </a:solidFill>
              </a:rPr>
              <a:t>труда –</a:t>
            </a:r>
            <a:r>
              <a:rPr lang="ru-RU" sz="3600" b="1" dirty="0" smtClean="0">
                <a:solidFill>
                  <a:srgbClr val="FF0000"/>
                </a:solidFill>
              </a:rPr>
              <a:t> 1</a:t>
            </a:r>
            <a:r>
              <a:rPr lang="ru-RU" sz="2600" b="1" dirty="0">
                <a:solidFill>
                  <a:prstClr val="white"/>
                </a:solidFill>
                <a:ea typeface="+mn-ea"/>
                <a:cs typeface="+mn-cs"/>
              </a:rPr>
              <a:t> </a:t>
            </a:r>
            <a:r>
              <a:rPr lang="ru-RU" sz="2600" b="1" dirty="0" smtClean="0">
                <a:solidFill>
                  <a:prstClr val="white"/>
                </a:solidFill>
                <a:ea typeface="+mn-ea"/>
                <a:cs typeface="+mn-cs"/>
              </a:rPr>
              <a:t>;</a:t>
            </a:r>
            <a:endParaRPr lang="ru-RU" sz="2600" b="1" dirty="0" smtClean="0">
              <a:solidFill>
                <a:prstClr val="white"/>
              </a:solidFill>
            </a:endParaRPr>
          </a:p>
          <a:p>
            <a:pPr marL="342900" lvl="0" indent="-342900">
              <a:spcBef>
                <a:spcPts val="1000"/>
              </a:spcBef>
              <a:buClr>
                <a:srgbClr val="8A0000"/>
              </a:buClr>
              <a:buSzPct val="80000"/>
              <a:buFont typeface="Wingdings 3" panose="05040102010807070707" pitchFamily="18" charset="2"/>
              <a:buChar char=""/>
            </a:pPr>
            <a:endParaRPr lang="ru-RU" sz="800" b="1" dirty="0">
              <a:solidFill>
                <a:prstClr val="white"/>
              </a:solidFill>
            </a:endParaRPr>
          </a:p>
          <a:p>
            <a:pPr marL="457200" lvl="0" indent="-457200">
              <a:spcBef>
                <a:spcPts val="1000"/>
              </a:spcBef>
              <a:buClr>
                <a:srgbClr val="8A0000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600" b="1" dirty="0">
                <a:solidFill>
                  <a:prstClr val="white"/>
                </a:solidFill>
              </a:rPr>
              <a:t>Внештатные технические </a:t>
            </a:r>
            <a:r>
              <a:rPr lang="ru-RU" sz="2600" b="1" dirty="0" smtClean="0">
                <a:solidFill>
                  <a:prstClr val="white"/>
                </a:solidFill>
              </a:rPr>
              <a:t/>
            </a:r>
            <a:br>
              <a:rPr lang="ru-RU" sz="2600" b="1" dirty="0" smtClean="0">
                <a:solidFill>
                  <a:prstClr val="white"/>
                </a:solidFill>
              </a:rPr>
            </a:br>
            <a:r>
              <a:rPr lang="ru-RU" sz="2600" b="1" dirty="0" smtClean="0">
                <a:solidFill>
                  <a:prstClr val="white"/>
                </a:solidFill>
              </a:rPr>
              <a:t>инспекторы </a:t>
            </a:r>
            <a:r>
              <a:rPr lang="ru-RU" sz="2600" b="1" dirty="0">
                <a:solidFill>
                  <a:prstClr val="white"/>
                </a:solidFill>
              </a:rPr>
              <a:t>труда –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</a:t>
            </a:r>
            <a:r>
              <a:rPr lang="ru-RU" sz="3600" b="1" dirty="0">
                <a:solidFill>
                  <a:srgbClr val="8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dirty="0" smtClean="0">
                <a:solidFill>
                  <a:prstClr val="white"/>
                </a:solidFill>
              </a:rPr>
              <a:t>;</a:t>
            </a:r>
            <a:endParaRPr lang="ru-RU" sz="2600" b="1" dirty="0">
              <a:solidFill>
                <a:prstClr val="white"/>
              </a:solidFill>
            </a:endParaRPr>
          </a:p>
          <a:p>
            <a:pPr marL="342900" lvl="0" indent="-342900">
              <a:spcBef>
                <a:spcPts val="1000"/>
              </a:spcBef>
              <a:buClr>
                <a:srgbClr val="8A0000"/>
              </a:buClr>
              <a:buSzPct val="80000"/>
              <a:buFont typeface="Wingdings 3" panose="05040102010807070707" pitchFamily="18" charset="2"/>
              <a:buChar char=""/>
            </a:pPr>
            <a:endParaRPr lang="ru-RU" sz="800" b="1" dirty="0">
              <a:solidFill>
                <a:prstClr val="white"/>
              </a:solidFill>
            </a:endParaRPr>
          </a:p>
          <a:p>
            <a:pPr marL="457200" lvl="0" indent="-457200">
              <a:spcBef>
                <a:spcPts val="1000"/>
              </a:spcBef>
              <a:buClr>
                <a:srgbClr val="8A0000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600" b="1" dirty="0">
                <a:solidFill>
                  <a:prstClr val="white"/>
                </a:solidFill>
              </a:rPr>
              <a:t>Уполномоченные лица по охране труда профкомов –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1362</a:t>
            </a:r>
            <a:r>
              <a:rPr lang="ru-RU" sz="3600" b="1" dirty="0" smtClean="0">
                <a:solidFill>
                  <a:srgbClr val="8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600" b="1" dirty="0">
              <a:solidFill>
                <a:prstClr val="white"/>
              </a:solidFill>
            </a:endParaRPr>
          </a:p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 3" charset="2"/>
              <a:buChar char=""/>
            </a:pPr>
            <a:endParaRPr lang="ru-RU" sz="800" dirty="0">
              <a:solidFill>
                <a:prstClr val="white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395536" y="332656"/>
            <a:ext cx="6983133" cy="165618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соответствии </a:t>
            </a:r>
            <a:r>
              <a:rPr lang="ru-RU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 </a:t>
            </a: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ст. 370 </a:t>
            </a:r>
            <a:r>
              <a:rPr lang="ru-RU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ТК </a:t>
            </a: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РФ -  техническая </a:t>
            </a:r>
            <a:r>
              <a:rPr lang="ru-RU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инспекция труда обкома </a:t>
            </a: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Профсоюза 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461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16292" y="107084"/>
            <a:ext cx="6983133" cy="165618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Комплексные проверки 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охране труда 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Заголовок 1"/>
          <p:cNvSpPr txBox="1">
            <a:spLocks noGrp="1"/>
          </p:cNvSpPr>
          <p:nvPr>
            <p:ph idx="1"/>
          </p:nvPr>
        </p:nvSpPr>
        <p:spPr>
          <a:xfrm>
            <a:off x="295208" y="2081840"/>
            <a:ext cx="8488151" cy="442846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lvl="0" indent="-457200" defTabSz="914400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ru-RU" sz="28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  <a:p>
            <a:pPr algn="ctr"/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002153"/>
              </p:ext>
            </p:extLst>
          </p:nvPr>
        </p:nvGraphicFramePr>
        <p:xfrm>
          <a:off x="611560" y="2339832"/>
          <a:ext cx="7992889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489">
                  <a:extLst>
                    <a:ext uri="{9D8B030D-6E8A-4147-A177-3AD203B41FA5}">
                      <a16:colId xmlns:a16="http://schemas.microsoft.com/office/drawing/2014/main" xmlns="" val="3692382332"/>
                    </a:ext>
                  </a:extLst>
                </a:gridCol>
                <a:gridCol w="2630666">
                  <a:extLst>
                    <a:ext uri="{9D8B030D-6E8A-4147-A177-3AD203B41FA5}">
                      <a16:colId xmlns:a16="http://schemas.microsoft.com/office/drawing/2014/main" xmlns="" val="1903298117"/>
                    </a:ext>
                  </a:extLst>
                </a:gridCol>
                <a:gridCol w="1598578">
                  <a:extLst>
                    <a:ext uri="{9D8B030D-6E8A-4147-A177-3AD203B41FA5}">
                      <a16:colId xmlns:a16="http://schemas.microsoft.com/office/drawing/2014/main" xmlns="" val="2246968590"/>
                    </a:ext>
                  </a:extLst>
                </a:gridCol>
                <a:gridCol w="1598578">
                  <a:extLst>
                    <a:ext uri="{9D8B030D-6E8A-4147-A177-3AD203B41FA5}">
                      <a16:colId xmlns:a16="http://schemas.microsoft.com/office/drawing/2014/main" xmlns="" val="4226822901"/>
                    </a:ext>
                  </a:extLst>
                </a:gridCol>
                <a:gridCol w="1598578">
                  <a:extLst>
                    <a:ext uri="{9D8B030D-6E8A-4147-A177-3AD203B41FA5}">
                      <a16:colId xmlns:a16="http://schemas.microsoft.com/office/drawing/2014/main" xmlns="" val="87992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№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Наименование ТРОП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Обследовано организаций образования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Выявлено нарушений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Выдано рекомендаций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5086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Котовская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56443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Урюпинская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26361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Быковская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76685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Быковский аграрный техникум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03824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Новониколаевская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0299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Красноармейская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77152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Кумылженская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83023336"/>
                  </a:ext>
                </a:extLst>
              </a:tr>
            </a:tbl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4750912" y="1208802"/>
            <a:ext cx="4032448" cy="9001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г.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346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95536" y="1556792"/>
            <a:ext cx="8496944" cy="3672408"/>
          </a:xfr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ru-RU" sz="3600" b="1" u="sng" dirty="0" smtClean="0"/>
              <a:t/>
            </a:r>
            <a:br>
              <a:rPr lang="ru-RU" sz="3600" b="1" u="sng" dirty="0" smtClean="0"/>
            </a:b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ПОДДЕРЖКА КОНКУРСАНТОВ - ЧЛЕНОВ ПРОФСОЮЗА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888" y="4953315"/>
            <a:ext cx="2267744" cy="1700808"/>
          </a:xfrm>
          <a:prstGeom prst="rect">
            <a:avLst/>
          </a:prstGeom>
        </p:spPr>
      </p:pic>
      <p:pic>
        <p:nvPicPr>
          <p:cNvPr id="2050" name="Picture 2" descr="ÐÐ°ÑÑÐ¸Ð½ÐºÐ¸ Ð¿Ð¾ Ð·Ð°Ð¿ÑÐ¾ÑÑ Ð²Ð¾ÑÐ¿Ð¸ÑÐ°ÑÐµÐ»Ñ Ð³Ð¾Ð´Ð° 20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814" y="4979056"/>
            <a:ext cx="1437922" cy="192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ÐÐ°ÑÑÐ¸Ð½ÐºÐ¸ Ð¿Ð¾ Ð·Ð°Ð¿ÑÐ¾ÑÑ ÐÐµÐ´Ð°Ð³Ð¾Ð³Ð¸ÑÐµÑÐºÐ¸Ð¹ Ð´ÐµÐ±ÑÑ Ð¡ÐÐ 2018"/>
          <p:cNvSpPr>
            <a:spLocks noChangeAspect="1" noChangeArrowheads="1"/>
          </p:cNvSpPr>
          <p:nvPr/>
        </p:nvSpPr>
        <p:spPr bwMode="auto">
          <a:xfrm>
            <a:off x="-180528" y="908720"/>
            <a:ext cx="1888976" cy="188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ÐÐ°ÑÑÐ¸Ð½ÐºÐ¸ Ð¿Ð¾ Ð·Ð°Ð¿ÑÐ¾ÑÑ ÐÐµÐ´Ð°Ð³Ð¾Ð³Ð¸ÑÐµÑÐºÐ¸Ð¹ Ð´ÐµÐ±ÑÑ Ð¡ÐÐ 2018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6" name="Picture 8" descr="ÐÐ°ÑÑÐ¸Ð½ÐºÐ¸ Ð¿Ð¾ Ð·Ð°Ð¿ÑÐ¾ÑÑ ÐÐµÐ´Ð°Ð³Ð¾Ð³Ð¸ÑÐµÑÐºÐ¸Ð¹ Ð´ÐµÐ±ÑÑ Ð¡ÐÐ 20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852" y="4979056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12738"/>
            <a:ext cx="2139107" cy="1323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1760" y="312738"/>
            <a:ext cx="2664296" cy="1332148"/>
          </a:xfrm>
          <a:prstGeom prst="rect">
            <a:avLst/>
          </a:prstGeom>
        </p:spPr>
      </p:pic>
      <p:pic>
        <p:nvPicPr>
          <p:cNvPr id="2062" name="Picture 14" descr="ÐÐ°ÑÑÐ¸Ð½ÐºÐ¸ Ð¿Ð¾ Ð·Ð°Ð¿ÑÐ¾ÑÑ ÐÐ¸Ð´ÐµÑ Ð¡ÐÐ Ð²Ð¾Ð»Ð³Ð¾Ð³ÑÐ°Ð´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19" y="4975359"/>
            <a:ext cx="2238353" cy="1678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ÐÐ°ÑÑÐ¸Ð½ÐºÐ¸ Ð¿Ð¾ Ð·Ð°Ð¿ÑÐ¾ÑÑ ÐÑÑÑÐ¸Ð¹ Ð¼Ð°ÑÑÐµÑ Ð¿ÑÐ¾Ð¸Ð·Ð²Ð¾Ð´ÑÑÐ²ÐµÐ½Ð½Ð¾Ð³Ð¾ Ð¾Ð±ÑÑÐµÐ½Ð¸Ñ Ð²Ð¾Ð»Ð³Ð¾Ð³ÑÐ°Ð´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37" y="329009"/>
            <a:ext cx="1903052" cy="131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79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500" y="188640"/>
            <a:ext cx="643986" cy="738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4" y="1690631"/>
            <a:ext cx="4443758" cy="2962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43796" y="188640"/>
            <a:ext cx="7240173" cy="1271697"/>
          </a:xfr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Конкуры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профессионального мастерства областного уровня</a:t>
            </a:r>
            <a:b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075" y="4073654"/>
            <a:ext cx="4176519" cy="2784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898" y="1879379"/>
            <a:ext cx="3586588" cy="194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851" y="4014143"/>
            <a:ext cx="2782512" cy="2085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6" y="5081982"/>
            <a:ext cx="2476694" cy="1397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775152" y="1286964"/>
            <a:ext cx="3217634" cy="78003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г.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615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9372" y="1152983"/>
            <a:ext cx="8856984" cy="530120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lvl="0" indent="-342900">
              <a:spcBef>
                <a:spcPts val="1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года» -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256 730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руб.</a:t>
            </a:r>
          </a:p>
          <a:p>
            <a:pPr marL="342900" lvl="0" indent="-342900" defTabSz="914400">
              <a:spcBef>
                <a:spcPts val="1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Воспитатель года» -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000 </a:t>
            </a:r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руб.</a:t>
            </a:r>
          </a:p>
          <a:p>
            <a:pPr marL="342900" lvl="0" indent="-342900" defTabSz="914400">
              <a:spcBef>
                <a:spcPts val="1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Педагогический дебют СПО» -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000 </a:t>
            </a:r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руб.</a:t>
            </a:r>
            <a:endParaRPr lang="ru-RU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  <a:p>
            <a:pPr marL="342900" lvl="0" indent="-342900" defTabSz="914400">
              <a:spcBef>
                <a:spcPts val="1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Лучший педагогический работник </a:t>
            </a:r>
            <a:r>
              <a:rPr lang="ru-RU" sz="20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интернатного</a:t>
            </a:r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учреждения» -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000 </a:t>
            </a:r>
            <a:r>
              <a:rPr lang="ru-RU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руб</a:t>
            </a:r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.</a:t>
            </a:r>
          </a:p>
          <a:p>
            <a:pPr marL="342900" lvl="0" indent="-342900" defTabSz="914400">
              <a:spcBef>
                <a:spcPts val="1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Лучший педагог дополнительного образования</a:t>
            </a:r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»-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71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840 </a:t>
            </a:r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руб</a:t>
            </a:r>
            <a:r>
              <a:rPr lang="ru-RU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.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ru-RU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>
              <a:spcBef>
                <a:spcPts val="1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Лучший педагог-психолог года» –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000 </a:t>
            </a:r>
            <a:r>
              <a:rPr lang="ru-RU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руб</a:t>
            </a:r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.</a:t>
            </a:r>
          </a:p>
          <a:p>
            <a:pPr marL="342900" lvl="0" indent="-342900">
              <a:spcBef>
                <a:spcPts val="1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Преподаватель года» –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000</a:t>
            </a:r>
            <a:r>
              <a:rPr lang="ru-RU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руб.</a:t>
            </a:r>
            <a:endParaRPr lang="ru-RU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>
              <a:spcBef>
                <a:spcPts val="1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Лидер СПО» –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000 </a:t>
            </a:r>
            <a:r>
              <a:rPr lang="ru-RU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руб.</a:t>
            </a:r>
            <a:endParaRPr lang="ru-RU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>
              <a:spcBef>
                <a:spcPts val="1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Лучший мастер производственного обучения» –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000</a:t>
            </a:r>
            <a:r>
              <a:rPr lang="ru-RU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руб.</a:t>
            </a:r>
            <a:r>
              <a:rPr lang="ru-RU" sz="2000" dirty="0">
                <a:solidFill>
                  <a:prstClr val="white"/>
                </a:solidFill>
              </a:rPr>
              <a:t/>
            </a:r>
            <a:br>
              <a:rPr lang="ru-RU" sz="2000" dirty="0">
                <a:solidFill>
                  <a:prstClr val="white"/>
                </a:solidFill>
              </a:rPr>
            </a:br>
            <a:r>
              <a:rPr lang="ru-RU" sz="2000" dirty="0">
                <a:solidFill>
                  <a:prstClr val="white"/>
                </a:solidFill>
              </a:rPr>
              <a:t/>
            </a:r>
            <a:br>
              <a:rPr lang="ru-RU" sz="2000" dirty="0">
                <a:solidFill>
                  <a:prstClr val="white"/>
                </a:solidFill>
              </a:rPr>
            </a:br>
            <a:r>
              <a:rPr lang="ru-RU" sz="2600" dirty="0">
                <a:solidFill>
                  <a:prstClr val="white"/>
                </a:solidFill>
              </a:rPr>
              <a:t/>
            </a:r>
            <a:br>
              <a:rPr lang="ru-RU" sz="2600" dirty="0">
                <a:solidFill>
                  <a:prstClr val="white"/>
                </a:solidFill>
              </a:rPr>
            </a:br>
            <a:r>
              <a:rPr lang="ru-RU" sz="2600" dirty="0">
                <a:solidFill>
                  <a:prstClr val="white"/>
                </a:solidFill>
              </a:rPr>
              <a:t> </a:t>
            </a:r>
            <a:br>
              <a:rPr lang="ru-RU" sz="2600" dirty="0">
                <a:solidFill>
                  <a:prstClr val="white"/>
                </a:solidFill>
              </a:rPr>
            </a:br>
            <a:r>
              <a:rPr lang="ru-RU" sz="2600" dirty="0">
                <a:solidFill>
                  <a:prstClr val="white"/>
                </a:solidFill>
              </a:rPr>
              <a:t/>
            </a:r>
            <a:br>
              <a:rPr lang="ru-RU" sz="2600" dirty="0">
                <a:solidFill>
                  <a:prstClr val="white"/>
                </a:solidFill>
              </a:rPr>
            </a:br>
            <a:endParaRPr lang="ru-RU" sz="800" dirty="0">
              <a:solidFill>
                <a:prstClr val="white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996176" y="252883"/>
            <a:ext cx="4032448" cy="9001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г.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8952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95536" y="1628800"/>
            <a:ext cx="8496944" cy="2664296"/>
          </a:xfr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ru-RU" sz="3600" b="1" u="sng" dirty="0" smtClean="0"/>
              <a:t/>
            </a:r>
            <a:br>
              <a:rPr lang="ru-RU" sz="3600" b="1" u="sng" dirty="0" smtClean="0"/>
            </a:b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С МОЛОДЫМИ ПЕДАГОГАМИ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631" y="3933056"/>
            <a:ext cx="3591272" cy="269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48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264352" y="188640"/>
            <a:ext cx="7128792" cy="115212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 algn="ctr" defTabSz="914400">
              <a:spcBef>
                <a:spcPts val="0"/>
              </a:spcBef>
            </a:pPr>
            <a:r>
              <a:rPr lang="ru-RU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Всего молодых педагогов – </a:t>
            </a:r>
            <a:endParaRPr lang="en-US" sz="36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  <a:p>
            <a:pPr lvl="0" algn="ctr" defTabSz="914400">
              <a:spcBef>
                <a:spcPts val="0"/>
              </a:spcBef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5 869 </a:t>
            </a:r>
            <a:r>
              <a:rPr lang="ru-RU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человек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(11,2%)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556792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07504" y="1525960"/>
            <a:ext cx="8928992" cy="518457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lvl="0" indent="-342900">
              <a:spcBef>
                <a:spcPts val="1000"/>
              </a:spcBef>
              <a:buClr>
                <a:srgbClr val="4F81BD"/>
              </a:buClr>
              <a:buSzPct val="80000"/>
              <a:buFont typeface="Wingdings 3" charset="2"/>
              <a:buChar char=""/>
            </a:pPr>
            <a:r>
              <a:rPr lang="ru-RU" sz="1800" dirty="0" smtClean="0">
                <a:solidFill>
                  <a:prstClr val="white"/>
                </a:solidFill>
              </a:rPr>
              <a:t> </a:t>
            </a:r>
          </a:p>
          <a:p>
            <a:pPr lvl="0">
              <a:spcBef>
                <a:spcPts val="1000"/>
              </a:spcBef>
              <a:buClr>
                <a:schemeClr val="tx1"/>
              </a:buClr>
              <a:buSzPct val="80000"/>
            </a:pPr>
            <a:r>
              <a:rPr lang="ru-RU" sz="1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Молодые педагоги в возрасте до 35 лет:</a:t>
            </a:r>
          </a:p>
          <a:p>
            <a:pPr marL="285750" lvl="0" indent="-285750">
              <a:spcBef>
                <a:spcPts val="1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Учителя </a:t>
            </a:r>
            <a:r>
              <a:rPr lang="ru-RU" sz="1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3011</a:t>
            </a:r>
            <a:r>
              <a:rPr lang="ru-RU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ru-RU" sz="1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lvl="0" indent="-285750">
              <a:spcBef>
                <a:spcPts val="1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Воспитатели  </a:t>
            </a:r>
            <a:r>
              <a:rPr lang="ru-RU" sz="1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учреждений дошкольного образования –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2038</a:t>
            </a:r>
            <a:r>
              <a:rPr lang="ru-RU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ru-RU" sz="1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lvl="0" indent="-285750">
              <a:spcBef>
                <a:spcPts val="1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1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Педагогические работники дополнительного образования –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301</a:t>
            </a:r>
            <a:r>
              <a:rPr lang="ru-RU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ru-RU" sz="1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lvl="0" indent="-285750">
              <a:spcBef>
                <a:spcPts val="1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1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Другие педагогические </a:t>
            </a:r>
            <a:r>
              <a:rPr lang="ru-RU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работники </a:t>
            </a:r>
            <a:r>
              <a:rPr lang="ru-RU" sz="1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(логопеды, </a:t>
            </a:r>
            <a:r>
              <a:rPr lang="ru-RU" sz="1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соцпедагоги</a:t>
            </a:r>
            <a:r>
              <a:rPr lang="ru-RU" sz="1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…) –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461</a:t>
            </a:r>
            <a:r>
              <a:rPr lang="ru-RU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ru-RU" sz="1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lvl="0" indent="-285750">
              <a:spcBef>
                <a:spcPts val="1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1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Руководители образовательных организаций –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58</a:t>
            </a:r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 3" charset="2"/>
              <a:buChar char=""/>
            </a:pPr>
            <a:endParaRPr lang="ru-RU" sz="1800" dirty="0">
              <a:solidFill>
                <a:prstClr val="white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576" y="1124744"/>
            <a:ext cx="3816424" cy="121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14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idx="1"/>
          </p:nvPr>
        </p:nvSpPr>
        <p:spPr>
          <a:xfrm>
            <a:off x="467544" y="2780928"/>
            <a:ext cx="7143702" cy="331236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lvl="0" indent="0">
              <a:spcBef>
                <a:spcPts val="1000"/>
              </a:spcBef>
              <a:buClr>
                <a:schemeClr val="tx1"/>
              </a:buClr>
              <a:buSzPct val="80000"/>
            </a:pPr>
            <a:endParaRPr lang="ru-RU" sz="1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spcBef>
                <a:spcPts val="1000"/>
              </a:spcBef>
              <a:buClr>
                <a:schemeClr val="tx1"/>
              </a:buClr>
              <a:buSzPct val="80000"/>
            </a:pPr>
            <a:r>
              <a:rPr lang="ru-RU" sz="1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Молодые специалисты:</a:t>
            </a:r>
          </a:p>
          <a:p>
            <a:pPr marL="285750" lvl="0" indent="-285750">
              <a:spcBef>
                <a:spcPts val="1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1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год работы –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537</a:t>
            </a:r>
            <a:r>
              <a:rPr lang="ru-RU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lvl="0" indent="-285750">
              <a:spcBef>
                <a:spcPts val="1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ru-RU" sz="1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 работы –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493</a:t>
            </a:r>
            <a:r>
              <a:rPr lang="ru-RU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285750" lvl="0" indent="-285750">
              <a:spcBef>
                <a:spcPts val="1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ru-RU" sz="1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 работы –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759</a:t>
            </a:r>
            <a:endParaRPr lang="ru-RU" sz="1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 txBox="1">
            <a:spLocks noGrp="1"/>
          </p:cNvSpPr>
          <p:nvPr>
            <p:ph type="title"/>
          </p:nvPr>
        </p:nvSpPr>
        <p:spPr>
          <a:xfrm>
            <a:off x="179512" y="332656"/>
            <a:ext cx="7271404" cy="189616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 algn="ctr" defTabSz="914400">
              <a:spcBef>
                <a:spcPts val="0"/>
              </a:spcBef>
            </a:pPr>
            <a:r>
              <a:rPr lang="ru-RU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Всего молодых специалистов со стажем до 3 лет – </a:t>
            </a:r>
            <a:endParaRPr lang="en-US" sz="36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  <a:p>
            <a:pPr lvl="0" algn="ctr" defTabSz="914400">
              <a:spcBef>
                <a:spcPts val="0"/>
              </a:spcBef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1 786 </a:t>
            </a:r>
            <a:r>
              <a:rPr lang="ru-RU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человек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519" y="1788531"/>
            <a:ext cx="4499238" cy="143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4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1556792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u="sng" dirty="0" smtClean="0"/>
          </a:p>
          <a:p>
            <a:pPr marL="342900" indent="-342900">
              <a:buAutoNum type="arabicPeriod"/>
            </a:pPr>
            <a:endParaRPr lang="ru-RU" dirty="0"/>
          </a:p>
          <a:p>
            <a:endParaRPr lang="ru-RU" dirty="0"/>
          </a:p>
        </p:txBody>
      </p:sp>
      <p:sp>
        <p:nvSpPr>
          <p:cNvPr id="5" name="Заголовок 1"/>
          <p:cNvSpPr txBox="1">
            <a:spLocks noGrp="1"/>
          </p:cNvSpPr>
          <p:nvPr>
            <p:ph idx="1"/>
          </p:nvPr>
        </p:nvSpPr>
        <p:spPr>
          <a:xfrm>
            <a:off x="251520" y="1916832"/>
            <a:ext cx="8496944" cy="452697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lvl="0" indent="0">
              <a:spcBef>
                <a:spcPts val="1000"/>
              </a:spcBef>
              <a:buClr>
                <a:schemeClr val="tx1"/>
              </a:buClr>
              <a:buSzPct val="80000"/>
            </a:pPr>
            <a:endParaRPr lang="ru-RU" sz="1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lvl="0" indent="-285750">
              <a:spcBef>
                <a:spcPts val="100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Ежегодный </a:t>
            </a:r>
            <a:r>
              <a:rPr lang="ru-RU" sz="1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межрегиональный форум «Думая о будущем</a:t>
            </a:r>
            <a:r>
              <a:rPr lang="ru-RU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!» -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120</a:t>
            </a:r>
          </a:p>
          <a:p>
            <a:pPr marL="285750" lvl="0" indent="-285750">
              <a:spcBef>
                <a:spcPts val="100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Ежегодный </a:t>
            </a:r>
            <a:r>
              <a:rPr lang="ru-RU" sz="1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областной форум «Ступени </a:t>
            </a:r>
            <a:r>
              <a:rPr lang="ru-RU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роста» -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120</a:t>
            </a:r>
          </a:p>
          <a:p>
            <a:pPr marL="285750" lvl="0" indent="-285750">
              <a:spcBef>
                <a:spcPts val="100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Областной форум «</a:t>
            </a:r>
            <a:r>
              <a:rPr lang="ru-RU" sz="18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ПРОЕКТная</a:t>
            </a:r>
            <a:r>
              <a:rPr lang="ru-RU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Территория» -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120</a:t>
            </a:r>
          </a:p>
          <a:p>
            <a:pPr marL="285750" lvl="0" indent="-285750">
              <a:spcBef>
                <a:spcPts val="100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Всероссийская методическая школа «ДОН» -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110</a:t>
            </a:r>
            <a:r>
              <a:rPr lang="ru-RU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285750" lvl="0" indent="-285750">
              <a:spcBef>
                <a:spcPts val="100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Эстафета Советов молодых педагогов – 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2 000 </a:t>
            </a:r>
          </a:p>
          <a:p>
            <a:pPr marL="285750" lvl="0" indent="-285750">
              <a:spcBef>
                <a:spcPts val="1000"/>
              </a:spcBef>
              <a:buClr>
                <a:schemeClr val="tx1"/>
              </a:buClr>
              <a:buFont typeface="Wingdings" panose="05000000000000000000" pitchFamily="2" charset="2"/>
              <a:buChar char="ü"/>
            </a:pPr>
            <a:endParaRPr lang="ru-RU" sz="1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Заголовок 1"/>
          <p:cNvSpPr txBox="1">
            <a:spLocks noGrp="1"/>
          </p:cNvSpPr>
          <p:nvPr>
            <p:ph type="title"/>
          </p:nvPr>
        </p:nvSpPr>
        <p:spPr>
          <a:xfrm>
            <a:off x="179512" y="332656"/>
            <a:ext cx="7271404" cy="122413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 algn="ctr" defTabSz="914400">
              <a:spcBef>
                <a:spcPts val="0"/>
              </a:spcBef>
            </a:pPr>
            <a:r>
              <a:rPr lang="ru-RU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Участие молодых педагогов</a:t>
            </a:r>
            <a:br>
              <a:rPr lang="ru-RU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</a:br>
            <a:r>
              <a:rPr lang="ru-RU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в мероприятиях 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932040" y="1523576"/>
            <a:ext cx="4032448" cy="9001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г.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373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94501" y="188641"/>
            <a:ext cx="7401835" cy="625514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 algn="ctr" defTabSz="914400">
              <a:spcBef>
                <a:spcPts val="0"/>
              </a:spcBef>
            </a:pP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Эстафета Советов молодых педагогов </a:t>
            </a:r>
            <a:endParaRPr lang="ru-RU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 defTabSz="914400">
              <a:spcBef>
                <a:spcPts val="0"/>
              </a:spcBef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2017-2018 гг.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556792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u="sng" dirty="0" smtClean="0"/>
          </a:p>
          <a:p>
            <a:pPr marL="342900" indent="-342900">
              <a:buAutoNum type="arabicPeriod"/>
            </a:pP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814" y="1965550"/>
            <a:ext cx="1554615" cy="185334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864429" y="2356718"/>
            <a:ext cx="710706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ГРАНТ ОБЩЕРОССИЙСКОГО ПРОФСОЮЗА </a:t>
            </a:r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ОБРАЗОВАНИЯ – </a:t>
            </a:r>
          </a:p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200 000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07" b="13865"/>
          <a:stretch/>
        </p:blipFill>
        <p:spPr bwMode="auto">
          <a:xfrm>
            <a:off x="370781" y="4218848"/>
            <a:ext cx="4417243" cy="1683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788024" y="5060375"/>
            <a:ext cx="39959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1 818 240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53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395536" y="127809"/>
            <a:ext cx="7128792" cy="115212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 algn="ctr" defTabSz="914400">
              <a:spcBef>
                <a:spcPts val="0"/>
              </a:spcBef>
            </a:pPr>
            <a:r>
              <a:rPr lang="en-US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IX </a:t>
            </a:r>
            <a:r>
              <a:rPr lang="ru-RU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Межрегиональный </a:t>
            </a:r>
            <a:r>
              <a:rPr lang="ru-RU" sz="1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образовательный </a:t>
            </a:r>
            <a:r>
              <a:rPr lang="ru-RU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форум</a:t>
            </a:r>
            <a:endParaRPr lang="en-US" sz="18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  <a:p>
            <a:pPr lvl="0" algn="ctr" defTabSz="914400">
              <a:spcBef>
                <a:spcPts val="0"/>
              </a:spcBef>
            </a:pPr>
            <a:r>
              <a:rPr lang="ru-RU" sz="1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</a:t>
            </a:r>
            <a:r>
              <a:rPr lang="ru-RU" sz="1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молодых педагогов </a:t>
            </a:r>
          </a:p>
          <a:p>
            <a:pPr lvl="0" algn="ctr" defTabSz="914400">
              <a:spcBef>
                <a:spcPts val="0"/>
              </a:spcBef>
            </a:pP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«Думая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о будущем!»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445" y="4213815"/>
            <a:ext cx="3887924" cy="2591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473" y="1403561"/>
            <a:ext cx="3962527" cy="2641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39" y="1279937"/>
            <a:ext cx="5652543" cy="3766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615" y="4365103"/>
            <a:ext cx="3662607" cy="2440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5689483" y="1301635"/>
            <a:ext cx="3347864" cy="74554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г.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549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1259632" y="260648"/>
            <a:ext cx="5760639" cy="126429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 Межрегиональный образовательный профсоюзный форум молодых педагогов </a:t>
            </a:r>
            <a:r>
              <a:rPr lang="ru-RU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«Ступени роста»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770" y="1702320"/>
            <a:ext cx="3676280" cy="24609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808" y="4340681"/>
            <a:ext cx="3602591" cy="2411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" y="1444773"/>
            <a:ext cx="5351809" cy="3582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013" y="4269109"/>
            <a:ext cx="3816424" cy="25547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07238" y="5898356"/>
            <a:ext cx="3017549" cy="82233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г.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856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475656" y="188640"/>
            <a:ext cx="5760639" cy="100811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II 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Всероссийская Методическая Школа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«ДОН» 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790" y="3832832"/>
            <a:ext cx="4420870" cy="2947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5" y="3817127"/>
            <a:ext cx="4444427" cy="2962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0" y="1252593"/>
            <a:ext cx="4534034" cy="3103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476" y="1270724"/>
            <a:ext cx="4600594" cy="3067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971" y="828409"/>
            <a:ext cx="3285520" cy="1046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11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3977680"/>
            <a:ext cx="4322391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179512" y="188640"/>
            <a:ext cx="7344816" cy="122413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Всероссийские </a:t>
            </a:r>
            <a:endParaRPr lang="ru-RU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межрегиональные форумы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7"/>
            <a:ext cx="5220072" cy="3480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932040" y="1495263"/>
            <a:ext cx="4032448" cy="9001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г.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460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1510" y="1988841"/>
            <a:ext cx="3352382" cy="1659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82885" y="234647"/>
            <a:ext cx="7344816" cy="175419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Областная Эстафета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районных (городских) Советов молодых педагогов Волгоградской области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271" y="3575985"/>
            <a:ext cx="4905755" cy="3270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04" y="3645800"/>
            <a:ext cx="4556311" cy="321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2" y="2047144"/>
            <a:ext cx="3328370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894285"/>
            <a:ext cx="3234780" cy="2156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6758" y="1523911"/>
            <a:ext cx="2621657" cy="83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88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73225" y="1340768"/>
            <a:ext cx="8424936" cy="259228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 по статье </a:t>
            </a:r>
            <a:b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«Работа с молодежью»</a:t>
            </a:r>
          </a:p>
          <a:p>
            <a:pPr algn="ctr"/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5 000 000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рублей</a:t>
            </a:r>
            <a:endParaRPr lang="ru-RU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077072"/>
            <a:ext cx="3996444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445" y="308702"/>
            <a:ext cx="4287575" cy="1365285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84710" y="1340768"/>
            <a:ext cx="8424936" cy="259228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 по статье </a:t>
            </a:r>
            <a:b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«Работа с молодежью»</a:t>
            </a:r>
          </a:p>
          <a:p>
            <a:pPr algn="ctr"/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5 000 000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рублей</a:t>
            </a:r>
            <a:endParaRPr lang="ru-RU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703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23528" y="1412776"/>
            <a:ext cx="8496944" cy="2736304"/>
          </a:xfr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ru-RU" sz="3600" b="1" u="sng" dirty="0" smtClean="0"/>
              <a:t/>
            </a:r>
            <a:br>
              <a:rPr lang="ru-RU" sz="3600" b="1" u="sng" dirty="0" smtClean="0"/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</a:t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ПЕДАГОГИЧЕСКИМ СООБЩЕСТВОМ РЕГИОНА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861048"/>
            <a:ext cx="4226001" cy="2728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7582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3989" y="1727520"/>
            <a:ext cx="870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i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63989" y="306655"/>
            <a:ext cx="7188331" cy="153540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Региональный педагогический клуб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«НАСТАВНИК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  <a:p>
            <a:pPr algn="ctr"/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добровольное </a:t>
            </a:r>
            <a:r>
              <a:rPr lang="ru-RU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профессиональное объединение педагогов Волгоградской области 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131840" y="3980297"/>
            <a:ext cx="2555776" cy="41246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УЧРЕДИТЕЛИ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79512" y="2067266"/>
            <a:ext cx="8785437" cy="143441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ЦЕЛИ:</a:t>
            </a:r>
          </a:p>
          <a:p>
            <a:pPr algn="ctr"/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поддержка, сопровождение и поощрение работников системы образования Волгоградской области, 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повышение 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престижа учительской профессии, 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распространение 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педагогического опыта, 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содействие 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профессиональному общению </a:t>
            </a: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7777" y="4820963"/>
            <a:ext cx="1432295" cy="16526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637" y="4786468"/>
            <a:ext cx="1618843" cy="16728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077"/>
          <a:stretch/>
        </p:blipFill>
        <p:spPr>
          <a:xfrm>
            <a:off x="810982" y="4738050"/>
            <a:ext cx="1551200" cy="172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3989" y="1727520"/>
            <a:ext cx="870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i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989" y="1720674"/>
            <a:ext cx="4242271" cy="3178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1475656" y="306655"/>
            <a:ext cx="5688632" cy="104350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Региональный педагогический клуб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«НАСТАВНИК»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674" y="1412776"/>
            <a:ext cx="3781861" cy="534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21975" y="4178645"/>
            <a:ext cx="9797266" cy="977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i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539552" y="306654"/>
            <a:ext cx="6999802" cy="117812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Участие в слёте трудовых династий 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1285932"/>
            <a:ext cx="3995182" cy="127217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4629" y="3372669"/>
            <a:ext cx="4349659" cy="2897542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00735" y="1583583"/>
            <a:ext cx="4132634" cy="275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52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47897" y="1628800"/>
            <a:ext cx="8496944" cy="3240360"/>
          </a:xfr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ru-RU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С ВЕТЕРАНАМИ ПЕДАГОГИЧЕСКОГО ТРУДА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460" y="4365104"/>
            <a:ext cx="2802381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515119" y="149093"/>
            <a:ext cx="6793185" cy="133569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Совет ветеранов педагогического труда</a:t>
            </a:r>
          </a:p>
          <a:p>
            <a:pPr algn="ctr"/>
            <a:endParaRPr lang="ru-RU" sz="3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9512" y="1844824"/>
            <a:ext cx="8785437" cy="460851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январь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расширенное заседание Президиума Совета </a:t>
            </a:r>
            <a:endPara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rgbClr val="C00000"/>
              </a:buClr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в 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Ворошиловском районе 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Волгограда;</a:t>
            </a:r>
          </a:p>
          <a:p>
            <a:pPr>
              <a:buClr>
                <a:srgbClr val="C00000"/>
              </a:buClr>
            </a:pPr>
            <a:endParaRPr lang="ru-RU" sz="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май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Слет;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ru-RU" sz="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ru-RU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июль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встречи ветеранов педагогического труда – руководителей районных и городских отделов образования, работников областного комитета 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образования;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ru-RU" sz="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ru-RU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август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традиционное областное совещание педагогических работников Волгоградской области;</a:t>
            </a:r>
          </a:p>
          <a:p>
            <a:pPr>
              <a:buClr>
                <a:srgbClr val="C00000"/>
              </a:buClr>
            </a:pPr>
            <a:endParaRPr lang="ru-RU" sz="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ru-RU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август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расширенное заседание Президиума Совета в </a:t>
            </a:r>
            <a:r>
              <a:rPr lang="ru-RU" sz="1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г.Камышине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556006" y="1625879"/>
            <a:ext cx="4032448" cy="9001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г.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115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108854"/>
            <a:ext cx="6768752" cy="45125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043608" y="149093"/>
            <a:ext cx="6264696" cy="183974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Слёт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ветеранов педагогического труда Волгоградской области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932040" y="1988840"/>
            <a:ext cx="4032448" cy="9001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г.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523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79512" y="1268761"/>
            <a:ext cx="8562675" cy="2160240"/>
          </a:xfr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ИЗДАНИЕ</a:t>
            </a:r>
            <a:b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ПЕЧАТНОЙ ПРОДУКЦИИ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59" r="35013" b="34046"/>
          <a:stretch/>
        </p:blipFill>
        <p:spPr>
          <a:xfrm rot="10800000">
            <a:off x="3420247" y="3727956"/>
            <a:ext cx="2088232" cy="295342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9" b="29415"/>
          <a:stretch/>
        </p:blipFill>
        <p:spPr>
          <a:xfrm rot="10800000">
            <a:off x="5868144" y="3717032"/>
            <a:ext cx="2874043" cy="307604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8" b="29789"/>
          <a:stretch/>
        </p:blipFill>
        <p:spPr>
          <a:xfrm>
            <a:off x="179512" y="3717032"/>
            <a:ext cx="2852893" cy="297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91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15119" y="692696"/>
            <a:ext cx="4032448" cy="93610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Энциклопедия 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заслуженных учителях системы образования Волгоградской 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области</a:t>
            </a:r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3968" y="2993132"/>
            <a:ext cx="4704953" cy="93610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«Вспоминая о 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войне», 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которой собраны очерки о педагогах-фронтовиках Волгоградской области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027999"/>
            <a:ext cx="2041234" cy="28300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4" r="1706" b="8041"/>
          <a:stretch/>
        </p:blipFill>
        <p:spPr>
          <a:xfrm>
            <a:off x="683568" y="1877008"/>
            <a:ext cx="3096344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5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39552" y="921733"/>
            <a:ext cx="4032448" cy="93610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«Педагогические династии: верность, опыт, знания, мудрость»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499992" y="2310828"/>
            <a:ext cx="4032448" cy="7200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Ежеквартальная электронная газета 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ПрофОбраз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064" y="3335667"/>
            <a:ext cx="2270303" cy="3212976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449" y="2697837"/>
            <a:ext cx="4992196" cy="3328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149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179512" y="2348880"/>
            <a:ext cx="8640960" cy="208823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КУЛЬТУРНО-МАССОВАЯ РАБОТА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36" y="4437112"/>
            <a:ext cx="1921558" cy="2400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050" y="0"/>
            <a:ext cx="3571792" cy="2426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834" y="4388317"/>
            <a:ext cx="3144688" cy="2358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74" y="39022"/>
            <a:ext cx="3131840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656" y="4388317"/>
            <a:ext cx="3253674" cy="2440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9558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42" y="841212"/>
            <a:ext cx="4404489" cy="33033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124935"/>
            <a:ext cx="7560840" cy="135984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Организация культурно-массовых спортивно-оздоровительных мероприятий, туров выходного дня и др.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062" y="1412776"/>
            <a:ext cx="4091523" cy="26615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04" y="3822068"/>
            <a:ext cx="4355660" cy="2899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803" y="3674409"/>
            <a:ext cx="4062898" cy="3047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6519323" y="5733256"/>
            <a:ext cx="2431808" cy="86382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г.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772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1691680" y="2762572"/>
            <a:ext cx="5616624" cy="2003301"/>
          </a:xfr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600" b="1" u="sng" dirty="0" smtClean="0"/>
              <a:t/>
            </a:r>
            <a:br>
              <a:rPr lang="ru-RU" sz="3600" b="1" u="sng" dirty="0" smtClean="0"/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Социальная поддержка членов профсоюза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364088" y="5949280"/>
            <a:ext cx="2880320" cy="43204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льгот</a:t>
            </a:r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789812" y="1176468"/>
            <a:ext cx="3381184" cy="67297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Оказание материальной помощи</a:t>
            </a:r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115616" y="1190798"/>
            <a:ext cx="2740149" cy="59577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ru-RU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Беспроцентный </a:t>
            </a:r>
            <a:r>
              <a:rPr lang="ru-RU" sz="1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займ</a:t>
            </a:r>
            <a:endParaRPr lang="ru-RU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115616" y="5949280"/>
            <a:ext cx="2880320" cy="64807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Социальные программы</a:t>
            </a:r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2195736" y="5050470"/>
            <a:ext cx="936104" cy="64807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5868144" y="5050470"/>
            <a:ext cx="936104" cy="64807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0800000">
            <a:off x="5868144" y="1916124"/>
            <a:ext cx="936104" cy="64807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10800000">
            <a:off x="2195736" y="1849446"/>
            <a:ext cx="936104" cy="64807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05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23528" y="1772816"/>
            <a:ext cx="8496944" cy="2448272"/>
          </a:xfr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ru-RU" sz="3600" b="1" u="sng" dirty="0" smtClean="0"/>
              <a:t/>
            </a:r>
            <a:br>
              <a:rPr lang="ru-RU" sz="3600" b="1" u="sng" dirty="0" smtClean="0"/>
            </a:b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ЛЬГОТЫ ЧЛЕНАМ ПРОФСОЮЗА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ÐÐ°ÑÑÐ¸Ð½ÐºÐ¸ Ð¿Ð¾ Ð·Ð°Ð¿ÑÐ¾ÑÑ Ð¿ÑÐ¾ÑÐºÑÑÐ¾ÑÑ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283" y="4011617"/>
            <a:ext cx="2424063" cy="243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17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 txBox="1">
            <a:spLocks/>
          </p:cNvSpPr>
          <p:nvPr/>
        </p:nvSpPr>
        <p:spPr>
          <a:xfrm>
            <a:off x="172405" y="1001398"/>
            <a:ext cx="8792607" cy="451890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10%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40%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скидки  </a:t>
            </a: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профсоюзные здравницы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РФ  </a:t>
            </a:r>
          </a:p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санаторно-курортное лечение </a:t>
            </a:r>
          </a:p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членов профсоюза </a:t>
            </a: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их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членов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семей, 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50%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неработающих ветеранов профсоюзного движения</a:t>
            </a:r>
          </a:p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санаторий «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ачалинский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545399" y="4941168"/>
            <a:ext cx="7467739" cy="178183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40%</a:t>
            </a:r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цирковые представления, концерты, билеты в театр</a:t>
            </a:r>
            <a:r>
              <a:rPr lang="ru-RU" sz="2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452718"/>
            <a:ext cx="5920418" cy="959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169" y="0"/>
            <a:ext cx="4499238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76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2367" y="425046"/>
            <a:ext cx="68578" cy="45719"/>
          </a:xfr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07504" y="1223215"/>
            <a:ext cx="8856984" cy="115212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Торжественное </a:t>
            </a:r>
            <a:r>
              <a:rPr lang="ru-RU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вручение </a:t>
            </a:r>
          </a:p>
          <a:p>
            <a:pPr algn="ctr"/>
            <a:r>
              <a:rPr lang="ru-RU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сертификатов на материальную помощь членам Профсоюза районов, пострадавших от паводка </a:t>
            </a:r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апреле</a:t>
            </a:r>
            <a:r>
              <a:rPr lang="ru-RU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9699" y="75437"/>
            <a:ext cx="4499238" cy="142658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8" y="2407316"/>
            <a:ext cx="3744417" cy="24962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407316"/>
            <a:ext cx="3744416" cy="2496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31" b="11167"/>
          <a:stretch/>
        </p:blipFill>
        <p:spPr>
          <a:xfrm>
            <a:off x="361992" y="4396098"/>
            <a:ext cx="3758546" cy="2407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0538" y="4334186"/>
            <a:ext cx="3688400" cy="24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84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9511" y="332656"/>
            <a:ext cx="7416825" cy="93610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Материальная помощь членам  профсоюза пострадавших от паводка 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апреле</a:t>
            </a:r>
            <a:r>
              <a:rPr lang="ru-RU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23626"/>
              </p:ext>
            </p:extLst>
          </p:nvPr>
        </p:nvGraphicFramePr>
        <p:xfrm>
          <a:off x="107504" y="2636912"/>
          <a:ext cx="8784976" cy="397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305">
                  <a:extLst>
                    <a:ext uri="{9D8B030D-6E8A-4147-A177-3AD203B41FA5}">
                      <a16:colId xmlns:a16="http://schemas.microsoft.com/office/drawing/2014/main" xmlns="" val="3692382332"/>
                    </a:ext>
                  </a:extLst>
                </a:gridCol>
                <a:gridCol w="2407023">
                  <a:extLst>
                    <a:ext uri="{9D8B030D-6E8A-4147-A177-3AD203B41FA5}">
                      <a16:colId xmlns:a16="http://schemas.microsoft.com/office/drawing/2014/main" xmlns="" val="1903298117"/>
                    </a:ext>
                  </a:extLst>
                </a:gridCol>
                <a:gridCol w="1404448">
                  <a:extLst>
                    <a:ext uri="{9D8B030D-6E8A-4147-A177-3AD203B41FA5}">
                      <a16:colId xmlns:a16="http://schemas.microsoft.com/office/drawing/2014/main" xmlns="" val="2246968590"/>
                    </a:ext>
                  </a:extLst>
                </a:gridCol>
                <a:gridCol w="1714142">
                  <a:extLst>
                    <a:ext uri="{9D8B030D-6E8A-4147-A177-3AD203B41FA5}">
                      <a16:colId xmlns:a16="http://schemas.microsoft.com/office/drawing/2014/main" xmlns="" val="4226822901"/>
                    </a:ext>
                  </a:extLst>
                </a:gridCol>
                <a:gridCol w="1571297">
                  <a:extLst>
                    <a:ext uri="{9D8B030D-6E8A-4147-A177-3AD203B41FA5}">
                      <a16:colId xmlns:a16="http://schemas.microsoft.com/office/drawing/2014/main" xmlns="" val="87992732"/>
                    </a:ext>
                  </a:extLst>
                </a:gridCol>
                <a:gridCol w="1142761">
                  <a:extLst>
                    <a:ext uri="{9D8B030D-6E8A-4147-A177-3AD203B41FA5}">
                      <a16:colId xmlns:a16="http://schemas.microsoft.com/office/drawing/2014/main" xmlns="" val="2091591774"/>
                    </a:ext>
                  </a:extLst>
                </a:gridCol>
              </a:tblGrid>
              <a:tr h="403101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№ п/п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Наименование ТРОП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Кол-во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ЦС</a:t>
                      </a:r>
                      <a:endParaRPr lang="ru-RU" sz="20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Обком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ТРОП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65086396"/>
                  </a:ext>
                </a:extLst>
              </a:tr>
              <a:tr h="3734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Кумылженская</a:t>
                      </a:r>
                      <a:endParaRPr lang="ru-RU" sz="1800" b="0" i="1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34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150000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132143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856443927"/>
                  </a:ext>
                </a:extLst>
              </a:tr>
              <a:tr h="3734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Еланская</a:t>
                      </a:r>
                      <a:endParaRPr lang="ru-RU" sz="1800" b="0" i="1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48000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39286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26361851"/>
                  </a:ext>
                </a:extLst>
              </a:tr>
              <a:tr h="3734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3</a:t>
                      </a:r>
                      <a:endParaRPr lang="ru-RU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 err="1">
                          <a:effectLst/>
                        </a:rPr>
                        <a:t>Киквидзенская</a:t>
                      </a:r>
                      <a:endParaRPr lang="ru-RU" sz="1800" b="0" i="1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18000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14286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376685102"/>
                  </a:ext>
                </a:extLst>
              </a:tr>
              <a:tr h="3734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4</a:t>
                      </a:r>
                      <a:endParaRPr lang="ru-RU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 err="1">
                          <a:effectLst/>
                        </a:rPr>
                        <a:t>Новоаннинская</a:t>
                      </a:r>
                      <a:endParaRPr lang="ru-RU" sz="1800" b="0" i="1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46/7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235000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189285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703824137"/>
                  </a:ext>
                </a:extLst>
              </a:tr>
              <a:tr h="3734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5</a:t>
                      </a:r>
                      <a:endParaRPr lang="ru-RU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Урюпинская</a:t>
                      </a:r>
                      <a:endParaRPr lang="ru-RU" sz="1800" b="0" i="1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8000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7143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110299605"/>
                  </a:ext>
                </a:extLst>
              </a:tr>
              <a:tr h="3734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6</a:t>
                      </a:r>
                      <a:endParaRPr lang="ru-RU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Фроловская</a:t>
                      </a:r>
                      <a:endParaRPr lang="ru-RU" sz="1800" b="0" i="1" u="none" strike="noStrike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48000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39286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477152677"/>
                  </a:ext>
                </a:extLst>
              </a:tr>
              <a:tr h="3734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7</a:t>
                      </a:r>
                      <a:endParaRPr lang="ru-RU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г. Фролово</a:t>
                      </a:r>
                      <a:endParaRPr lang="ru-RU" sz="1800" b="0" i="1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31000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28571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783023336"/>
                  </a:ext>
                </a:extLst>
              </a:tr>
              <a:tr h="3734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8</a:t>
                      </a:r>
                      <a:endParaRPr lang="ru-RU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г. Михайловка</a:t>
                      </a:r>
                      <a:endParaRPr lang="ru-RU" sz="1800" b="0" i="1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62000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50000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340910511"/>
                  </a:ext>
                </a:extLst>
              </a:tr>
              <a:tr h="373418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r>
                        <a:rPr lang="ru-RU" sz="1800" u="none" strike="noStrike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ИТОГО</a:t>
                      </a:r>
                      <a:endParaRPr lang="ru-RU" sz="1800" b="1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2400" b="1" i="0" u="none" strike="noStrike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136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600000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500000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38000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813902217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4067944" y="1250914"/>
            <a:ext cx="4752528" cy="117201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1138 000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рублей</a:t>
            </a:r>
            <a:endParaRPr lang="ru-RU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009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67543" y="3105834"/>
            <a:ext cx="828091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23528" y="1218636"/>
            <a:ext cx="7056784" cy="345638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Оказание материальной помощи – </a:t>
            </a:r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457</a:t>
            </a:r>
            <a:endParaRPr lang="ru-RU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 по статье</a:t>
            </a:r>
          </a:p>
          <a:p>
            <a:pPr algn="ctr"/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«Материальная помощь»  </a:t>
            </a:r>
            <a:b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3 000 000 </a:t>
            </a:r>
            <a:r>
              <a:rPr lang="ru-RU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рублей</a:t>
            </a:r>
            <a: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739395">
            <a:off x="923963" y="1209654"/>
            <a:ext cx="6533700" cy="8957109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404111" y="224644"/>
            <a:ext cx="4032448" cy="9001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г.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441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95536" y="1709468"/>
            <a:ext cx="8424936" cy="194421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Беспроцентным </a:t>
            </a:r>
            <a:r>
              <a:rPr 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займом смогли воспользоваться </a:t>
            </a:r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150</a:t>
            </a:r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</a:t>
            </a:r>
          </a:p>
          <a:p>
            <a:pPr algn="ctr"/>
            <a: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356992"/>
            <a:ext cx="4360617" cy="3104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419872" y="809368"/>
            <a:ext cx="4032448" cy="9001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г.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943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05" y="2996952"/>
            <a:ext cx="7492390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395536" y="332657"/>
            <a:ext cx="6984776" cy="187220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Социальные программы </a:t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областной организации Профсоюза</a:t>
            </a:r>
          </a:p>
        </p:txBody>
      </p:sp>
    </p:spTree>
    <p:extLst>
      <p:ext uri="{BB962C8B-B14F-4D97-AF65-F5344CB8AC3E}">
        <p14:creationId xmlns:p14="http://schemas.microsoft.com/office/powerpoint/2010/main" val="141122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7" b="12122"/>
          <a:stretch>
            <a:fillRect/>
          </a:stretch>
        </p:blipFill>
        <p:spPr bwMode="auto">
          <a:xfrm>
            <a:off x="251519" y="1412776"/>
            <a:ext cx="8742939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860814" y="324362"/>
            <a:ext cx="6305756" cy="88068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Тарифные планы</a:t>
            </a:r>
          </a:p>
        </p:txBody>
      </p:sp>
    </p:spTree>
    <p:extLst>
      <p:ext uri="{BB962C8B-B14F-4D97-AF65-F5344CB8AC3E}">
        <p14:creationId xmlns:p14="http://schemas.microsoft.com/office/powerpoint/2010/main" val="143408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24528" y="2708920"/>
            <a:ext cx="432048" cy="353948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162" y="1824301"/>
            <a:ext cx="6143192" cy="4912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123484" y="125729"/>
            <a:ext cx="5777832" cy="128704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Профсоюзная карта «Халва»</a:t>
            </a:r>
          </a:p>
        </p:txBody>
      </p:sp>
    </p:spTree>
    <p:extLst>
      <p:ext uri="{BB962C8B-B14F-4D97-AF65-F5344CB8AC3E}">
        <p14:creationId xmlns:p14="http://schemas.microsoft.com/office/powerpoint/2010/main" val="317512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2224" y="1897974"/>
            <a:ext cx="7704856" cy="4259567"/>
          </a:xfrm>
        </p:spPr>
        <p:txBody>
          <a:bodyPr>
            <a:normAutofit/>
          </a:bodyPr>
          <a:lstStyle/>
          <a:p>
            <a:pPr indent="0" algn="just" fontAlgn="base">
              <a:buNone/>
            </a:pPr>
            <a:r>
              <a:rPr lang="ru-RU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812224" y="197166"/>
            <a:ext cx="6534436" cy="170080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indent="450215" algn="ctr">
              <a:spcAft>
                <a:spcPts val="0"/>
              </a:spcAft>
            </a:pP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Программа </a:t>
            </a:r>
            <a:b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«Здоровый </a:t>
            </a: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член профсоюза – здоровая школа – здоровая область»</a:t>
            </a:r>
            <a:endParaRPr lang="ru-RU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60332" y="2060848"/>
            <a:ext cx="8223430" cy="468052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lvl="0" indent="0" algn="just" fontAlgn="base">
              <a:spcBef>
                <a:spcPts val="1000"/>
              </a:spcBef>
              <a:buClr>
                <a:srgbClr val="4F81BD"/>
              </a:buClr>
            </a:pPr>
            <a:r>
              <a:rPr lang="ru-RU" sz="2600" b="1" dirty="0">
                <a:solidFill>
                  <a:prstClr val="white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Цели</a:t>
            </a:r>
            <a:r>
              <a:rPr lang="ru-RU" sz="2600" b="1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lang="ru-RU" sz="19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00100" lvl="0" indent="-457200" algn="just" fontAlgn="base">
              <a:spcBef>
                <a:spcPts val="1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prstClr val="white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здорового образа жизни членов </a:t>
            </a:r>
            <a:r>
              <a:rPr lang="ru-RU" sz="2400" dirty="0" smtClean="0">
                <a:solidFill>
                  <a:prstClr val="white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Профсоюза;</a:t>
            </a:r>
            <a:r>
              <a:rPr lang="ru-RU" sz="2400" dirty="0">
                <a:solidFill>
                  <a:prstClr val="white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800100" lvl="0" indent="-457200" algn="just" fontAlgn="base">
              <a:spcBef>
                <a:spcPts val="1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prstClr val="white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оказание социальной поддержки членам </a:t>
            </a:r>
            <a:r>
              <a:rPr lang="ru-RU" sz="2400" dirty="0" smtClean="0">
                <a:solidFill>
                  <a:prstClr val="white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Профсоюза;</a:t>
            </a:r>
            <a:endParaRPr lang="ru-RU" sz="2400" dirty="0">
              <a:solidFill>
                <a:prstClr val="white"/>
              </a:solidFill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0" indent="-457200" algn="just" fontAlgn="base">
              <a:spcBef>
                <a:spcPts val="1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prstClr val="white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повышение доступности </a:t>
            </a:r>
            <a:r>
              <a:rPr lang="ru-RU" sz="2400" dirty="0" smtClean="0">
                <a:solidFill>
                  <a:prstClr val="white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лечения, оздоровления </a:t>
            </a:r>
            <a:r>
              <a:rPr lang="ru-RU" sz="2400" dirty="0">
                <a:solidFill>
                  <a:prstClr val="white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solidFill>
                  <a:prstClr val="white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отдыха; </a:t>
            </a:r>
            <a:endParaRPr lang="ru-RU" sz="2400" dirty="0">
              <a:solidFill>
                <a:prstClr val="white"/>
              </a:solidFill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0" indent="-457200" algn="just" fontAlgn="base">
              <a:spcBef>
                <a:spcPts val="1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prstClr val="white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улучшение качества </a:t>
            </a:r>
            <a:r>
              <a:rPr lang="ru-RU" sz="2400" dirty="0" smtClean="0">
                <a:solidFill>
                  <a:prstClr val="white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жизни семей членов Профсоюза;</a:t>
            </a:r>
            <a:endParaRPr lang="ru-RU" sz="2400" dirty="0">
              <a:solidFill>
                <a:prstClr val="white"/>
              </a:solidFill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0" indent="-457200" algn="just" fontAlgn="base">
              <a:spcBef>
                <a:spcPts val="1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prstClr val="white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повышение мотивации профсоюзного членства.</a:t>
            </a:r>
            <a:endParaRPr lang="ru-RU" sz="2400" dirty="0">
              <a:solidFill>
                <a:prstClr val="white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5220072" y="1556792"/>
            <a:ext cx="3647060" cy="81008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 г.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6582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48660" y="241060"/>
            <a:ext cx="7071810" cy="87239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b="1" dirty="0" smtClean="0">
                <a:solidFill>
                  <a:srgbClr val="EEEC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Перечень организаций, участвующих </a:t>
            </a:r>
            <a:br>
              <a:rPr lang="ru-RU" sz="2400" b="1" dirty="0" smtClean="0">
                <a:solidFill>
                  <a:srgbClr val="EEEC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rgbClr val="EEEC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 реализации программы</a:t>
            </a:r>
            <a:endParaRPr lang="ru-RU" sz="2400" b="1" dirty="0">
              <a:solidFill>
                <a:srgbClr val="EEEC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436096" y="1052736"/>
            <a:ext cx="3168352" cy="80338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 г.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5463260"/>
              </p:ext>
            </p:extLst>
          </p:nvPr>
        </p:nvGraphicFramePr>
        <p:xfrm>
          <a:off x="278436" y="1853118"/>
          <a:ext cx="8496943" cy="4988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569"/>
                <a:gridCol w="3355794"/>
                <a:gridCol w="2729473"/>
                <a:gridCol w="1755107"/>
              </a:tblGrid>
              <a:tr h="502055">
                <a:tc>
                  <a:txBody>
                    <a:bodyPr/>
                    <a:lstStyle/>
                    <a:p>
                      <a:pPr marL="228600" indent="-228600" algn="ctr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организации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Спектр услуг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Срок включения </a:t>
                      </a:r>
                      <a:b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программу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1254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Медицинский центр качества жизни «Сфера»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медицинские услуги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квартал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8529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МЦД «Здоровая спина»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медицинские услуги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квартал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8529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Турбаза «Дубовая роща»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оздоровление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 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квартал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9496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Центр медицинских осмотров «</a:t>
                      </a:r>
                      <a:r>
                        <a:rPr lang="ru-RU" sz="12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ПрофМед</a:t>
                      </a: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медицинские услуги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квартал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9496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Волгоградский </a:t>
                      </a:r>
                      <a:r>
                        <a:rPr lang="ru-RU" sz="12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флебологический</a:t>
                      </a: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центр профессора Ларина С.И.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медицинские услуги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квартал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8529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Сеть аптек «Вита»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продажа медикаментов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квартал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8529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Клиника «</a:t>
                      </a:r>
                      <a:r>
                        <a:rPr lang="ru-RU" sz="12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ЮгМед</a:t>
                      </a: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медицинские услуги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 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квартал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3721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 fontAlgn="ctr">
                        <a:lnSpc>
                          <a:spcPts val="225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800" dirty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ММЦ «S </a:t>
                      </a:r>
                      <a:r>
                        <a:rPr lang="ru-RU" sz="1200" b="1" kern="1800" dirty="0" err="1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Class</a:t>
                      </a:r>
                      <a:r>
                        <a:rPr lang="ru-RU" sz="1200" b="1" kern="1800" dirty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kern="1800" dirty="0" err="1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Clinic</a:t>
                      </a:r>
                      <a:r>
                        <a:rPr lang="ru-RU" sz="1200" b="1" kern="1800" dirty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медицинские услуги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 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квартал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152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Центр перинатального сопровождения Морозовой Галины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подготовка к беременности психологическое сопровождение 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 </a:t>
                      </a: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время беременности и 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родов 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квартал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671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Стоматология «ДЭМ»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стоматологические услуги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квартал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346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48660" y="241060"/>
            <a:ext cx="7071810" cy="87239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b="1" dirty="0" smtClean="0">
                <a:solidFill>
                  <a:srgbClr val="EEEC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Перечень организаций, участвующих </a:t>
            </a:r>
            <a:br>
              <a:rPr lang="ru-RU" sz="2400" b="1" dirty="0" smtClean="0">
                <a:solidFill>
                  <a:srgbClr val="EEEC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rgbClr val="EEEC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 реализации программы</a:t>
            </a:r>
            <a:endParaRPr lang="ru-RU" sz="2400" b="1" dirty="0">
              <a:solidFill>
                <a:srgbClr val="EEEC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11960" y="980728"/>
            <a:ext cx="3673558" cy="81008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 г.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508694"/>
              </p:ext>
            </p:extLst>
          </p:nvPr>
        </p:nvGraphicFramePr>
        <p:xfrm>
          <a:off x="248660" y="2276873"/>
          <a:ext cx="8499804" cy="4499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2940"/>
                <a:gridCol w="3347360"/>
                <a:gridCol w="2773320"/>
                <a:gridCol w="1656184"/>
              </a:tblGrid>
              <a:tr h="399079">
                <a:tc>
                  <a:txBody>
                    <a:bodyPr/>
                    <a:lstStyle/>
                    <a:p>
                      <a:pPr marL="228600" indent="-228600" algn="ctr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организации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Спектр услуг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Срок включения </a:t>
                      </a:r>
                      <a:br>
                        <a:rPr lang="ru-RU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программу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9338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200" b="1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11.</a:t>
                      </a:r>
                      <a:endParaRPr lang="ru-RU" sz="1200" b="1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МНПО «Клиника Движение»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медицинские услуги</a:t>
                      </a:r>
                      <a:endParaRPr lang="ru-RU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 квартал </a:t>
                      </a:r>
                      <a:endParaRPr lang="ru-RU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4189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Стоматология «Ольга»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стоматологические услуги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 квартал 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4189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Фитнесс клуб «</a:t>
                      </a:r>
                      <a:r>
                        <a:rPr lang="en-US" sz="115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X-fit</a:t>
                      </a:r>
                      <a:r>
                        <a:rPr lang="ru-RU" sz="115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оздоровление. СПА, бассейн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III квартал </a:t>
                      </a:r>
                      <a:endParaRPr lang="ru-RU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4189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Спортивный клуб «</a:t>
                      </a:r>
                      <a:r>
                        <a:rPr lang="en-US" sz="115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Zebra Fitness</a:t>
                      </a:r>
                      <a:r>
                        <a:rPr lang="ru-RU" sz="115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оздоровление. СПА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III квартал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58942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Сеть ортопедических салонов «Медан»</a:t>
                      </a:r>
                      <a:endParaRPr lang="ru-RU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продажа медицинских изделий,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ортопедической обуви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квартал 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3958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Школа танцев «Дыхание души»</a:t>
                      </a:r>
                      <a:endParaRPr lang="ru-RU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обучение в различных направления 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квартал 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4189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Плавательный комплекс «Искра»</a:t>
                      </a:r>
                      <a:endParaRPr lang="ru-RU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бассейн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 квартал 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3958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Бассейн Волгоградского энергетического колледжа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бассейн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 квартал 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9263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200" b="1" dirty="0" smtClean="0">
                          <a:latin typeface="+mn-lt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Центр диагностики «МРТ»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магнито</a:t>
                      </a:r>
                      <a:r>
                        <a:rPr lang="ru-RU" sz="115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-резонансная томография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 квартал 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9263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200" b="1" dirty="0" smtClean="0">
                          <a:latin typeface="+mn-lt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Бассейн ВГСПУ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бассейн</a:t>
                      </a:r>
                      <a:endParaRPr lang="ru-RU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квартал 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3958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200" b="1" dirty="0" smtClean="0">
                          <a:latin typeface="+mn-lt"/>
                          <a:cs typeface="Times New Roman" panose="02020603050405020304" pitchFamily="18" charset="0"/>
                        </a:rPr>
                        <a:t>21.</a:t>
                      </a:r>
                      <a:endParaRPr lang="ru-RU" sz="12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Волжская здравница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медицинские услуги, санаторное лечение</a:t>
                      </a:r>
                      <a:endParaRPr lang="ru-RU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 квартал 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395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1200" b="1" dirty="0" smtClean="0">
                          <a:latin typeface="+mn-lt"/>
                          <a:cs typeface="Times New Roman" panose="02020603050405020304" pitchFamily="18" charset="0"/>
                        </a:rPr>
                        <a:t>22.</a:t>
                      </a:r>
                      <a:endParaRPr lang="ru-RU" sz="12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Детский оздоровительный </a:t>
                      </a:r>
                      <a:r>
                        <a:rPr lang="ru-RU" sz="115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ценр</a:t>
                      </a:r>
                      <a:r>
                        <a:rPr lang="ru-RU" sz="115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5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г.Камышин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5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санаторное лечение,оздоровление</a:t>
                      </a:r>
                      <a:endParaRPr lang="ru-RU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квартал 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036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23528" y="1306066"/>
            <a:ext cx="8424936" cy="338437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 по статье «Подготовка </a:t>
            </a:r>
            <a:b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обучение профсоюзных кадров»</a:t>
            </a:r>
          </a:p>
          <a:p>
            <a:pPr algn="ctr"/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1 000 000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рублей</a:t>
            </a:r>
            <a:endParaRPr lang="ru-RU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4473099"/>
            <a:ext cx="3528392" cy="2352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538333" y="630396"/>
            <a:ext cx="4032448" cy="9001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г.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901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 noGrp="1"/>
          </p:cNvSpPr>
          <p:nvPr>
            <p:ph idx="1"/>
          </p:nvPr>
        </p:nvSpPr>
        <p:spPr>
          <a:xfrm>
            <a:off x="323528" y="1340768"/>
            <a:ext cx="8424936" cy="511256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 по статье «Информационно-пропагандистская работа»</a:t>
            </a:r>
          </a:p>
          <a:p>
            <a:pPr algn="ctr"/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1 000 000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рублей</a:t>
            </a:r>
            <a:endParaRPr lang="ru-RU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6987" y="497124"/>
            <a:ext cx="4499238" cy="143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12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710" y="260648"/>
            <a:ext cx="7039618" cy="1592600"/>
          </a:xfrm>
        </p:spPr>
        <p:txBody>
          <a:bodyPr/>
          <a:lstStyle/>
          <a:p>
            <a:pPr marL="342900" lvl="0" indent="-342900">
              <a:defRPr/>
            </a:pPr>
            <a:endParaRPr lang="ru-RU" sz="32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1520" y="1468182"/>
            <a:ext cx="8208912" cy="239286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 г. – </a:t>
            </a:r>
            <a:r>
              <a:rPr lang="ru-RU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 лет </a:t>
            </a:r>
            <a:r>
              <a:rPr 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студенческому профсоюзному движению</a:t>
            </a:r>
            <a: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488613"/>
            <a:ext cx="3307971" cy="3276467"/>
          </a:xfrm>
        </p:spPr>
      </p:pic>
    </p:spTree>
    <p:extLst>
      <p:ext uri="{BB962C8B-B14F-4D97-AF65-F5344CB8AC3E}">
        <p14:creationId xmlns:p14="http://schemas.microsoft.com/office/powerpoint/2010/main" val="18030965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471204" y="2646715"/>
            <a:ext cx="4059897" cy="128259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  <a:t>Основные направления работы Волгоградской областной организации Профсоюза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74" y="124935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 txBox="1">
            <a:spLocks noGrp="1"/>
          </p:cNvSpPr>
          <p:nvPr>
            <p:ph idx="1"/>
          </p:nvPr>
        </p:nvSpPr>
        <p:spPr>
          <a:xfrm>
            <a:off x="5321940" y="815883"/>
            <a:ext cx="1678025" cy="58157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Правозащитная работа</a:t>
            </a:r>
          </a:p>
          <a:p>
            <a:pPr algn="ctr"/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298010" y="1004771"/>
            <a:ext cx="1645515" cy="36998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  <a:t>Охрана труда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Wingdings 3" charset="2"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6644922" y="1427083"/>
            <a:ext cx="2318836" cy="80027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  <a:t>Поддержка конкурсов профессионального мастерства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0219" y="1016205"/>
            <a:ext cx="2354534" cy="65667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  <a:t>Работа с молодыми педагогами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Wingdings 3" charset="2"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43458" y="3551768"/>
            <a:ext cx="1764496" cy="85337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  <a:t>Работа с педагогическим сообществом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Wingdings 3" charset="2"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5397529" y="6008547"/>
            <a:ext cx="2534254" cy="567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  <a:t>Работа  с ветеранами педагогического труда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Wingdings 3" charset="2"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7036458" y="3111352"/>
            <a:ext cx="1872208" cy="88083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  <a:t>Издание печатной продукции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Wingdings 3" charset="2"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 noGrp="1"/>
          </p:cNvSpPr>
          <p:nvPr>
            <p:ph type="title"/>
          </p:nvPr>
        </p:nvSpPr>
        <p:spPr>
          <a:xfrm>
            <a:off x="6644922" y="4462308"/>
            <a:ext cx="2263744" cy="47886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Культурно-массовая работа</a:t>
            </a:r>
          </a:p>
          <a:p>
            <a:pPr algn="ctr"/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6587432" y="5262389"/>
            <a:ext cx="2448272" cy="54368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  <a:t>Социальная поддержка членов Профсоюза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Wingdings 3" charset="2"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10313" y="1950004"/>
            <a:ext cx="1937850" cy="85722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  <a:t>Информационно- пропагандистская  работа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Wingdings 3" charset="2"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323528" y="5308218"/>
            <a:ext cx="2448272" cy="55193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  <a:t>Работа и обучение профсоюзных кадров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Wingdings 3" charset="2"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sp>
        <p:nvSpPr>
          <p:cNvPr id="17" name="Стрелка вниз 16"/>
          <p:cNvSpPr/>
          <p:nvPr/>
        </p:nvSpPr>
        <p:spPr>
          <a:xfrm rot="19967253">
            <a:off x="4968113" y="4521675"/>
            <a:ext cx="598000" cy="1397905"/>
          </a:xfrm>
          <a:prstGeom prst="downArrow">
            <a:avLst>
              <a:gd name="adj1" fmla="val 62737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8" name="Стрелка вниз 17"/>
          <p:cNvSpPr/>
          <p:nvPr/>
        </p:nvSpPr>
        <p:spPr>
          <a:xfrm rot="13134524">
            <a:off x="6069593" y="1957198"/>
            <a:ext cx="535883" cy="64807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9" name="Стрелка вниз 18"/>
          <p:cNvSpPr/>
          <p:nvPr/>
        </p:nvSpPr>
        <p:spPr>
          <a:xfrm rot="7368433">
            <a:off x="2044524" y="2340862"/>
            <a:ext cx="493281" cy="63258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0" name="Стрелка вниз 19"/>
          <p:cNvSpPr/>
          <p:nvPr/>
        </p:nvSpPr>
        <p:spPr>
          <a:xfrm rot="9200804">
            <a:off x="2561507" y="1484511"/>
            <a:ext cx="615322" cy="106023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1" name="Стрелка вниз 20"/>
          <p:cNvSpPr/>
          <p:nvPr/>
        </p:nvSpPr>
        <p:spPr>
          <a:xfrm rot="12585963">
            <a:off x="5172825" y="1543480"/>
            <a:ext cx="584346" cy="89855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2" name="Стрелка вниз 21"/>
          <p:cNvSpPr/>
          <p:nvPr/>
        </p:nvSpPr>
        <p:spPr>
          <a:xfrm rot="10800000">
            <a:off x="3970107" y="1478409"/>
            <a:ext cx="598630" cy="87199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4" name="Стрелка вниз 23"/>
          <p:cNvSpPr/>
          <p:nvPr/>
        </p:nvSpPr>
        <p:spPr>
          <a:xfrm rot="19356916">
            <a:off x="5759948" y="4141172"/>
            <a:ext cx="508609" cy="1411826"/>
          </a:xfrm>
          <a:prstGeom prst="downArrow">
            <a:avLst>
              <a:gd name="adj1" fmla="val 66283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5" name="Стрелка вниз 24"/>
          <p:cNvSpPr/>
          <p:nvPr/>
        </p:nvSpPr>
        <p:spPr>
          <a:xfrm rot="1876641">
            <a:off x="2383537" y="4070219"/>
            <a:ext cx="693096" cy="121313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6" name="Стрелка вниз 25"/>
          <p:cNvSpPr/>
          <p:nvPr/>
        </p:nvSpPr>
        <p:spPr>
          <a:xfrm rot="17850713">
            <a:off x="6039782" y="3736523"/>
            <a:ext cx="549348" cy="93159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7" name="Стрелка вниз 26"/>
          <p:cNvSpPr/>
          <p:nvPr/>
        </p:nvSpPr>
        <p:spPr>
          <a:xfrm rot="16200000">
            <a:off x="6544475" y="3093220"/>
            <a:ext cx="492135" cy="69267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8" name="Стрелка вниз 27"/>
          <p:cNvSpPr/>
          <p:nvPr/>
        </p:nvSpPr>
        <p:spPr>
          <a:xfrm rot="5400000">
            <a:off x="2074415" y="3393788"/>
            <a:ext cx="448816" cy="64807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9" name="Заголовок 1"/>
          <p:cNvSpPr txBox="1">
            <a:spLocks/>
          </p:cNvSpPr>
          <p:nvPr/>
        </p:nvSpPr>
        <p:spPr>
          <a:xfrm>
            <a:off x="2220145" y="6065853"/>
            <a:ext cx="2534254" cy="39564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  <a:t>Работа  </a:t>
            </a:r>
            <a:r>
              <a:rPr lang="ru-RU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</a:rPr>
              <a:t>со студентами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/>
            </a:endParaRPr>
          </a:p>
        </p:txBody>
      </p:sp>
      <p:sp>
        <p:nvSpPr>
          <p:cNvPr id="30" name="Стрелка вниз 29"/>
          <p:cNvSpPr/>
          <p:nvPr/>
        </p:nvSpPr>
        <p:spPr>
          <a:xfrm rot="273552">
            <a:off x="3671169" y="4589915"/>
            <a:ext cx="705499" cy="131922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48" y="0"/>
            <a:ext cx="842833" cy="899546"/>
          </a:xfrm>
          <a:prstGeom prst="rect">
            <a:avLst/>
          </a:prstGeom>
        </p:spPr>
      </p:pic>
      <p:sp>
        <p:nvSpPr>
          <p:cNvPr id="31" name="Заголовок 1"/>
          <p:cNvSpPr txBox="1">
            <a:spLocks/>
          </p:cNvSpPr>
          <p:nvPr/>
        </p:nvSpPr>
        <p:spPr>
          <a:xfrm>
            <a:off x="1246421" y="108584"/>
            <a:ext cx="6408712" cy="75140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  <a:t>2019 г.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  <a:t> 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  <a:t>– 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  <a:t>100 лет 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1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  <a:t>студенческому профсоюзному движению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/>
              <a:ea typeface="+mj-ea"/>
              <a:cs typeface="+mj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Wingdings 3" charset="2"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86" y="0"/>
            <a:ext cx="842833" cy="899546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54" y="0"/>
            <a:ext cx="842833" cy="89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0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467545" y="149093"/>
            <a:ext cx="6840760" cy="155171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indent="355600" algn="ctr">
              <a:lnSpc>
                <a:spcPct val="107000"/>
              </a:lnSpc>
            </a:pPr>
            <a:r>
              <a:rPr lang="ru-RU" sz="2400" b="1" dirty="0" smtClean="0">
                <a:solidFill>
                  <a:srgbClr val="EEECE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Премия и стипендия </a:t>
            </a:r>
            <a:r>
              <a:rPr lang="ru-RU" sz="2400" b="1" dirty="0">
                <a:solidFill>
                  <a:srgbClr val="EEECE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имени Л.Ф.Нестеренко </a:t>
            </a:r>
            <a:endParaRPr lang="ru-RU" sz="2400" dirty="0">
              <a:solidFill>
                <a:srgbClr val="EEECE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5600" algn="ctr">
              <a:lnSpc>
                <a:spcPct val="107000"/>
              </a:lnSpc>
            </a:pPr>
            <a:r>
              <a:rPr lang="ru-RU" sz="2400" b="1" dirty="0">
                <a:solidFill>
                  <a:srgbClr val="EEECE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Волгоградской областной организации профсоюза работников народного образования и науки РФ</a:t>
            </a:r>
            <a:endParaRPr lang="ru-RU" sz="2400" dirty="0">
              <a:solidFill>
                <a:srgbClr val="EEECE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400" b="1" u="sng" dirty="0">
              <a:solidFill>
                <a:srgbClr val="EEEC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558121" cy="63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753577" y="2465512"/>
            <a:ext cx="5112568" cy="381642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Премия 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выдающиеся достижения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особые заслуги в области профсоюзной деятельности и образования, укрепление единства и авторитета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Профсоюза </a:t>
            </a:r>
          </a:p>
          <a:p>
            <a:pPr algn="just"/>
            <a:r>
              <a:rPr lang="ru-RU" sz="20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(20 000 руб.)  - 3 чел.</a:t>
            </a:r>
          </a:p>
          <a:p>
            <a:pPr marL="144000" algn="just"/>
            <a:endParaRPr lang="ru-RU" sz="1800" dirty="0" smtClean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</a:rPr>
              <a:t>стипендия </a:t>
            </a:r>
          </a:p>
          <a:p>
            <a:r>
              <a:rPr lang="ru-RU" sz="1800" dirty="0" smtClean="0">
                <a:solidFill>
                  <a:prstClr val="white"/>
                </a:solidFill>
                <a:latin typeface="Arial" panose="020B0604020202020204" pitchFamily="34" charset="0"/>
              </a:rPr>
              <a:t>(ежемесячно с сентября по июнь) –</a:t>
            </a:r>
          </a:p>
          <a:p>
            <a:r>
              <a:rPr lang="ru-RU" sz="1800" dirty="0" smtClean="0">
                <a:solidFill>
                  <a:prstClr val="white"/>
                </a:solidFill>
                <a:latin typeface="Arial" panose="020B0604020202020204" pitchFamily="34" charset="0"/>
              </a:rPr>
              <a:t>9 студентов вузов по 2000 руб.  </a:t>
            </a:r>
          </a:p>
          <a:p>
            <a:r>
              <a:rPr lang="ru-RU" sz="1800" dirty="0" smtClean="0">
                <a:solidFill>
                  <a:prstClr val="white"/>
                </a:solidFill>
                <a:latin typeface="Arial" panose="020B0604020202020204" pitchFamily="34" charset="0"/>
              </a:rPr>
              <a:t>2 студента СПО по 1000 руб.</a:t>
            </a:r>
            <a:endParaRPr lang="ru-RU" sz="1800" b="1" dirty="0" smtClean="0">
              <a:solidFill>
                <a:srgbClr val="EEEC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1000"/>
              </a:spcBef>
              <a:buClr>
                <a:srgbClr val="4F81BD"/>
              </a:buClr>
              <a:buSzPct val="80000"/>
            </a:pPr>
            <a:r>
              <a:rPr lang="ru-RU" sz="5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260 000 </a:t>
            </a:r>
            <a:r>
              <a:rPr lang="ru-RU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рублей</a:t>
            </a:r>
          </a:p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9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ru-RU" sz="800" b="1" dirty="0" smtClean="0">
              <a:solidFill>
                <a:srgbClr val="EEEC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ru-RU" sz="800" b="1" dirty="0">
              <a:solidFill>
                <a:srgbClr val="EEEC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860032" y="1484784"/>
            <a:ext cx="4032448" cy="9001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г.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1860334"/>
            <a:ext cx="2952327" cy="443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31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16632"/>
            <a:ext cx="576138" cy="660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2132856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</a:t>
            </a:r>
          </a:p>
          <a:p>
            <a:pPr algn="ctr"/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внимание!</a:t>
            </a:r>
            <a:endParaRPr lang="ru-RU" sz="7200" b="1" dirty="0"/>
          </a:p>
        </p:txBody>
      </p:sp>
    </p:spTree>
    <p:extLst>
      <p:ext uri="{BB962C8B-B14F-4D97-AF65-F5344CB8AC3E}">
        <p14:creationId xmlns:p14="http://schemas.microsoft.com/office/powerpoint/2010/main" val="186144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1259</TotalTime>
  <Words>1315</Words>
  <Application>Microsoft Office PowerPoint</Application>
  <PresentationFormat>Экран (4:3)</PresentationFormat>
  <Paragraphs>439</Paragraphs>
  <Slides>57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64" baseType="lpstr">
      <vt:lpstr>Arial</vt:lpstr>
      <vt:lpstr>Calibri</vt:lpstr>
      <vt:lpstr>Century Gothic</vt:lpstr>
      <vt:lpstr>Times New Roman</vt:lpstr>
      <vt:lpstr>Wingdings</vt:lpstr>
      <vt:lpstr>Wingdings 3</vt:lpstr>
      <vt:lpstr>Ион</vt:lpstr>
      <vt:lpstr>Вступай  в Профсоюз!</vt:lpstr>
      <vt:lpstr>Основная  задача Общероссийского Профсоюза образования –  представительство и защита социальных, трудовых  и профессиональных прав, членов Профсоюза.</vt:lpstr>
      <vt:lpstr>Презентация PowerPoint</vt:lpstr>
      <vt:lpstr>Презентация PowerPoint</vt:lpstr>
      <vt:lpstr>Культурно-массовая работа </vt:lpstr>
      <vt:lpstr> ПРАВОЗАЩИТНАЯ РАБОТА</vt:lpstr>
      <vt:lpstr>Презентация PowerPoint</vt:lpstr>
      <vt:lpstr>2018 г.</vt:lpstr>
      <vt:lpstr>Презентация PowerPoint</vt:lpstr>
      <vt:lpstr> ОХРАНА ТРУДА</vt:lpstr>
      <vt:lpstr> </vt:lpstr>
      <vt:lpstr>Презентация PowerPoint</vt:lpstr>
      <vt:lpstr> ПОДДЕРЖКА КОНКУРСАНТОВ - ЧЛЕНОВ ПРОФСОЮЗА</vt:lpstr>
      <vt:lpstr>Конкуры профессионального мастерства областного уровня   </vt:lpstr>
      <vt:lpstr>Презентация PowerPoint</vt:lpstr>
      <vt:lpstr> РАБОТА С МОЛОДЫМИ ПЕДАГОГАМИ</vt:lpstr>
      <vt:lpstr>Презентация PowerPoint</vt:lpstr>
      <vt:lpstr>Всего молодых специалистов со стажем до 3 лет –  1 786 человек</vt:lpstr>
      <vt:lpstr>Участие молодых педагогов  в мероприятиях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РАБОТА  С ПЕДАГОГИЧЕСКИМ СООБЩЕСТВОМ РЕГИОНА</vt:lpstr>
      <vt:lpstr>Презентация PowerPoint</vt:lpstr>
      <vt:lpstr>Презентация PowerPoint</vt:lpstr>
      <vt:lpstr>Презентация PowerPoint</vt:lpstr>
      <vt:lpstr> РАБОТА С ВЕТЕРАНАМИ ПЕДАГОГИЧЕСКОГО ТРУДА</vt:lpstr>
      <vt:lpstr>Презентация PowerPoint</vt:lpstr>
      <vt:lpstr>Презентация PowerPoint</vt:lpstr>
      <vt:lpstr>ИЗДАНИЕ  ПЕЧАТНОЙ ПРОДУКЦИИ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ЛЬГОТЫ ЧЛЕНАМ ПРОФСОЮЗА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Культурно-массовая работа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Бухгалтер</dc:creator>
  <cp:lastModifiedBy>DNS</cp:lastModifiedBy>
  <cp:revision>172</cp:revision>
  <cp:lastPrinted>2019-01-15T06:54:46Z</cp:lastPrinted>
  <dcterms:created xsi:type="dcterms:W3CDTF">2018-09-25T10:24:59Z</dcterms:created>
  <dcterms:modified xsi:type="dcterms:W3CDTF">2019-01-25T11:00:44Z</dcterms:modified>
</cp:coreProperties>
</file>