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315" r:id="rId3"/>
    <p:sldId id="316" r:id="rId4"/>
    <p:sldId id="317" r:id="rId5"/>
    <p:sldId id="318" r:id="rId6"/>
    <p:sldId id="310" r:id="rId7"/>
    <p:sldId id="320" r:id="rId8"/>
    <p:sldId id="313" r:id="rId9"/>
  </p:sldIdLst>
  <p:sldSz cx="12192000" cy="6858000"/>
  <p:notesSz cx="6742113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B050"/>
    <a:srgbClr val="E6EEF9"/>
    <a:srgbClr val="B17ED8"/>
    <a:srgbClr val="77933C"/>
    <a:srgbClr val="953735"/>
    <a:srgbClr val="558ED5"/>
    <a:srgbClr val="000000"/>
    <a:srgbClr val="10253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1317" autoAdjust="0"/>
    <p:restoredTop sz="99879" autoAdjust="0"/>
  </p:normalViewPr>
  <p:slideViewPr>
    <p:cSldViewPr snapToGrid="0">
      <p:cViewPr>
        <p:scale>
          <a:sx n="100" d="100"/>
          <a:sy n="100" d="100"/>
        </p:scale>
        <p:origin x="192" y="-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DCE750-DAC5-4016-94BB-4A4048E661B9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688" y="4751388"/>
            <a:ext cx="5392737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5C866BE7-D598-4809-9E87-47E943F2227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A9FE2B-3032-48CB-9C58-C2B5D9257262}" type="slidenum">
              <a:rPr lang="ru-RU" altLang="ru-RU" smtClean="0">
                <a:cs typeface="Arial" charset="0"/>
              </a:rPr>
              <a:pPr/>
              <a:t>6</a:t>
            </a:fld>
            <a:endParaRPr lang="ru-RU" altLang="ru-RU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A9FE2B-3032-48CB-9C58-C2B5D9257262}" type="slidenum">
              <a:rPr lang="ru-RU" altLang="ru-RU" smtClean="0">
                <a:cs typeface="Arial" charset="0"/>
              </a:rPr>
              <a:pPr/>
              <a:t>7</a:t>
            </a:fld>
            <a:endParaRPr lang="ru-RU" altLang="ru-RU" dirty="0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3596F-16E1-43FE-A6A8-829EE6098F07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AD51C-3E64-4981-BBF5-737D71501E3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EE115-69B9-489B-9D79-08E51A2451EF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E87D-A979-4FAD-9062-EFBBD01DDF8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E90A9-9DA5-4835-9EFA-6A154DDC04F6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08130-1604-4E90-9758-00028012BA0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7913E-C762-41CE-B380-709579E4CA10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F2D6A-B28B-4F3A-972D-D1260AB753C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4059B-83A1-45F0-82E8-01D67D55A20E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D71A7-FD0B-4F3B-961A-7579B8BDE85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064C0-570E-4558-AA85-E2CE9ED8CBEB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1B0C7-F925-45D8-879E-9F898FD72D7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DFCFB-EBEE-499B-87DF-00997F6FE18E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6A96-10AA-44DC-804B-9D8D8BF7D7C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32952-20F0-48B3-9E8A-6A3B6FCCD040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81855-497E-4E22-8646-EFB6377774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5134F-4653-4588-A134-245682CB3BD4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5977F-DDE3-4690-8FAC-A31BEA38D01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85FB5-CC2A-40FE-B63B-56A623DDE063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E11B6-4B56-4954-A4BB-5A49B96E9C5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C00AB-CF19-4E0A-84E3-8398A0747F8E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9B97E-FA81-4AB0-8AC9-A3BBBE3AA58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D9665D-A0D5-4AB6-911F-B9E47A2894CA}" type="datetimeFigureOut">
              <a:rPr lang="ru-RU"/>
              <a:pPr>
                <a:defRPr/>
              </a:pPr>
              <a:t>21.08.2020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21DC9783-F69E-4ED9-BE29-D32C898D3A5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9575" y="2959100"/>
            <a:ext cx="11658600" cy="12446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 дополнительных мерах, направленных на предупреждение распространения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COVID-19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образовательных организациях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(в дополнение к материалам совещания от 13 августа 2020г.)</a:t>
            </a:r>
          </a:p>
        </p:txBody>
      </p:sp>
      <p:sp>
        <p:nvSpPr>
          <p:cNvPr id="2051" name="Заголовок 1"/>
          <p:cNvSpPr txBox="1">
            <a:spLocks/>
          </p:cNvSpPr>
          <p:nvPr/>
        </p:nvSpPr>
        <p:spPr bwMode="auto">
          <a:xfrm>
            <a:off x="1382713" y="785813"/>
            <a:ext cx="91424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000" dirty="0">
                <a:solidFill>
                  <a:srgbClr val="002060"/>
                </a:solidFill>
                <a:latin typeface="Calibri" pitchFamily="34" charset="0"/>
              </a:rPr>
              <a:t>КОМИТЕТ ОБРАЗОВАНИЯ, НАУКИ И МОЛОДЕЖНОЙ ПОЛИТИКИ </a:t>
            </a:r>
          </a:p>
          <a:p>
            <a:pPr algn="ctr"/>
            <a:r>
              <a:rPr lang="ru-RU" altLang="ru-RU" sz="2000" dirty="0">
                <a:solidFill>
                  <a:srgbClr val="002060"/>
                </a:solidFill>
                <a:latin typeface="Calibri" pitchFamily="34" charset="0"/>
              </a:rPr>
              <a:t>ВОЛГОГРАДСКОЙ ОБЛАСТИ</a:t>
            </a:r>
            <a:endParaRPr lang="ru-RU" alt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052" name="Рисунок 5" descr="gerb_volgogradskoy_oblasti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0" y="142875"/>
            <a:ext cx="7143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3"/>
          <p:cNvSpPr txBox="1">
            <a:spLocks noChangeArrowheads="1"/>
          </p:cNvSpPr>
          <p:nvPr/>
        </p:nvSpPr>
        <p:spPr bwMode="auto">
          <a:xfrm>
            <a:off x="4899025" y="6164263"/>
            <a:ext cx="26701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dirty="0" smtClean="0">
                <a:solidFill>
                  <a:srgbClr val="002060"/>
                </a:solidFill>
              </a:rPr>
              <a:t>20 </a:t>
            </a:r>
            <a:r>
              <a:rPr lang="ru-RU" altLang="ru-RU" dirty="0" smtClean="0">
                <a:solidFill>
                  <a:srgbClr val="002060"/>
                </a:solidFill>
              </a:rPr>
              <a:t>августа 2020 г.</a:t>
            </a:r>
          </a:p>
          <a:p>
            <a:pPr algn="ctr"/>
            <a:r>
              <a:rPr lang="ru-RU" altLang="ru-RU" dirty="0" smtClean="0">
                <a:solidFill>
                  <a:srgbClr val="002060"/>
                </a:solidFill>
              </a:rPr>
              <a:t>ВОЛГОГРАД</a:t>
            </a:r>
            <a:endParaRPr lang="ru-RU" alt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-25400" y="0"/>
            <a:ext cx="12192000" cy="39370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Нормативно-правовые документы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условиях распространения новой коронавирусной инфекции COVID-19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Выноска со стрелкой вверх 4"/>
          <p:cNvSpPr/>
          <p:nvPr/>
        </p:nvSpPr>
        <p:spPr>
          <a:xfrm>
            <a:off x="241300" y="533400"/>
            <a:ext cx="11696700" cy="1384299"/>
          </a:xfrm>
          <a:prstGeom prst="rect">
            <a:avLst/>
          </a:prstGeom>
          <a:solidFill>
            <a:srgbClr val="E6EEF9"/>
          </a:solidFill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8016" tIns="128016" rIns="128016" bIns="128016" spcCol="1270" anchor="ctr"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Главного государственного санитарного врача Российской Федерации от 30.06.2020 г. № 16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утверждении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санитарно-эпидемиологических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 СП 3.1/2.4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3598-20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"Санитарно-эпидемиологические требования к устройству, содержанию и организации работы образовательных организаций и других объектов социальной инфраструктуры для детей и молодежи в условиях распространения новой коронавирусной инфекции (COVID-19)"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(далее Постановление №16)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3" name="Прямоугольник 15"/>
          <p:cNvSpPr>
            <a:spLocks noChangeArrowheads="1"/>
          </p:cNvSpPr>
          <p:nvPr/>
        </p:nvSpPr>
        <p:spPr bwMode="auto">
          <a:xfrm>
            <a:off x="228600" y="2070100"/>
            <a:ext cx="11684000" cy="923925"/>
          </a:xfrm>
          <a:prstGeom prst="rect">
            <a:avLst/>
          </a:prstGeom>
          <a:solidFill>
            <a:srgbClr val="E6EEF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Федеральная служба по надзору в сфере защиты прав потребителей и благополучия человека от 08.05.2020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02-8900-2020-24 "Методические рекомендации по организации по организации работы образовательных организаций"; от 12 мая 2020 г. № 02/9060-2020-24 </a:t>
            </a:r>
          </a:p>
        </p:txBody>
      </p:sp>
      <p:sp>
        <p:nvSpPr>
          <p:cNvPr id="3085" name="Прямоугольник 17"/>
          <p:cNvSpPr>
            <a:spLocks noChangeArrowheads="1"/>
          </p:cNvSpPr>
          <p:nvPr/>
        </p:nvSpPr>
        <p:spPr bwMode="auto">
          <a:xfrm>
            <a:off x="241300" y="3200400"/>
            <a:ext cx="11664950" cy="923330"/>
          </a:xfrm>
          <a:prstGeom prst="rect">
            <a:avLst/>
          </a:prstGeom>
          <a:solidFill>
            <a:srgbClr val="E6EEF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Постановление Главного государственного санитарного врача Российской Федерации от 13.07.2020  № 20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"О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мероприятиях по профилактике гриппа и острых респираторных вирусных инфекций, в том числе новой коронавирусной инфекции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(COVID-19)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эпидемическом сезоне 2020-2021 годов"</a:t>
            </a:r>
          </a:p>
        </p:txBody>
      </p:sp>
      <p:sp>
        <p:nvSpPr>
          <p:cNvPr id="16" name="object 4"/>
          <p:cNvSpPr>
            <a:spLocks noChangeArrowheads="1"/>
          </p:cNvSpPr>
          <p:nvPr/>
        </p:nvSpPr>
        <p:spPr bwMode="auto">
          <a:xfrm>
            <a:off x="0" y="0"/>
            <a:ext cx="12192000" cy="39370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Нормативно-правовые документы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условиях распространения новой коронавирусной инфекции COVID-19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7"/>
          <p:cNvSpPr>
            <a:spLocks noChangeArrowheads="1"/>
          </p:cNvSpPr>
          <p:nvPr/>
        </p:nvSpPr>
        <p:spPr bwMode="auto">
          <a:xfrm>
            <a:off x="215900" y="4851400"/>
            <a:ext cx="117983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условиях распространения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санитарные правила применяются в дополнение к обязательным требованиям, установленным для Организаций  государственными санитарно-эпидемиологическими правилами и гигиеническими нормативами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5962650" y="-1441450"/>
            <a:ext cx="330200" cy="117729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0" y="0"/>
            <a:ext cx="12192000" cy="57912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7000"/>
              </a:lnSpc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520" y="675640"/>
            <a:ext cx="11282680" cy="66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Решение оперативного штаба Волгоградской области (протокол № 115 от 19 августа 2020 года):</a:t>
            </a:r>
          </a:p>
          <a:p>
            <a:r>
              <a:rPr lang="ru-RU" dirty="0" smtClean="0"/>
              <a:t>с 1 сентября 2020 г. возобновляют деятельность образовательные организации Волгоградской области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0060" y="4632960"/>
            <a:ext cx="113004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 сентября рекомендуется провести:</a:t>
            </a:r>
          </a:p>
          <a:p>
            <a:pPr>
              <a:buFontTx/>
              <a:buChar char="-"/>
            </a:pPr>
            <a:r>
              <a:rPr lang="ru-RU" dirty="0" smtClean="0"/>
              <a:t> Урок знаний; </a:t>
            </a:r>
          </a:p>
          <a:p>
            <a:pPr>
              <a:buFontTx/>
              <a:buChar char="-"/>
            </a:pPr>
            <a:r>
              <a:rPr lang="ru-RU" dirty="0" smtClean="0"/>
              <a:t> Урок, посвященный 75-летию Победы в Великой Отечественной войне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smtClean="0"/>
              <a:t>Год памяти  и славы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smtClean="0"/>
              <a:t>);</a:t>
            </a:r>
          </a:p>
          <a:p>
            <a:r>
              <a:rPr lang="ru-RU" dirty="0" smtClean="0"/>
              <a:t>- Урок безопасности.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5204" y="1308100"/>
            <a:ext cx="116256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Внимание! </a:t>
            </a:r>
          </a:p>
          <a:p>
            <a:pPr algn="just"/>
            <a:r>
              <a:rPr lang="ru-RU" dirty="0" smtClean="0"/>
              <a:t>П.1.4 Постановления № 16:</a:t>
            </a:r>
          </a:p>
          <a:p>
            <a:pPr algn="just"/>
            <a:r>
              <a:rPr lang="ru-RU" dirty="0" smtClean="0"/>
              <a:t>образовательная организация обязана не позднее </a:t>
            </a:r>
            <a:r>
              <a:rPr lang="ru-RU" b="1" dirty="0" smtClean="0">
                <a:solidFill>
                  <a:srgbClr val="FF0000"/>
                </a:solidFill>
              </a:rPr>
              <a:t>чем за 1 рабочий день уведомить </a:t>
            </a:r>
            <a:r>
              <a:rPr lang="ru-RU" dirty="0" smtClean="0"/>
              <a:t>территориальный </a:t>
            </a:r>
          </a:p>
          <a:p>
            <a:pPr algn="just"/>
            <a:r>
              <a:rPr lang="ru-RU" dirty="0" smtClean="0"/>
              <a:t>орган     Роспотребнадзора о планируемых сроках открытия; информировать родителей о режиме </a:t>
            </a:r>
          </a:p>
          <a:p>
            <a:pPr algn="just"/>
            <a:r>
              <a:rPr lang="ru-RU" dirty="0" smtClean="0"/>
              <a:t>функционирования Организации в условиях распространения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27660" y="1760220"/>
            <a:ext cx="213360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04800" y="2933700"/>
            <a:ext cx="213360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71500" y="2819400"/>
            <a:ext cx="113935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П.2.3 (1 абзац) Постановления №16:</a:t>
            </a:r>
          </a:p>
          <a:p>
            <a:r>
              <a:rPr lang="ru-RU" dirty="0" smtClean="0"/>
              <a:t>непосредственно перед началом функционирования Организации произвести уборку всех помещений </a:t>
            </a:r>
          </a:p>
          <a:p>
            <a:r>
              <a:rPr lang="ru-RU" dirty="0" smtClean="0"/>
              <a:t>с применением </a:t>
            </a:r>
            <a:r>
              <a:rPr lang="ru-RU" b="1" dirty="0" smtClean="0">
                <a:solidFill>
                  <a:srgbClr val="FF0000"/>
                </a:solidFill>
              </a:rPr>
              <a:t>моющих и дезинфицирующих </a:t>
            </a:r>
            <a:r>
              <a:rPr lang="ru-RU" dirty="0" smtClean="0"/>
              <a:t>средств и </a:t>
            </a:r>
            <a:r>
              <a:rPr lang="ru-RU" b="1" dirty="0" smtClean="0">
                <a:solidFill>
                  <a:srgbClr val="FF0000"/>
                </a:solidFill>
              </a:rPr>
              <a:t>очисткой вентиляционных решеток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335280" y="3970020"/>
            <a:ext cx="213360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087880" y="160020"/>
            <a:ext cx="8882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Возобновление деятельности образовательных организаций с 1 сентября 2020 г.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304800" y="739140"/>
            <a:ext cx="213360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12420" y="2948940"/>
            <a:ext cx="213360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23900" y="4061460"/>
            <a:ext cx="10549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Празднование дня знаний без проведения линеек, иных массовых мероприятий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3528060" y="4610100"/>
            <a:ext cx="213360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0" y="0"/>
            <a:ext cx="12192000" cy="54864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7000"/>
              </a:lnSpc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8760" y="114300"/>
            <a:ext cx="9381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Подготовка к началу образовательной деятельности. Организационные мероприятия.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6300" y="739140"/>
            <a:ext cx="9829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 3.2. Постановления №16: Закрепить за каждым классом отдельный учебный кабинет…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22911" y="1242060"/>
            <a:ext cx="1215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СанПиН</a:t>
            </a:r>
            <a:r>
              <a:rPr lang="ru-RU" dirty="0" smtClean="0"/>
              <a:t> 2.4.2.2821-10 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smtClean="0"/>
              <a:t>помещение должно определяться из расчета </a:t>
            </a:r>
            <a:r>
              <a:rPr lang="ru-RU" b="1" dirty="0" smtClean="0">
                <a:solidFill>
                  <a:srgbClr val="FF0000"/>
                </a:solidFill>
              </a:rPr>
              <a:t>не менее 2,5 кв.м на1 обучающегося</a:t>
            </a:r>
            <a:r>
              <a:rPr lang="ru-RU" dirty="0" smtClean="0"/>
              <a:t>..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5569458" y="1479042"/>
            <a:ext cx="214884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29640" y="1874520"/>
            <a:ext cx="979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 необходимости пересмотреть комплектование классов и нагрузку педагогов</a:t>
            </a:r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222123" y="601980"/>
            <a:ext cx="297942" cy="6172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197358" y="2509646"/>
            <a:ext cx="336042" cy="70027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81025" y="2354580"/>
            <a:ext cx="114204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Рекомендации:</a:t>
            </a:r>
          </a:p>
          <a:p>
            <a:pPr algn="just">
              <a:buFontTx/>
              <a:buChar char="-"/>
            </a:pPr>
            <a:r>
              <a:rPr lang="ru-RU" dirty="0" smtClean="0"/>
              <a:t> с целью минимизации контактов обучающихся распределить равномерно обучение по сменам, </a:t>
            </a:r>
            <a:br>
              <a:rPr lang="ru-RU" dirty="0" smtClean="0"/>
            </a:br>
            <a:r>
              <a:rPr lang="ru-RU" dirty="0" smtClean="0"/>
              <a:t>при возможности по зданиям ( с учетом требований к сменности СанПиН2.4.2.2821-10);</a:t>
            </a:r>
          </a:p>
          <a:p>
            <a:pPr algn="just"/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 с учетом конструктивных особенностей здания (-</a:t>
            </a:r>
            <a:r>
              <a:rPr lang="ru-RU" dirty="0" err="1" smtClean="0"/>
              <a:t>ий</a:t>
            </a:r>
            <a:r>
              <a:rPr lang="ru-RU" dirty="0" smtClean="0"/>
              <a:t>) закрепить обучение начальной, основной, старшей </a:t>
            </a:r>
          </a:p>
          <a:p>
            <a:pPr algn="just"/>
            <a:r>
              <a:rPr lang="ru-RU" dirty="0" smtClean="0"/>
              <a:t>школы в отдельных зданиях, блоках, на отдельных этажах;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- предусмотреть несколько входов в здание при начале занятий смены, выход из них по окончании </a:t>
            </a:r>
          </a:p>
          <a:p>
            <a:pPr algn="just"/>
            <a:r>
              <a:rPr lang="ru-RU" dirty="0" smtClean="0"/>
              <a:t>обучения;</a:t>
            </a:r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6013132" y="-416241"/>
            <a:ext cx="394335" cy="11696700"/>
          </a:xfrm>
          <a:prstGeom prst="rightBrac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476500" y="5775960"/>
            <a:ext cx="7064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Разработать организационную схему функционирования ОО,</a:t>
            </a:r>
          </a:p>
          <a:p>
            <a:r>
              <a:rPr lang="ru-RU" dirty="0" smtClean="0"/>
              <a:t> довести ее до сведения сотрудников, родителей, обучающихся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ChangeArrowheads="1"/>
          </p:cNvSpPr>
          <p:nvPr/>
        </p:nvSpPr>
        <p:spPr bwMode="auto">
          <a:xfrm>
            <a:off x="0" y="0"/>
            <a:ext cx="12192000" cy="57912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107000"/>
              </a:lnSpc>
              <a:defRPr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7000"/>
              </a:lnSpc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7140" y="129540"/>
            <a:ext cx="5128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Некоторые особенности режима работы ОО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80" y="678180"/>
            <a:ext cx="115138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П.3.2.(2 абзац) Постановления № 16 </a:t>
            </a:r>
          </a:p>
          <a:p>
            <a:r>
              <a:rPr lang="ru-RU" dirty="0" smtClean="0"/>
              <a:t>работа ОО должна осуществляться работа по </a:t>
            </a:r>
            <a:r>
              <a:rPr lang="ru-RU" sz="2000" b="1" dirty="0" smtClean="0">
                <a:solidFill>
                  <a:srgbClr val="FF0000"/>
                </a:solidFill>
              </a:rPr>
              <a:t>специально</a:t>
            </a:r>
            <a:r>
              <a:rPr lang="ru-RU" dirty="0" smtClean="0"/>
              <a:t> разработанному </a:t>
            </a:r>
            <a:r>
              <a:rPr lang="ru-RU" sz="2000" b="1" dirty="0" smtClean="0">
                <a:solidFill>
                  <a:srgbClr val="FF0000"/>
                </a:solidFill>
              </a:rPr>
              <a:t>расписанию</a:t>
            </a:r>
            <a:r>
              <a:rPr lang="ru-RU" dirty="0" smtClean="0"/>
              <a:t> (графику) уроков, </a:t>
            </a:r>
            <a:r>
              <a:rPr lang="ru-RU" sz="2000" b="1" dirty="0" smtClean="0">
                <a:solidFill>
                  <a:srgbClr val="FF0000"/>
                </a:solidFill>
              </a:rPr>
              <a:t>перемен</a:t>
            </a:r>
            <a:r>
              <a:rPr lang="ru-RU" dirty="0" smtClean="0"/>
              <a:t>, составленному с целью минимизации контактов обучающихся (в том числе сокращения их количества во время проведения термометрии, </a:t>
            </a:r>
            <a:r>
              <a:rPr lang="ru-RU" sz="2000" b="1" dirty="0" smtClean="0">
                <a:solidFill>
                  <a:srgbClr val="FF0000"/>
                </a:solidFill>
              </a:rPr>
              <a:t>приема пищи в столовой);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197358" y="77724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77165" y="2851785"/>
            <a:ext cx="232410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34477" y="2640330"/>
            <a:ext cx="11557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Рекомендации: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проводить на свежем воздухе уроки физической культуры, по возможности и уроки по другим предметам;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9125" y="3305175"/>
            <a:ext cx="11572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 дополнительные занятия, факультативы, внеурочную деятельность и т.д. – в дистанционном режиме, </a:t>
            </a:r>
          </a:p>
          <a:p>
            <a:r>
              <a:rPr lang="ru-RU" dirty="0" smtClean="0"/>
              <a:t>в каникулярный период;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222123" y="3428999"/>
            <a:ext cx="196977" cy="47625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28650" y="3981450"/>
            <a:ext cx="11715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рассмотреть опыт работы ОО с триместровым календарным учебным графиком (равные отрезки учебных</a:t>
            </a:r>
          </a:p>
          <a:p>
            <a:r>
              <a:rPr lang="ru-RU" dirty="0" smtClean="0"/>
              <a:t>периодов);   </a:t>
            </a:r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197358" y="4112895"/>
            <a:ext cx="2598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203073" y="4909185"/>
            <a:ext cx="225552" cy="4533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02749" y="4796790"/>
            <a:ext cx="11051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При необходимости по заявлению родителей в соответствии с Законом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rgbClr val="FF0000"/>
                </a:solidFill>
              </a:rPr>
              <a:t>Об образовании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 Российской Федерации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переводить обучающихся на </a:t>
            </a:r>
            <a:r>
              <a:rPr lang="ru-RU" dirty="0" err="1" smtClean="0"/>
              <a:t>очно-заочную</a:t>
            </a:r>
            <a:r>
              <a:rPr lang="ru-RU" dirty="0" smtClean="0"/>
              <a:t>, заочную форму обучения;  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56260" y="1937385"/>
            <a:ext cx="11149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Исключить объединение </a:t>
            </a:r>
            <a:r>
              <a:rPr lang="ru-RU" dirty="0" smtClean="0"/>
              <a:t>обучающихся и воспитанников из разных классов (групп) </a:t>
            </a:r>
            <a:r>
              <a:rPr lang="ru-RU" b="1" dirty="0" smtClean="0">
                <a:solidFill>
                  <a:srgbClr val="FF0000"/>
                </a:solidFill>
              </a:rPr>
              <a:t>в одну группу продленного дня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41173" y="5623560"/>
            <a:ext cx="225552" cy="4533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38175" y="5673090"/>
            <a:ext cx="11372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Информировать родителей </a:t>
            </a:r>
            <a:r>
              <a:rPr lang="ru-RU" dirty="0" smtClean="0"/>
              <a:t>о возможной организации индивидуальной и (или) групповой работы </a:t>
            </a:r>
            <a:br>
              <a:rPr lang="ru-RU" dirty="0" smtClean="0"/>
            </a:br>
            <a:r>
              <a:rPr lang="ru-RU" dirty="0" smtClean="0"/>
              <a:t>с обучающимися, в том числе с применением электронных средств обучения и дистанционных технологий обучения.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AutoShape 21" descr="Akciya_Net_nenavisti_i_vrazhde-800x60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42" name="AutoShape 23" descr="Akciya_Net_nenavisti_i_vrazhde-800x60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100" name="object 4"/>
          <p:cNvSpPr>
            <a:spLocks noChangeArrowheads="1"/>
          </p:cNvSpPr>
          <p:nvPr/>
        </p:nvSpPr>
        <p:spPr bwMode="auto">
          <a:xfrm>
            <a:off x="0" y="0"/>
            <a:ext cx="12192000" cy="393700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 dirty="0"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0" y="0"/>
            <a:ext cx="12192000" cy="3667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ОБЩИЕ САНИТАРНО-ЭПИДЕМИОЛОГИЧЕСКИЕ ТРЕБОВАНИЯ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62750" y="4273550"/>
            <a:ext cx="2301875" cy="755650"/>
          </a:xfrm>
          <a:prstGeom prst="roundRect">
            <a:avLst/>
          </a:prstGeom>
          <a:noFill/>
          <a:ln w="571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800"/>
              </a:lnSpc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11480" y="815816"/>
            <a:ext cx="647509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П.3.2.(6 абзац) Постановления № 16 </a:t>
            </a:r>
          </a:p>
          <a:p>
            <a:pPr algn="just"/>
            <a:r>
              <a:rPr lang="ru-RU" dirty="0" smtClean="0"/>
              <a:t>регулярное обеззараживание воздуха с использованием оборудования по обеззараживанию воздуха и проветривание помещений в соответствии с графиком учебного, тренировочного, иных организационных процессов и режима работы ОО</a:t>
            </a:r>
          </a:p>
          <a:p>
            <a:endParaRPr lang="ru-RU" dirty="0" smtClean="0"/>
          </a:p>
          <a:p>
            <a:r>
              <a:rPr lang="ru-RU" dirty="0" smtClean="0"/>
              <a:t>- стационарный рециркулятор в </a:t>
            </a:r>
            <a:r>
              <a:rPr lang="ru-RU" smtClean="0"/>
              <a:t>каждом кабинете;</a:t>
            </a:r>
            <a:endParaRPr lang="ru-RU" dirty="0" smtClean="0"/>
          </a:p>
          <a:p>
            <a:r>
              <a:rPr lang="ru-RU" dirty="0" smtClean="0"/>
              <a:t>- передвижной рециркулятор на несколько кабинетов;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9600" y="4949190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График обеззараживания </a:t>
            </a:r>
            <a:r>
              <a:rPr lang="ru-RU" dirty="0" smtClean="0"/>
              <a:t>в каждом кабинете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00076" y="3817620"/>
            <a:ext cx="6032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Инструктаж</a:t>
            </a:r>
            <a:r>
              <a:rPr lang="ru-RU" dirty="0" smtClean="0"/>
              <a:t> о правилах эксплуатации приборов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647700" y="4269105"/>
            <a:ext cx="550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Соблюдение</a:t>
            </a:r>
            <a:r>
              <a:rPr lang="ru-RU" dirty="0" smtClean="0"/>
              <a:t> мер противопожарной безопасности </a:t>
            </a:r>
            <a:endParaRPr lang="ru-RU" dirty="0"/>
          </a:p>
        </p:txBody>
      </p:sp>
      <p:pic>
        <p:nvPicPr>
          <p:cNvPr id="1026" name="Picture 2" descr="C:\Users\N_Zykova\Desktop\IMG-20200820-WA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25" y="2219324"/>
            <a:ext cx="4543425" cy="3457575"/>
          </a:xfrm>
          <a:prstGeom prst="rect">
            <a:avLst/>
          </a:prstGeom>
          <a:noFill/>
        </p:spPr>
      </p:pic>
      <p:sp>
        <p:nvSpPr>
          <p:cNvPr id="13" name="Стрелка вправо 12"/>
          <p:cNvSpPr/>
          <p:nvPr/>
        </p:nvSpPr>
        <p:spPr>
          <a:xfrm>
            <a:off x="178308" y="113919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216408" y="382524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87833" y="4349115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97358" y="4844415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AutoShape 21" descr="Akciya_Net_nenavisti_i_vrazhde-800x60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42" name="AutoShape 23" descr="Akciya_Net_nenavisti_i_vrazhde-800x60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100" name="object 4"/>
          <p:cNvSpPr>
            <a:spLocks noChangeArrowheads="1"/>
          </p:cNvSpPr>
          <p:nvPr/>
        </p:nvSpPr>
        <p:spPr bwMode="auto">
          <a:xfrm>
            <a:off x="0" y="0"/>
            <a:ext cx="12192000" cy="393700"/>
          </a:xfrm>
          <a:prstGeom prst="rect">
            <a:avLst/>
          </a:prstGeom>
          <a:blipFill dpi="0" rotWithShape="1">
            <a:blip r:embed="rId3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 dirty="0"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0" y="0"/>
            <a:ext cx="12192000" cy="4587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ЕЖЕДНЕВНЫЙ КОНТРОЛЬ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62750" y="4273550"/>
            <a:ext cx="2301875" cy="755650"/>
          </a:xfrm>
          <a:prstGeom prst="roundRect">
            <a:avLst/>
          </a:prstGeom>
          <a:noFill/>
          <a:ln w="571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800"/>
              </a:lnSpc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42924" y="815816"/>
            <a:ext cx="98012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организация ежедневных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rgbClr val="FF0000"/>
                </a:solidFill>
              </a:rPr>
              <a:t>утренних фильтров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на каждом входе в здание для обучающихся и сотрудников с обязательной термометрией и недопущением скопления обучающихся при входе;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исключить</a:t>
            </a:r>
            <a:r>
              <a:rPr lang="ru-RU" dirty="0" smtClean="0"/>
              <a:t> допуск к работе  лиц с признаками респираторных заболеваний;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23874" y="4453890"/>
            <a:ext cx="98964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администрациями образовательных организаций  </a:t>
            </a:r>
            <a:r>
              <a:rPr lang="ru-RU" b="1" dirty="0" smtClean="0">
                <a:solidFill>
                  <a:srgbClr val="FF0000"/>
                </a:solidFill>
              </a:rPr>
              <a:t>организуются мероприятия разъяснительного характера</a:t>
            </a:r>
            <a:r>
              <a:rPr lang="ru-RU" dirty="0" smtClean="0"/>
              <a:t> для всех участников образовательного процесса (персонал, родители (законные представители0, обучающиеся) о мерах сохранения здоровья, о мерах профилактики и снижения рисков распространения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 (</a:t>
            </a:r>
            <a:r>
              <a:rPr lang="en-US" dirty="0" smtClean="0"/>
              <a:t>COVID-</a:t>
            </a:r>
            <a:r>
              <a:rPr lang="ru-RU" dirty="0" smtClean="0"/>
              <a:t>19).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561976" y="2712720"/>
            <a:ext cx="6032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533401" y="2621280"/>
            <a:ext cx="10010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посещение школы детьми, перенесшим заболевание, и (или) в случае, если ребенок был </a:t>
            </a:r>
            <a:br>
              <a:rPr lang="ru-RU" dirty="0" smtClean="0"/>
            </a:br>
            <a:r>
              <a:rPr lang="ru-RU" dirty="0" smtClean="0"/>
              <a:t>в контакте с больным </a:t>
            </a:r>
            <a:r>
              <a:rPr lang="en-US" dirty="0" smtClean="0"/>
              <a:t>COVID-</a:t>
            </a:r>
            <a:r>
              <a:rPr lang="ru-RU" dirty="0" smtClean="0"/>
              <a:t>19, допускается только </a:t>
            </a:r>
            <a:r>
              <a:rPr lang="ru-RU" b="1" dirty="0" smtClean="0">
                <a:solidFill>
                  <a:srgbClr val="FF0000"/>
                </a:solidFill>
              </a:rPr>
              <a:t>при наличии медицинского заключения врача</a:t>
            </a:r>
            <a:r>
              <a:rPr lang="ru-RU" dirty="0" smtClean="0"/>
              <a:t> об отсутствии медицинских противопоказаний для пребывания в школе;</a:t>
            </a:r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178308" y="113919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49733" y="197739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30683" y="277749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49733" y="4396740"/>
            <a:ext cx="297942" cy="4015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bject 4"/>
          <p:cNvSpPr>
            <a:spLocks noChangeArrowheads="1"/>
          </p:cNvSpPr>
          <p:nvPr/>
        </p:nvSpPr>
        <p:spPr bwMode="auto">
          <a:xfrm>
            <a:off x="0" y="0"/>
            <a:ext cx="12192000" cy="393700"/>
          </a:xfrm>
          <a:prstGeom prst="rect">
            <a:avLst/>
          </a:prstGeom>
          <a:blipFill dpi="0" rotWithShape="1">
            <a:blip r:embed="rId2" cstate="print">
              <a:lum bright="-12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 dirty="0"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3667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ДОПОЛНИТЕЛЬНЫЕ МЕРЫ К ВНЕДРЕНИЮ В НОВОМ УЧЕБНОМ ГОДУ </a:t>
            </a:r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 cstate="print"/>
          <a:srcRect l="2708" t="3810" r="3229" b="43150"/>
          <a:stretch>
            <a:fillRect/>
          </a:stretch>
        </p:blipFill>
        <p:spPr bwMode="auto">
          <a:xfrm>
            <a:off x="330200" y="660400"/>
            <a:ext cx="114681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l="2708" t="3810" r="3229" b="43150"/>
          <a:stretch>
            <a:fillRect/>
          </a:stretch>
        </p:blipFill>
        <p:spPr bwMode="auto">
          <a:xfrm>
            <a:off x="320675" y="660400"/>
            <a:ext cx="114681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3681</TotalTime>
  <Words>656</Words>
  <Application>Microsoft Office PowerPoint</Application>
  <PresentationFormat>Произвольный</PresentationFormat>
  <Paragraphs>79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Карасев</dc:creator>
  <cp:lastModifiedBy>Бескровная Наталья Константиновна</cp:lastModifiedBy>
  <cp:revision>563</cp:revision>
  <dcterms:created xsi:type="dcterms:W3CDTF">2018-06-01T09:19:56Z</dcterms:created>
  <dcterms:modified xsi:type="dcterms:W3CDTF">2020-08-21T13:14:51Z</dcterms:modified>
</cp:coreProperties>
</file>