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C1EC"/>
    <a:srgbClr val="FFFFFF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11.07.2021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11.07.2021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11.07.2021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11.07.2021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11.07.2021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11.07.2021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B028-1D54-4EE0-9664-D287409FE239}" type="datetimeFigureOut">
              <a:rPr lang="ru-RU" smtClean="0"/>
              <a:pPr/>
              <a:t>11.07.2021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bg2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2B028-1D54-4EE0-9664-D287409FE239}" type="datetimeFigureOut">
              <a:rPr lang="ru-RU" smtClean="0"/>
              <a:pPr/>
              <a:t>11.07.2021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39E05-467F-4422-8E2B-91C3E8DCB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Лес: стоковые фото, изображения | Скачать Лес картинки на Depositphot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0"/>
            <a:ext cx="10287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2708920"/>
            <a:ext cx="7254079" cy="92333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6600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Дикие животные</a:t>
            </a:r>
            <a:endParaRPr lang="ru-RU" sz="6600" b="1" dirty="0">
              <a:ln w="31550" cmpd="sng">
                <a:solidFill>
                  <a:srgbClr val="7030A0"/>
                </a:soli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4088" y="5229200"/>
            <a:ext cx="36004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900" cmpd="sng">
                  <a:solidFill>
                    <a:srgbClr val="FFC000"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00" dir="13320000" sx="98000" sy="98000" algn="bl" rotWithShape="0">
                    <a:prstClr val="black"/>
                  </a:outerShdw>
                </a:effectLst>
                <a:latin typeface="Franklin Gothic Heavy" pitchFamily="34" charset="0"/>
              </a:rPr>
              <a:t>Составила</a:t>
            </a:r>
          </a:p>
          <a:p>
            <a:r>
              <a:rPr lang="ru-RU" b="1" dirty="0" smtClean="0">
                <a:ln w="900" cmpd="sng">
                  <a:solidFill>
                    <a:srgbClr val="FFC000"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00" dir="13320000" sx="98000" sy="98000" algn="bl" rotWithShape="0">
                    <a:prstClr val="black"/>
                  </a:outerShdw>
                </a:effectLst>
                <a:latin typeface="Franklin Gothic Heavy" pitchFamily="34" charset="0"/>
              </a:rPr>
              <a:t>воспитатель высшей квалификационной категории</a:t>
            </a:r>
          </a:p>
          <a:p>
            <a:r>
              <a:rPr lang="ru-RU" b="1" dirty="0" smtClean="0">
                <a:ln w="900" cmpd="sng">
                  <a:solidFill>
                    <a:srgbClr val="FFC000"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00" dir="13320000" sx="98000" sy="98000" algn="bl" rotWithShape="0">
                    <a:prstClr val="black"/>
                  </a:outerShdw>
                </a:effectLst>
                <a:latin typeface="Franklin Gothic Heavy" pitchFamily="34" charset="0"/>
              </a:rPr>
              <a:t>Граб Лариса Витальевна </a:t>
            </a:r>
            <a:endParaRPr lang="ru-RU" b="1" dirty="0">
              <a:ln w="900" cmpd="sng">
                <a:solidFill>
                  <a:srgbClr val="FFC000">
                    <a:alpha val="55000"/>
                  </a:srgbClr>
                </a:solidFill>
                <a:prstDash val="solid"/>
              </a:ln>
              <a:solidFill>
                <a:schemeClr val="bg1"/>
              </a:solidFill>
              <a:effectLst>
                <a:outerShdw blurRad="1270000" dir="13320000" sx="98000" sy="98000" algn="bl" rotWithShape="0">
                  <a:prstClr val="black"/>
                </a:outerShdw>
              </a:effectLst>
              <a:latin typeface="Franklin Gothic Heav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Дикие животные – это животные, которые живут в лесу и сами добывают себе пропитание.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7412" name="Picture 4" descr="Бурый медведь — один из самых крупных наземных хищник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564904"/>
            <a:ext cx="2092491" cy="1569368"/>
          </a:xfrm>
          <a:prstGeom prst="rect">
            <a:avLst/>
          </a:prstGeom>
          <a:noFill/>
        </p:spPr>
      </p:pic>
      <p:pic>
        <p:nvPicPr>
          <p:cNvPr id="17416" name="Picture 8" descr="Животный мир Крым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653136"/>
            <a:ext cx="2952328" cy="1965407"/>
          </a:xfrm>
          <a:prstGeom prst="rect">
            <a:avLst/>
          </a:prstGeom>
          <a:noFill/>
        </p:spPr>
      </p:pic>
      <p:pic>
        <p:nvPicPr>
          <p:cNvPr id="17418" name="Picture 10" descr="Животные леса для детей — интересные факты про лесных животных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509120"/>
            <a:ext cx="2952328" cy="1668373"/>
          </a:xfrm>
          <a:prstGeom prst="rect">
            <a:avLst/>
          </a:prstGeom>
          <a:noFill/>
        </p:spPr>
      </p:pic>
      <p:pic>
        <p:nvPicPr>
          <p:cNvPr id="17420" name="Picture 12" descr="Как приручить дикого ежа? - Мир животных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2852936"/>
            <a:ext cx="2232248" cy="1395155"/>
          </a:xfrm>
          <a:prstGeom prst="rect">
            <a:avLst/>
          </a:prstGeom>
          <a:noFill/>
        </p:spPr>
      </p:pic>
      <p:pic>
        <p:nvPicPr>
          <p:cNvPr id="10242" name="Picture 2" descr="Расскажите детям о лесных животных - Емельянова Э. - Узнай-ка!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2780928"/>
            <a:ext cx="2428528" cy="15652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к и почему медведи спят зимой? Сосет ли медведь лапу? Зимовка медведей.  Для детей. - YouTube"/>
          <p:cNvPicPr>
            <a:picLocks noChangeAspect="1" noChangeArrowheads="1"/>
          </p:cNvPicPr>
          <p:nvPr/>
        </p:nvPicPr>
        <p:blipFill>
          <a:blip r:embed="rId2" cstate="print"/>
          <a:srcRect l="21262" r="21448"/>
          <a:stretch>
            <a:fillRect/>
          </a:stretch>
        </p:blipFill>
        <p:spPr bwMode="auto">
          <a:xfrm>
            <a:off x="-1260648" y="0"/>
            <a:ext cx="6984776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24128" y="4365104"/>
            <a:ext cx="3419872" cy="1477328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 яме спит зимою длинной, </a:t>
            </a:r>
            <a:endParaRPr lang="ru-RU" b="1" cap="all" dirty="0" smtClean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Но</a:t>
            </a:r>
            <a:r>
              <a:rPr lang="ru-RU" b="1" cap="all" dirty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, чуть солнце станет греть, </a:t>
            </a:r>
            <a:endParaRPr lang="ru-RU" b="1" cap="all" dirty="0" smtClean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 </a:t>
            </a:r>
            <a:r>
              <a:rPr lang="ru-RU" b="1" cap="all" dirty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путь за медом и малиной Отправляется </a:t>
            </a:r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…</a:t>
            </a:r>
          </a:p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(Медведь)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4128" y="0"/>
            <a:ext cx="3419872" cy="4247317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Бурый медведь – крупное хищное млекопитающее, хорошо плавает и лазит по деревьям. Один удар – и мишка способен погубить другое животное. Ноги у медведя толстые, голова массивная с небольшими ушами и глазами, цвет шерсти – коричневый. Хотя медведь – это типичный хищник, он отдаёт должное и растительному десерту: ягодам, плодам, зёрнам, траве, корешкам растений.</a:t>
            </a:r>
            <a:endParaRPr lang="ru-RU" b="1" cap="all" dirty="0">
              <a:ln w="0">
                <a:solidFill>
                  <a:srgbClr val="7030A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536504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Бурый медведь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08104" y="5157192"/>
            <a:ext cx="3635896" cy="1477328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0070C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Хвост пушистый бережёт</a:t>
            </a:r>
            <a:br>
              <a:rPr lang="ru-RU" b="1" cap="all" dirty="0" smtClean="0">
                <a:ln w="0">
                  <a:solidFill>
                    <a:srgbClr val="0070C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ru-RU" b="1" cap="all" dirty="0" smtClean="0">
                <a:ln w="0">
                  <a:solidFill>
                    <a:srgbClr val="0070C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И зверюшек  стережёт:</a:t>
            </a:r>
            <a:br>
              <a:rPr lang="ru-RU" b="1" cap="all" dirty="0" smtClean="0">
                <a:ln w="0">
                  <a:solidFill>
                    <a:srgbClr val="0070C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ru-RU" b="1" cap="all" dirty="0" smtClean="0">
                <a:ln w="0">
                  <a:solidFill>
                    <a:srgbClr val="0070C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Знают, рыжую в лесу –</a:t>
            </a:r>
            <a:br>
              <a:rPr lang="ru-RU" b="1" cap="all" dirty="0" smtClean="0">
                <a:ln w="0">
                  <a:solidFill>
                    <a:srgbClr val="0070C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ru-RU" b="1" cap="all" dirty="0" smtClean="0">
                <a:ln w="0">
                  <a:solidFill>
                    <a:srgbClr val="0070C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Очень хитрую…</a:t>
            </a:r>
          </a:p>
          <a:p>
            <a:pPr algn="ctr"/>
            <a:r>
              <a:rPr lang="ru-RU" b="1" cap="all" dirty="0" smtClean="0">
                <a:ln w="0">
                  <a:solidFill>
                    <a:srgbClr val="0070C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(ЛИСУ)</a:t>
            </a:r>
            <a:endParaRPr lang="ru-RU" b="1" cap="all" dirty="0">
              <a:ln w="0">
                <a:solidFill>
                  <a:srgbClr val="0070C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08104" y="0"/>
            <a:ext cx="3635896" cy="5016758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cap="all" dirty="0" smtClean="0">
                <a:ln w="0">
                  <a:solidFill>
                    <a:srgbClr val="0070C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Лиса относится к хищным млекопитающим и принадлежит к семейству псовых.  </a:t>
            </a:r>
          </a:p>
          <a:p>
            <a:pPr algn="ctr"/>
            <a:r>
              <a:rPr lang="ru-RU" sz="1600" b="1" cap="all" dirty="0" smtClean="0">
                <a:ln w="0">
                  <a:solidFill>
                    <a:srgbClr val="0070C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Лису отличает вытянутое изящное тело, удлиненная морда, заостренные ушки  и пушистый хвост.  Большие и вытянутые уши помогают лисам улавливать  звуки, а длинный хвост помогает сохранять равновесие во время бега и защищает от холода.  Шерсть лис чаще всего имеет желтый, песочный или рыжий цвет. Летом лиса линяет, а к зиме  у нее вырастает новая шерсть, густая и пышная, необходимая для защиты от холода. Зимняя шерстка у этого животного длинная, красивая.</a:t>
            </a:r>
          </a:p>
        </p:txBody>
      </p:sp>
      <p:pic>
        <p:nvPicPr>
          <p:cNvPr id="18434" name="Picture 2" descr="Доклад про лису для детей"/>
          <p:cNvPicPr>
            <a:picLocks noChangeAspect="1" noChangeArrowheads="1"/>
          </p:cNvPicPr>
          <p:nvPr/>
        </p:nvPicPr>
        <p:blipFill>
          <a:blip r:embed="rId2" cstate="print"/>
          <a:srcRect l="10032" r="29725"/>
          <a:stretch>
            <a:fillRect/>
          </a:stretch>
        </p:blipFill>
        <p:spPr bwMode="auto">
          <a:xfrm>
            <a:off x="0" y="0"/>
            <a:ext cx="5508612" cy="6858000"/>
          </a:xfrm>
          <a:prstGeom prst="rect">
            <a:avLst/>
          </a:prstGeom>
          <a:noFill/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483768" y="0"/>
            <a:ext cx="3024336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Лиса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40152" y="0"/>
            <a:ext cx="3203848" cy="4247317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Волк - лесное животное, которое очень напоминает собаку, но оно не лает, а воет, так волки общаются. Волки живут стаями, так им проще выживать и охотиться, каждый волк стоит горой за свою стаю и соплеменников. У волка серая шерсть и вытянутая морда, ближайшие родственники волки - уже известные нам собаки и лисы.</a:t>
            </a:r>
            <a:endParaRPr lang="ru-RU" b="1" cap="all" dirty="0">
              <a:ln w="0">
                <a:solidFill>
                  <a:srgbClr val="00206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6392" name="Picture 8" descr="Ответы Mail.ru: Окрас волка (фото внутри)"/>
          <p:cNvPicPr>
            <a:picLocks noChangeAspect="1" noChangeArrowheads="1"/>
          </p:cNvPicPr>
          <p:nvPr/>
        </p:nvPicPr>
        <p:blipFill>
          <a:blip r:embed="rId2" cstate="print"/>
          <a:srcRect l="7476" r="12988" b="6649"/>
          <a:stretch>
            <a:fillRect/>
          </a:stretch>
        </p:blipFill>
        <p:spPr bwMode="auto">
          <a:xfrm>
            <a:off x="-2844824" y="0"/>
            <a:ext cx="8778349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940152" y="4653136"/>
            <a:ext cx="3203848" cy="1754326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Серый, страшный и зубастый Произвел переполох. Все зверята разбежались. Напугал зверят тех…</a:t>
            </a:r>
          </a:p>
          <a:p>
            <a:pPr algn="ctr"/>
            <a:r>
              <a:rPr lang="ru-RU" b="1" cap="all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(ВОЛК)</a:t>
            </a:r>
            <a:endParaRPr lang="ru-RU" b="1" cap="all" dirty="0">
              <a:ln w="0">
                <a:solidFill>
                  <a:srgbClr val="00206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-1332656" y="0"/>
            <a:ext cx="4536504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Волк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40152" y="0"/>
            <a:ext cx="3203848" cy="3693319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FFC00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Заяц это небольшой пушистый зверек. Его вес может быть до 7 кг, а длина туловища достигать 70 см. У него длинные уши, длинные задние ноги и короткий хвост. Длинные ноги помогают зайцу отталкиваться при беге, а благодаря большим ушам он очень хорошо слышит.</a:t>
            </a:r>
            <a:endParaRPr lang="ru-RU" b="1" cap="all" dirty="0">
              <a:ln w="0">
                <a:solidFill>
                  <a:srgbClr val="FFC00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0152" y="4653136"/>
            <a:ext cx="3203848" cy="1477328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solidFill>
              <a:srgbClr val="FFFF0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FFC00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Всех боится он в лесу: Волка, филина, лису. Бегает от них, спасаясь, С длинными ушами…</a:t>
            </a:r>
          </a:p>
          <a:p>
            <a:pPr algn="ctr"/>
            <a:r>
              <a:rPr lang="ru-RU" b="1" cap="all" dirty="0" smtClean="0">
                <a:ln w="0">
                  <a:solidFill>
                    <a:srgbClr val="FFC00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(ЗАЯЦ)</a:t>
            </a:r>
            <a:endParaRPr lang="ru-RU" b="1" cap="all" dirty="0">
              <a:ln w="0">
                <a:solidFill>
                  <a:srgbClr val="FFC00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-1332656" y="0"/>
            <a:ext cx="4536504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Волк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9458" name="Picture 2" descr="Косоглазый заяц - 33 фото"/>
          <p:cNvPicPr>
            <a:picLocks noChangeAspect="1" noChangeArrowheads="1"/>
          </p:cNvPicPr>
          <p:nvPr/>
        </p:nvPicPr>
        <p:blipFill>
          <a:blip r:embed="rId2" cstate="print"/>
          <a:srcRect l="22860" r="12178"/>
          <a:stretch>
            <a:fillRect/>
          </a:stretch>
        </p:blipFill>
        <p:spPr bwMode="auto">
          <a:xfrm>
            <a:off x="-1" y="0"/>
            <a:ext cx="5940153" cy="6858000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267744" y="116632"/>
            <a:ext cx="45365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ЗАЯЦ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40152" y="0"/>
            <a:ext cx="3203848" cy="4524315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00B05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Еж – дикое животное, живущее в наших лесах. Мордочка у ежа маленькая, с вытянутым носом, вся покрытая короткими серыми волосками. Черные, как бусинки, глаза кажутся внимательными и умными, но видит ёжик плохо, а вот нюх у него прекрасный! Лапы у ёжика короткие с маленькими коготками. На спине ёж носит колючие иголки.</a:t>
            </a:r>
            <a:endParaRPr lang="ru-RU" b="1" cap="all" dirty="0">
              <a:ln w="0">
                <a:solidFill>
                  <a:srgbClr val="00B05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0152" y="4653136"/>
            <a:ext cx="3203848" cy="1754326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6000000" scaled="0"/>
            <a:tileRect/>
          </a:gradFill>
          <a:ln>
            <a:solidFill>
              <a:srgbClr val="FFFF0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>
                  <a:solidFill>
                    <a:srgbClr val="00B05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Вместо шубки лишь иголки. Не страшны ему и волки. Колкий шар, не видно ножек, Звать его конечно… </a:t>
            </a:r>
          </a:p>
          <a:p>
            <a:pPr algn="ctr"/>
            <a:r>
              <a:rPr lang="ru-RU" b="1" cap="all" dirty="0" smtClean="0">
                <a:ln w="0">
                  <a:solidFill>
                    <a:srgbClr val="00B050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(ЕЖИК)</a:t>
            </a:r>
            <a:endParaRPr lang="ru-RU" b="1" cap="all" dirty="0">
              <a:ln w="0">
                <a:solidFill>
                  <a:srgbClr val="00B050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267744" y="116632"/>
            <a:ext cx="45365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ЗАЯЦ</a:t>
            </a:r>
          </a:p>
        </p:txBody>
      </p:sp>
      <p:pic>
        <p:nvPicPr>
          <p:cNvPr id="20482" name="Picture 2" descr="Обои ежик, иголки, красивые, раздел Животные, размер 1920x1200 HD WUXGA -  скачать бесплатно картинку на рабочий стол и телефон"/>
          <p:cNvPicPr>
            <a:picLocks noChangeAspect="1" noChangeArrowheads="1"/>
          </p:cNvPicPr>
          <p:nvPr/>
        </p:nvPicPr>
        <p:blipFill>
          <a:blip r:embed="rId2" cstate="print"/>
          <a:srcRect l="7683" r="5595"/>
          <a:stretch>
            <a:fillRect/>
          </a:stretch>
        </p:blipFill>
        <p:spPr bwMode="auto">
          <a:xfrm>
            <a:off x="-4068960" y="0"/>
            <a:ext cx="10110553" cy="6858000"/>
          </a:xfrm>
          <a:prstGeom prst="rect">
            <a:avLst/>
          </a:prstGeom>
          <a:noFill/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420144" y="269032"/>
            <a:ext cx="45365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Ежик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Назови одним словом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1506" name="Picture 2" descr="Еж дикое животно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3096344" cy="2066809"/>
          </a:xfrm>
          <a:prstGeom prst="rect">
            <a:avLst/>
          </a:prstGeom>
          <a:noFill/>
        </p:spPr>
      </p:pic>
      <p:pic>
        <p:nvPicPr>
          <p:cNvPr id="21508" name="Picture 4" descr="Лисица (лиса) - виды лис, где живут, сколько живет, что едят, 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340768"/>
            <a:ext cx="2627784" cy="1970838"/>
          </a:xfrm>
          <a:prstGeom prst="rect">
            <a:avLst/>
          </a:prstGeom>
          <a:noFill/>
        </p:spPr>
      </p:pic>
      <p:pic>
        <p:nvPicPr>
          <p:cNvPr id="21510" name="Picture 6" descr="ВОЛК • Большая российская энциклопедия - электронная верс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77072"/>
            <a:ext cx="2750493" cy="2004664"/>
          </a:xfrm>
          <a:prstGeom prst="rect">
            <a:avLst/>
          </a:prstGeom>
          <a:noFill/>
        </p:spPr>
      </p:pic>
      <p:pic>
        <p:nvPicPr>
          <p:cNvPr id="21512" name="Picture 8" descr="Жителя Приморья госпитализировали после нападения медведя - РИА Новости,  22.02.20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4293096"/>
            <a:ext cx="3694379" cy="2078088"/>
          </a:xfrm>
          <a:prstGeom prst="rect">
            <a:avLst/>
          </a:prstGeom>
          <a:noFill/>
        </p:spPr>
      </p:pic>
      <p:pic>
        <p:nvPicPr>
          <p:cNvPr id="21514" name="Picture 10" descr="Заяц-толай – мелкий пушистый трусишк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2564904"/>
            <a:ext cx="1983677" cy="14546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Дикие животные это…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2530" name="Picture 2" descr="Ёж обыкновенный – описание, фото, видео. » Дикая границ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3218723" cy="2414042"/>
          </a:xfrm>
          <a:prstGeom prst="rect">
            <a:avLst/>
          </a:prstGeom>
          <a:noFill/>
        </p:spPr>
      </p:pic>
      <p:pic>
        <p:nvPicPr>
          <p:cNvPr id="22532" name="Picture 4" descr="Лиса фермерская — Киевский меховой портал MEHA.KIEV.U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412776"/>
            <a:ext cx="3328369" cy="1872208"/>
          </a:xfrm>
          <a:prstGeom prst="rect">
            <a:avLst/>
          </a:prstGeom>
          <a:noFill/>
        </p:spPr>
      </p:pic>
      <p:pic>
        <p:nvPicPr>
          <p:cNvPr id="22534" name="Picture 6" descr="Волки: строение и функции, социальный образ жизни, охота в стае, размно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573016"/>
            <a:ext cx="3096344" cy="2266082"/>
          </a:xfrm>
          <a:prstGeom prst="rect">
            <a:avLst/>
          </a:prstGeom>
          <a:noFill/>
        </p:spPr>
      </p:pic>
      <p:pic>
        <p:nvPicPr>
          <p:cNvPr id="22536" name="Picture 8" descr="Медведь - где живет, чем питается, виды, сколько живет, фот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509120"/>
            <a:ext cx="2919518" cy="1944216"/>
          </a:xfrm>
          <a:prstGeom prst="rect">
            <a:avLst/>
          </a:prstGeom>
          <a:noFill/>
        </p:spPr>
      </p:pic>
      <p:pic>
        <p:nvPicPr>
          <p:cNvPr id="22538" name="Picture 10" descr="Чем отличается заяц-беляк от зайца-русак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149080"/>
            <a:ext cx="2376264" cy="19251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Подбери признак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1556792"/>
            <a:ext cx="36510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быстрый, белый, серый</a:t>
            </a:r>
            <a:endParaRPr lang="ru-RU" sz="2000" b="1" spc="300" dirty="0">
              <a:ln w="1143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2204864"/>
            <a:ext cx="40782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spc="300" dirty="0" smtClean="0">
                <a:ln w="1143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проворная, хитрая, рыжая</a:t>
            </a:r>
            <a:endParaRPr lang="ru-RU" sz="2000" b="1" spc="300" dirty="0">
              <a:ln w="11430" cmpd="sng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2924944"/>
            <a:ext cx="4018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spc="300" dirty="0" smtClean="0">
                <a:ln w="11430" cmpd="sng">
                  <a:solidFill>
                    <a:srgbClr val="F1C1EC"/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большой, бурый, сильный</a:t>
            </a:r>
            <a:endParaRPr lang="ru-RU" sz="2000" b="1" spc="300" dirty="0">
              <a:ln w="11430" cmpd="sng">
                <a:solidFill>
                  <a:srgbClr val="F1C1EC"/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3573016"/>
            <a:ext cx="19536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серый, злой</a:t>
            </a:r>
            <a:endParaRPr lang="ru-RU" sz="2000" b="1" spc="300" dirty="0">
              <a:ln w="1143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92D05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4293096"/>
            <a:ext cx="25403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колючий, серый</a:t>
            </a:r>
            <a:endParaRPr lang="ru-RU" sz="2000" b="1" spc="300" dirty="0">
              <a:ln w="1143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3554" name="Picture 2" descr="Полярный заяц, фотограф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268760"/>
            <a:ext cx="1728192" cy="1383904"/>
          </a:xfrm>
          <a:prstGeom prst="rect">
            <a:avLst/>
          </a:prstGeom>
          <a:noFill/>
        </p:spPr>
      </p:pic>
      <p:cxnSp>
        <p:nvCxnSpPr>
          <p:cNvPr id="16" name="Прямая со стрелкой 15"/>
          <p:cNvCxnSpPr>
            <a:stCxn id="8" idx="3"/>
            <a:endCxn id="23554" idx="1"/>
          </p:cNvCxnSpPr>
          <p:nvPr/>
        </p:nvCxnSpPr>
        <p:spPr>
          <a:xfrm>
            <a:off x="4046600" y="1756847"/>
            <a:ext cx="2181584" cy="203865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3556" name="Picture 4" descr="Почему лису считают хитрой?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2924944"/>
            <a:ext cx="2304255" cy="1296144"/>
          </a:xfrm>
          <a:prstGeom prst="rect">
            <a:avLst/>
          </a:prstGeom>
          <a:noFill/>
        </p:spPr>
      </p:pic>
      <p:cxnSp>
        <p:nvCxnSpPr>
          <p:cNvPr id="21" name="Прямая со стрелкой 20"/>
          <p:cNvCxnSpPr>
            <a:stCxn id="10" idx="3"/>
            <a:endCxn id="23556" idx="1"/>
          </p:cNvCxnSpPr>
          <p:nvPr/>
        </p:nvCxnSpPr>
        <p:spPr>
          <a:xfrm>
            <a:off x="4473832" y="2404919"/>
            <a:ext cx="2186400" cy="11680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3558" name="Picture 6" descr="Укрзализныця» обнаружила, что ей принадлежат два медведя. Их передадут в  зоопарк в Нидерландах | Громадское телевидение | Громадское телевид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437112"/>
            <a:ext cx="2704527" cy="1800200"/>
          </a:xfrm>
          <a:prstGeom prst="rect">
            <a:avLst/>
          </a:prstGeom>
          <a:noFill/>
        </p:spPr>
      </p:pic>
      <p:cxnSp>
        <p:nvCxnSpPr>
          <p:cNvPr id="24" name="Прямая со стрелкой 23"/>
          <p:cNvCxnSpPr>
            <a:stCxn id="11" idx="3"/>
            <a:endCxn id="23558" idx="1"/>
          </p:cNvCxnSpPr>
          <p:nvPr/>
        </p:nvCxnSpPr>
        <p:spPr>
          <a:xfrm>
            <a:off x="4414008" y="3124999"/>
            <a:ext cx="1670160" cy="22122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3560" name="Picture 8" descr="Серая угроза: за последние десять лет численность волков в Приамурье  выросла в четыре раза — Амурская правд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4941168"/>
            <a:ext cx="2619375" cy="1743076"/>
          </a:xfrm>
          <a:prstGeom prst="rect">
            <a:avLst/>
          </a:prstGeom>
          <a:noFill/>
        </p:spPr>
      </p:pic>
      <p:cxnSp>
        <p:nvCxnSpPr>
          <p:cNvPr id="27" name="Прямая со стрелкой 26"/>
          <p:cNvCxnSpPr>
            <a:stCxn id="12" idx="3"/>
            <a:endCxn id="23560" idx="0"/>
          </p:cNvCxnSpPr>
          <p:nvPr/>
        </p:nvCxnSpPr>
        <p:spPr>
          <a:xfrm>
            <a:off x="2349148" y="3773071"/>
            <a:ext cx="1948364" cy="11680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3562" name="Picture 10" descr="Животные Краснодарского края. Описания, названия и виды животных  Краснодарского края | Животный мир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5229200"/>
            <a:ext cx="2121165" cy="1368152"/>
          </a:xfrm>
          <a:prstGeom prst="rect">
            <a:avLst/>
          </a:prstGeom>
          <a:noFill/>
        </p:spPr>
      </p:pic>
      <p:cxnSp>
        <p:nvCxnSpPr>
          <p:cNvPr id="30" name="Прямая со стрелкой 29"/>
          <p:cNvCxnSpPr>
            <a:stCxn id="13" idx="2"/>
            <a:endCxn id="23562" idx="0"/>
          </p:cNvCxnSpPr>
          <p:nvPr/>
        </p:nvCxnSpPr>
        <p:spPr>
          <a:xfrm flipH="1">
            <a:off x="1384111" y="4693206"/>
            <a:ext cx="281613" cy="5359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Назови дом</a:t>
            </a:r>
            <a:endParaRPr lang="ru-RU" b="1" dirty="0">
              <a:ln w="31550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1340768"/>
            <a:ext cx="40356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Под кустом в густой траве</a:t>
            </a:r>
            <a:endParaRPr lang="ru-RU" sz="2000" b="1" spc="300" dirty="0">
              <a:ln w="1143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79712" y="1844824"/>
            <a:ext cx="902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spc="300" dirty="0" smtClean="0">
                <a:ln w="1143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Нора</a:t>
            </a:r>
            <a:endParaRPr lang="ru-RU" sz="2000" b="1" spc="300" dirty="0">
              <a:ln w="11430" cmpd="sng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07704" y="2492896"/>
            <a:ext cx="13501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spc="300" dirty="0" smtClean="0">
                <a:ln w="11430" cmpd="sng">
                  <a:solidFill>
                    <a:srgbClr val="F1C1EC"/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Берлога</a:t>
            </a:r>
            <a:endParaRPr lang="ru-RU" sz="2000" b="1" spc="300" dirty="0">
              <a:ln w="11430" cmpd="sng">
                <a:solidFill>
                  <a:srgbClr val="F1C1EC"/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27584" y="3501008"/>
            <a:ext cx="12067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Логово</a:t>
            </a:r>
            <a:endParaRPr lang="ru-RU" sz="2000" b="1" spc="300" dirty="0">
              <a:ln w="1143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92D05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35696" y="4365104"/>
            <a:ext cx="902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Нора</a:t>
            </a:r>
            <a:endParaRPr lang="ru-RU" sz="2000" b="1" spc="300" dirty="0">
              <a:ln w="1143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3554" name="Picture 2" descr="Полярный заяц, фотограф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268760"/>
            <a:ext cx="1728192" cy="1383904"/>
          </a:xfrm>
          <a:prstGeom prst="rect">
            <a:avLst/>
          </a:prstGeom>
          <a:noFill/>
        </p:spPr>
      </p:pic>
      <p:cxnSp>
        <p:nvCxnSpPr>
          <p:cNvPr id="16" name="Прямая со стрелкой 15"/>
          <p:cNvCxnSpPr>
            <a:stCxn id="8" idx="3"/>
            <a:endCxn id="23554" idx="1"/>
          </p:cNvCxnSpPr>
          <p:nvPr/>
        </p:nvCxnSpPr>
        <p:spPr>
          <a:xfrm>
            <a:off x="5151273" y="1540823"/>
            <a:ext cx="1076911" cy="419889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3556" name="Picture 4" descr="Почему лису считают хитрой?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2924944"/>
            <a:ext cx="2304255" cy="1296144"/>
          </a:xfrm>
          <a:prstGeom prst="rect">
            <a:avLst/>
          </a:prstGeom>
          <a:noFill/>
        </p:spPr>
      </p:pic>
      <p:cxnSp>
        <p:nvCxnSpPr>
          <p:cNvPr id="21" name="Прямая со стрелкой 20"/>
          <p:cNvCxnSpPr>
            <a:stCxn id="10" idx="3"/>
            <a:endCxn id="23556" idx="1"/>
          </p:cNvCxnSpPr>
          <p:nvPr/>
        </p:nvCxnSpPr>
        <p:spPr>
          <a:xfrm>
            <a:off x="2882523" y="2044879"/>
            <a:ext cx="3777709" cy="15281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3558" name="Picture 6" descr="Укрзализныця» обнаружила, что ей принадлежат два медведя. Их передадут в  зоопарк в Нидерландах | Громадское телевидение | Громадское телевид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437112"/>
            <a:ext cx="2704527" cy="1800200"/>
          </a:xfrm>
          <a:prstGeom prst="rect">
            <a:avLst/>
          </a:prstGeom>
          <a:noFill/>
        </p:spPr>
      </p:pic>
      <p:cxnSp>
        <p:nvCxnSpPr>
          <p:cNvPr id="24" name="Прямая со стрелкой 23"/>
          <p:cNvCxnSpPr>
            <a:stCxn id="11" idx="3"/>
            <a:endCxn id="23558" idx="1"/>
          </p:cNvCxnSpPr>
          <p:nvPr/>
        </p:nvCxnSpPr>
        <p:spPr>
          <a:xfrm>
            <a:off x="3257882" y="2692951"/>
            <a:ext cx="2826286" cy="264426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3560" name="Picture 8" descr="Серая угроза: за последние десять лет численность волков в Приамурье  выросла в четыре раза — Амурская правд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4941168"/>
            <a:ext cx="2619375" cy="1743076"/>
          </a:xfrm>
          <a:prstGeom prst="rect">
            <a:avLst/>
          </a:prstGeom>
          <a:noFill/>
        </p:spPr>
      </p:pic>
      <p:cxnSp>
        <p:nvCxnSpPr>
          <p:cNvPr id="27" name="Прямая со стрелкой 26"/>
          <p:cNvCxnSpPr>
            <a:stCxn id="12" idx="3"/>
            <a:endCxn id="23560" idx="0"/>
          </p:cNvCxnSpPr>
          <p:nvPr/>
        </p:nvCxnSpPr>
        <p:spPr>
          <a:xfrm>
            <a:off x="2034325" y="3701063"/>
            <a:ext cx="2263187" cy="12401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3562" name="Picture 10" descr="Животные Краснодарского края. Описания, названия и виды животных  Краснодарского края | Животный мир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5229200"/>
            <a:ext cx="2121165" cy="1368152"/>
          </a:xfrm>
          <a:prstGeom prst="rect">
            <a:avLst/>
          </a:prstGeom>
          <a:noFill/>
        </p:spPr>
      </p:pic>
      <p:cxnSp>
        <p:nvCxnSpPr>
          <p:cNvPr id="30" name="Прямая со стрелкой 29"/>
          <p:cNvCxnSpPr>
            <a:stCxn id="13" idx="2"/>
            <a:endCxn id="23562" idx="0"/>
          </p:cNvCxnSpPr>
          <p:nvPr/>
        </p:nvCxnSpPr>
        <p:spPr>
          <a:xfrm flipH="1">
            <a:off x="1384111" y="4765214"/>
            <a:ext cx="902991" cy="46398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424</Words>
  <Application>Microsoft Office PowerPoint</Application>
  <PresentationFormat>Экран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Дикие животные – это животные, которые живут в лесу и сами добывают себе пропитание.</vt:lpstr>
      <vt:lpstr>Бурый медведь</vt:lpstr>
      <vt:lpstr>Лиса</vt:lpstr>
      <vt:lpstr>Волк</vt:lpstr>
      <vt:lpstr>Волк</vt:lpstr>
      <vt:lpstr>Слайд 7</vt:lpstr>
      <vt:lpstr>Назови одним словом</vt:lpstr>
      <vt:lpstr>Дикие животные это…</vt:lpstr>
      <vt:lpstr>Подбери признак</vt:lpstr>
      <vt:lpstr>Назови дом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vivec</dc:creator>
  <cp:lastModifiedBy>vivec</cp:lastModifiedBy>
  <cp:revision>18</cp:revision>
  <dcterms:created xsi:type="dcterms:W3CDTF">2021-07-11T12:13:20Z</dcterms:created>
  <dcterms:modified xsi:type="dcterms:W3CDTF">2021-07-11T19:09:02Z</dcterms:modified>
</cp:coreProperties>
</file>