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2" r:id="rId9"/>
    <p:sldId id="268" r:id="rId10"/>
    <p:sldId id="269" r:id="rId11"/>
    <p:sldId id="271" r:id="rId12"/>
    <p:sldId id="272" r:id="rId13"/>
    <p:sldId id="273" r:id="rId14"/>
    <p:sldId id="275" r:id="rId15"/>
    <p:sldId id="276" r:id="rId16"/>
    <p:sldId id="266" r:id="rId17"/>
    <p:sldId id="267" r:id="rId18"/>
    <p:sldId id="278" r:id="rId19"/>
    <p:sldId id="279" r:id="rId20"/>
    <p:sldId id="280" r:id="rId21"/>
    <p:sldId id="281" r:id="rId22"/>
    <p:sldId id="282" r:id="rId23"/>
    <p:sldId id="284" r:id="rId24"/>
    <p:sldId id="264" r:id="rId25"/>
    <p:sldId id="270" r:id="rId26"/>
    <p:sldId id="274" r:id="rId27"/>
    <p:sldId id="263" r:id="rId28"/>
    <p:sldId id="265" r:id="rId29"/>
    <p:sldId id="285" r:id="rId30"/>
    <p:sldId id="283" r:id="rId31"/>
    <p:sldId id="288" r:id="rId32"/>
    <p:sldId id="286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2" r:id="rId45"/>
    <p:sldId id="299" r:id="rId46"/>
    <p:sldId id="300" r:id="rId47"/>
    <p:sldId id="301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7" Type="http://schemas.openxmlformats.org/officeDocument/2006/relationships/slide" Target="../slides/slide54.xml"/><Relationship Id="rId2" Type="http://schemas.openxmlformats.org/officeDocument/2006/relationships/slide" Target="../slides/slide38.xml"/><Relationship Id="rId1" Type="http://schemas.openxmlformats.org/officeDocument/2006/relationships/slide" Target="../slides/slide6.xml"/><Relationship Id="rId6" Type="http://schemas.openxmlformats.org/officeDocument/2006/relationships/slide" Target="../slides/slide35.xml"/><Relationship Id="rId5" Type="http://schemas.openxmlformats.org/officeDocument/2006/relationships/slide" Target="../slides/slide30.xml"/><Relationship Id="rId4" Type="http://schemas.openxmlformats.org/officeDocument/2006/relationships/slide" Target="../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BD3C7-B286-4FB3-B231-A3D1B5C514CA}" type="doc">
      <dgm:prSet loTypeId="urn:microsoft.com/office/officeart/2005/8/layout/default" loCatId="list" qsTypeId="urn:microsoft.com/office/officeart/2005/8/quickstyle/3d1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38638177-CB53-40B9-9928-4FC3C1F8D632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1" action="ppaction://hlinksldjump"/>
            </a:rPr>
            <a:t>Участие педагога в конкурсах профессионального мастерства</a:t>
          </a:r>
          <a:endParaRPr lang="ru-RU" dirty="0"/>
        </a:p>
      </dgm:t>
    </dgm:pt>
    <dgm:pt modelId="{BCAFA1CE-03F5-4C45-9257-21E4DBBF5992}" type="parTrans" cxnId="{519C12ED-A1D9-4946-B3BC-9D82EEFB39AC}">
      <dgm:prSet/>
      <dgm:spPr/>
      <dgm:t>
        <a:bodyPr/>
        <a:lstStyle/>
        <a:p>
          <a:endParaRPr lang="ru-RU"/>
        </a:p>
      </dgm:t>
    </dgm:pt>
    <dgm:pt modelId="{BEEDE54D-2AD8-40ED-A66C-EB12FD910E82}" type="sibTrans" cxnId="{519C12ED-A1D9-4946-B3BC-9D82EEFB39AC}">
      <dgm:prSet/>
      <dgm:spPr/>
      <dgm:t>
        <a:bodyPr/>
        <a:lstStyle/>
        <a:p>
          <a:endParaRPr lang="ru-RU"/>
        </a:p>
      </dgm:t>
    </dgm:pt>
    <dgm:pt modelId="{62C6E656-1533-4A6C-8EC1-BAA3B3B9FC59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hlinkClick xmlns:r="http://schemas.openxmlformats.org/officeDocument/2006/relationships" r:id="rId2" action="ppaction://hlinksldjump"/>
            </a:rPr>
            <a:t>Сведения об аттестации и повышении квалификации</a:t>
          </a:r>
          <a:endParaRPr lang="ru-RU" dirty="0" smtClean="0"/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11801600-2E85-4C54-9D8D-76DA03D705D1}" type="parTrans" cxnId="{5DE9DF58-DA88-4339-BEFA-56C2D695F06E}">
      <dgm:prSet/>
      <dgm:spPr/>
      <dgm:t>
        <a:bodyPr/>
        <a:lstStyle/>
        <a:p>
          <a:endParaRPr lang="ru-RU"/>
        </a:p>
      </dgm:t>
    </dgm:pt>
    <dgm:pt modelId="{2BDACB39-76FD-44F1-8440-4A9668DA9753}" type="sibTrans" cxnId="{5DE9DF58-DA88-4339-BEFA-56C2D695F06E}">
      <dgm:prSet/>
      <dgm:spPr/>
      <dgm:t>
        <a:bodyPr/>
        <a:lstStyle/>
        <a:p>
          <a:endParaRPr lang="ru-RU"/>
        </a:p>
      </dgm:t>
    </dgm:pt>
    <dgm:pt modelId="{43254198-6AD9-41C5-86AC-693A145E953C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3" action="ppaction://hlinksldjump"/>
            </a:rPr>
            <a:t>Подготовка воспитанников к участию в конкурсах</a:t>
          </a:r>
          <a:endParaRPr lang="ru-RU" dirty="0"/>
        </a:p>
      </dgm:t>
    </dgm:pt>
    <dgm:pt modelId="{64B50A19-B737-4A5E-BCF0-927254868A04}" type="parTrans" cxnId="{0FA8798C-EF3D-43EC-94D9-4E85A01A0FEF}">
      <dgm:prSet/>
      <dgm:spPr/>
      <dgm:t>
        <a:bodyPr/>
        <a:lstStyle/>
        <a:p>
          <a:endParaRPr lang="ru-RU"/>
        </a:p>
      </dgm:t>
    </dgm:pt>
    <dgm:pt modelId="{CA025B48-8C7C-4D19-806E-14F9681285CF}" type="sibTrans" cxnId="{0FA8798C-EF3D-43EC-94D9-4E85A01A0FEF}">
      <dgm:prSet/>
      <dgm:spPr/>
      <dgm:t>
        <a:bodyPr/>
        <a:lstStyle/>
        <a:p>
          <a:endParaRPr lang="ru-RU"/>
        </a:p>
      </dgm:t>
    </dgm:pt>
    <dgm:pt modelId="{3F9F07C7-1A67-490B-90AA-16380624904F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4" action="ppaction://hlinksldjump"/>
            </a:rPr>
            <a:t>Наличие наград</a:t>
          </a:r>
          <a:endParaRPr lang="ru-RU" dirty="0"/>
        </a:p>
      </dgm:t>
    </dgm:pt>
    <dgm:pt modelId="{8A0300DE-8AA1-452E-A518-19FD01B1157B}" type="parTrans" cxnId="{37BBE7F3-4138-44E5-878D-C5D45BA6BB8D}">
      <dgm:prSet/>
      <dgm:spPr/>
      <dgm:t>
        <a:bodyPr/>
        <a:lstStyle/>
        <a:p>
          <a:endParaRPr lang="ru-RU"/>
        </a:p>
      </dgm:t>
    </dgm:pt>
    <dgm:pt modelId="{C5098D9B-3753-40F9-A826-E80D0690D17D}" type="sibTrans" cxnId="{37BBE7F3-4138-44E5-878D-C5D45BA6BB8D}">
      <dgm:prSet/>
      <dgm:spPr/>
      <dgm:t>
        <a:bodyPr/>
        <a:lstStyle/>
        <a:p>
          <a:endParaRPr lang="ru-RU"/>
        </a:p>
      </dgm:t>
    </dgm:pt>
    <dgm:pt modelId="{AE807189-3A38-4765-9DA0-D7230911EA1D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5" action="ppaction://hlinksldjump"/>
            </a:rPr>
            <a:t>Распространение педагогического опыта</a:t>
          </a:r>
          <a:endParaRPr lang="ru-RU" dirty="0"/>
        </a:p>
      </dgm:t>
    </dgm:pt>
    <dgm:pt modelId="{A5657835-FDA7-46F6-A929-017C3372A73C}" type="parTrans" cxnId="{AA798BC4-EBCD-482D-8E91-16BF0E04B835}">
      <dgm:prSet/>
      <dgm:spPr/>
      <dgm:t>
        <a:bodyPr/>
        <a:lstStyle/>
        <a:p>
          <a:endParaRPr lang="ru-RU"/>
        </a:p>
      </dgm:t>
    </dgm:pt>
    <dgm:pt modelId="{F0E2784A-1982-4611-95DF-0E01CBB327FD}" type="sibTrans" cxnId="{AA798BC4-EBCD-482D-8E91-16BF0E04B835}">
      <dgm:prSet/>
      <dgm:spPr/>
      <dgm:t>
        <a:bodyPr/>
        <a:lstStyle/>
        <a:p>
          <a:endParaRPr lang="ru-RU"/>
        </a:p>
      </dgm:t>
    </dgm:pt>
    <dgm:pt modelId="{3E70C480-A6E7-4F3D-9179-5169A67F701E}">
      <dgm:prSet/>
      <dgm:spPr/>
      <dgm:t>
        <a:bodyPr/>
        <a:lstStyle/>
        <a:p>
          <a:r>
            <a:rPr lang="ru-RU" dirty="0" smtClean="0">
              <a:hlinkClick xmlns:r="http://schemas.openxmlformats.org/officeDocument/2006/relationships" r:id="rId6" action="ppaction://hlinksldjump"/>
            </a:rPr>
            <a:t>Научные статьи и публикации</a:t>
          </a:r>
          <a:endParaRPr lang="ru-RU" dirty="0"/>
        </a:p>
      </dgm:t>
    </dgm:pt>
    <dgm:pt modelId="{65650BB9-86AB-4535-8AA0-FBCF67FD489F}" type="parTrans" cxnId="{91B2857D-5091-4977-8F06-A368921AEA33}">
      <dgm:prSet/>
      <dgm:spPr/>
      <dgm:t>
        <a:bodyPr/>
        <a:lstStyle/>
        <a:p>
          <a:endParaRPr lang="ru-RU"/>
        </a:p>
      </dgm:t>
    </dgm:pt>
    <dgm:pt modelId="{530600CD-B5A4-4742-A6DD-563A86571A96}" type="sibTrans" cxnId="{91B2857D-5091-4977-8F06-A368921AEA33}">
      <dgm:prSet/>
      <dgm:spPr/>
      <dgm:t>
        <a:bodyPr/>
        <a:lstStyle/>
        <a:p>
          <a:endParaRPr lang="ru-RU"/>
        </a:p>
      </dgm:t>
    </dgm:pt>
    <dgm:pt modelId="{6B048A4C-30AC-4D3E-9554-7FD6E016A6BF}">
      <dgm:prSet/>
      <dgm:spPr/>
      <dgm:t>
        <a:bodyPr/>
        <a:lstStyle/>
        <a:p>
          <a:r>
            <a:rPr lang="ru-RU" dirty="0" smtClean="0">
              <a:hlinkClick xmlns:r="http://schemas.openxmlformats.org/officeDocument/2006/relationships" r:id="rId7" action="ppaction://hlinksldjump"/>
            </a:rPr>
            <a:t>Хобби и увлечения</a:t>
          </a:r>
          <a:endParaRPr lang="ru-RU" dirty="0"/>
        </a:p>
      </dgm:t>
    </dgm:pt>
    <dgm:pt modelId="{2DE88755-D67C-4168-8CAD-5CA01E780147}" type="parTrans" cxnId="{41098E5E-4C35-47B4-ACAC-99E4906D2A30}">
      <dgm:prSet/>
      <dgm:spPr/>
      <dgm:t>
        <a:bodyPr/>
        <a:lstStyle/>
        <a:p>
          <a:endParaRPr lang="ru-RU"/>
        </a:p>
      </dgm:t>
    </dgm:pt>
    <dgm:pt modelId="{305539C2-9CB4-4F73-9C3A-42E066580C1E}" type="sibTrans" cxnId="{41098E5E-4C35-47B4-ACAC-99E4906D2A30}">
      <dgm:prSet/>
      <dgm:spPr/>
      <dgm:t>
        <a:bodyPr/>
        <a:lstStyle/>
        <a:p>
          <a:endParaRPr lang="ru-RU"/>
        </a:p>
      </dgm:t>
    </dgm:pt>
    <dgm:pt modelId="{AA18DEFB-6428-4D09-8B8C-7A6827B01EBD}" type="pres">
      <dgm:prSet presAssocID="{1BABD3C7-B286-4FB3-B231-A3D1B5C514C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A5CAE8-7CA7-4C3C-A3C4-C369CA60DC94}" type="pres">
      <dgm:prSet presAssocID="{38638177-CB53-40B9-9928-4FC3C1F8D63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85BD1C-44DC-4780-B606-422E6BF60EA5}" type="pres">
      <dgm:prSet presAssocID="{BEEDE54D-2AD8-40ED-A66C-EB12FD910E82}" presName="sibTrans" presStyleCnt="0"/>
      <dgm:spPr/>
    </dgm:pt>
    <dgm:pt modelId="{D2F5AC0E-7EDF-4B21-9DEF-0595D3C42CEA}" type="pres">
      <dgm:prSet presAssocID="{62C6E656-1533-4A6C-8EC1-BAA3B3B9FC59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931CFB-8B57-4924-8F25-3724F3B5F07C}" type="pres">
      <dgm:prSet presAssocID="{2BDACB39-76FD-44F1-8440-4A9668DA9753}" presName="sibTrans" presStyleCnt="0"/>
      <dgm:spPr/>
    </dgm:pt>
    <dgm:pt modelId="{7FEB98F1-E1A7-4176-ABD7-69DE78580215}" type="pres">
      <dgm:prSet presAssocID="{43254198-6AD9-41C5-86AC-693A145E953C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5111D-A7E3-42D6-A738-4E2B720D1CAD}" type="pres">
      <dgm:prSet presAssocID="{CA025B48-8C7C-4D19-806E-14F9681285CF}" presName="sibTrans" presStyleCnt="0"/>
      <dgm:spPr/>
    </dgm:pt>
    <dgm:pt modelId="{82D07F86-A26F-47D2-A358-0CC22AC842F1}" type="pres">
      <dgm:prSet presAssocID="{3F9F07C7-1A67-490B-90AA-16380624904F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FDA4C-FEB1-44BB-A918-7E7971EBC401}" type="pres">
      <dgm:prSet presAssocID="{C5098D9B-3753-40F9-A826-E80D0690D17D}" presName="sibTrans" presStyleCnt="0"/>
      <dgm:spPr/>
    </dgm:pt>
    <dgm:pt modelId="{FFEEF1F8-0F81-4F9F-A056-A5186C1AD1A8}" type="pres">
      <dgm:prSet presAssocID="{AE807189-3A38-4765-9DA0-D7230911EA1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B010B0-0973-4F9B-B704-2EEA9ADEC22E}" type="pres">
      <dgm:prSet presAssocID="{F0E2784A-1982-4611-95DF-0E01CBB327FD}" presName="sibTrans" presStyleCnt="0"/>
      <dgm:spPr/>
    </dgm:pt>
    <dgm:pt modelId="{C10421CB-2C23-46C8-8B2D-178FBEF593A0}" type="pres">
      <dgm:prSet presAssocID="{3E70C480-A6E7-4F3D-9179-5169A67F701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0F3F70-8492-421F-AE69-ED6F2EC60FE1}" type="pres">
      <dgm:prSet presAssocID="{530600CD-B5A4-4742-A6DD-563A86571A96}" presName="sibTrans" presStyleCnt="0"/>
      <dgm:spPr/>
    </dgm:pt>
    <dgm:pt modelId="{40628583-5025-4D4B-8DAD-A12131DF6AD8}" type="pres">
      <dgm:prSet presAssocID="{6B048A4C-30AC-4D3E-9554-7FD6E016A6BF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5C97BA-AD10-4230-BF21-497AD58E1AE9}" type="presOf" srcId="{6B048A4C-30AC-4D3E-9554-7FD6E016A6BF}" destId="{40628583-5025-4D4B-8DAD-A12131DF6AD8}" srcOrd="0" destOrd="0" presId="urn:microsoft.com/office/officeart/2005/8/layout/default"/>
    <dgm:cxn modelId="{0FA8798C-EF3D-43EC-94D9-4E85A01A0FEF}" srcId="{1BABD3C7-B286-4FB3-B231-A3D1B5C514CA}" destId="{43254198-6AD9-41C5-86AC-693A145E953C}" srcOrd="2" destOrd="0" parTransId="{64B50A19-B737-4A5E-BCF0-927254868A04}" sibTransId="{CA025B48-8C7C-4D19-806E-14F9681285CF}"/>
    <dgm:cxn modelId="{5DE9DF58-DA88-4339-BEFA-56C2D695F06E}" srcId="{1BABD3C7-B286-4FB3-B231-A3D1B5C514CA}" destId="{62C6E656-1533-4A6C-8EC1-BAA3B3B9FC59}" srcOrd="1" destOrd="0" parTransId="{11801600-2E85-4C54-9D8D-76DA03D705D1}" sibTransId="{2BDACB39-76FD-44F1-8440-4A9668DA9753}"/>
    <dgm:cxn modelId="{FBFFBEFF-BF2D-42DD-B4FE-9E5EDD5C6AF2}" type="presOf" srcId="{3E70C480-A6E7-4F3D-9179-5169A67F701E}" destId="{C10421CB-2C23-46C8-8B2D-178FBEF593A0}" srcOrd="0" destOrd="0" presId="urn:microsoft.com/office/officeart/2005/8/layout/default"/>
    <dgm:cxn modelId="{209A5310-418E-4701-BE28-E37898FDFF0C}" type="presOf" srcId="{AE807189-3A38-4765-9DA0-D7230911EA1D}" destId="{FFEEF1F8-0F81-4F9F-A056-A5186C1AD1A8}" srcOrd="0" destOrd="0" presId="urn:microsoft.com/office/officeart/2005/8/layout/default"/>
    <dgm:cxn modelId="{E5DEE1C0-D30E-4B15-A983-219EC1BB2639}" type="presOf" srcId="{3F9F07C7-1A67-490B-90AA-16380624904F}" destId="{82D07F86-A26F-47D2-A358-0CC22AC842F1}" srcOrd="0" destOrd="0" presId="urn:microsoft.com/office/officeart/2005/8/layout/default"/>
    <dgm:cxn modelId="{37BBE7F3-4138-44E5-878D-C5D45BA6BB8D}" srcId="{1BABD3C7-B286-4FB3-B231-A3D1B5C514CA}" destId="{3F9F07C7-1A67-490B-90AA-16380624904F}" srcOrd="3" destOrd="0" parTransId="{8A0300DE-8AA1-452E-A518-19FD01B1157B}" sibTransId="{C5098D9B-3753-40F9-A826-E80D0690D17D}"/>
    <dgm:cxn modelId="{41098E5E-4C35-47B4-ACAC-99E4906D2A30}" srcId="{1BABD3C7-B286-4FB3-B231-A3D1B5C514CA}" destId="{6B048A4C-30AC-4D3E-9554-7FD6E016A6BF}" srcOrd="6" destOrd="0" parTransId="{2DE88755-D67C-4168-8CAD-5CA01E780147}" sibTransId="{305539C2-9CB4-4F73-9C3A-42E066580C1E}"/>
    <dgm:cxn modelId="{9E897407-AA1B-40C0-98B5-D9D0990C86DE}" type="presOf" srcId="{43254198-6AD9-41C5-86AC-693A145E953C}" destId="{7FEB98F1-E1A7-4176-ABD7-69DE78580215}" srcOrd="0" destOrd="0" presId="urn:microsoft.com/office/officeart/2005/8/layout/default"/>
    <dgm:cxn modelId="{AA798BC4-EBCD-482D-8E91-16BF0E04B835}" srcId="{1BABD3C7-B286-4FB3-B231-A3D1B5C514CA}" destId="{AE807189-3A38-4765-9DA0-D7230911EA1D}" srcOrd="4" destOrd="0" parTransId="{A5657835-FDA7-46F6-A929-017C3372A73C}" sibTransId="{F0E2784A-1982-4611-95DF-0E01CBB327FD}"/>
    <dgm:cxn modelId="{91B2857D-5091-4977-8F06-A368921AEA33}" srcId="{1BABD3C7-B286-4FB3-B231-A3D1B5C514CA}" destId="{3E70C480-A6E7-4F3D-9179-5169A67F701E}" srcOrd="5" destOrd="0" parTransId="{65650BB9-86AB-4535-8AA0-FBCF67FD489F}" sibTransId="{530600CD-B5A4-4742-A6DD-563A86571A96}"/>
    <dgm:cxn modelId="{519C12ED-A1D9-4946-B3BC-9D82EEFB39AC}" srcId="{1BABD3C7-B286-4FB3-B231-A3D1B5C514CA}" destId="{38638177-CB53-40B9-9928-4FC3C1F8D632}" srcOrd="0" destOrd="0" parTransId="{BCAFA1CE-03F5-4C45-9257-21E4DBBF5992}" sibTransId="{BEEDE54D-2AD8-40ED-A66C-EB12FD910E82}"/>
    <dgm:cxn modelId="{E546BE40-3378-45D3-A8E3-D43FC1C79921}" type="presOf" srcId="{1BABD3C7-B286-4FB3-B231-A3D1B5C514CA}" destId="{AA18DEFB-6428-4D09-8B8C-7A6827B01EBD}" srcOrd="0" destOrd="0" presId="urn:microsoft.com/office/officeart/2005/8/layout/default"/>
    <dgm:cxn modelId="{134B85F8-76B7-4054-82D8-9EEC1374DFAC}" type="presOf" srcId="{38638177-CB53-40B9-9928-4FC3C1F8D632}" destId="{99A5CAE8-7CA7-4C3C-A3C4-C369CA60DC94}" srcOrd="0" destOrd="0" presId="urn:microsoft.com/office/officeart/2005/8/layout/default"/>
    <dgm:cxn modelId="{E9542526-9C71-4100-AC96-508B1F5858D6}" type="presOf" srcId="{62C6E656-1533-4A6C-8EC1-BAA3B3B9FC59}" destId="{D2F5AC0E-7EDF-4B21-9DEF-0595D3C42CEA}" srcOrd="0" destOrd="0" presId="urn:microsoft.com/office/officeart/2005/8/layout/default"/>
    <dgm:cxn modelId="{86880867-3C10-4FED-B758-A537AAF57726}" type="presParOf" srcId="{AA18DEFB-6428-4D09-8B8C-7A6827B01EBD}" destId="{99A5CAE8-7CA7-4C3C-A3C4-C369CA60DC94}" srcOrd="0" destOrd="0" presId="urn:microsoft.com/office/officeart/2005/8/layout/default"/>
    <dgm:cxn modelId="{7EDACE4C-5647-4D6E-B4E4-3D731EE122E3}" type="presParOf" srcId="{AA18DEFB-6428-4D09-8B8C-7A6827B01EBD}" destId="{3885BD1C-44DC-4780-B606-422E6BF60EA5}" srcOrd="1" destOrd="0" presId="urn:microsoft.com/office/officeart/2005/8/layout/default"/>
    <dgm:cxn modelId="{1BDD3F29-9151-427E-A5E0-71DCDA78B235}" type="presParOf" srcId="{AA18DEFB-6428-4D09-8B8C-7A6827B01EBD}" destId="{D2F5AC0E-7EDF-4B21-9DEF-0595D3C42CEA}" srcOrd="2" destOrd="0" presId="urn:microsoft.com/office/officeart/2005/8/layout/default"/>
    <dgm:cxn modelId="{AC29FF3C-251B-4FFE-8FF8-6CE46DCF6C54}" type="presParOf" srcId="{AA18DEFB-6428-4D09-8B8C-7A6827B01EBD}" destId="{04931CFB-8B57-4924-8F25-3724F3B5F07C}" srcOrd="3" destOrd="0" presId="urn:microsoft.com/office/officeart/2005/8/layout/default"/>
    <dgm:cxn modelId="{FAFBCD7C-ABC5-4EB2-A21F-F046432AF429}" type="presParOf" srcId="{AA18DEFB-6428-4D09-8B8C-7A6827B01EBD}" destId="{7FEB98F1-E1A7-4176-ABD7-69DE78580215}" srcOrd="4" destOrd="0" presId="urn:microsoft.com/office/officeart/2005/8/layout/default"/>
    <dgm:cxn modelId="{C1F33DA9-B9AD-4CB7-9DC8-DCB5A659CBAF}" type="presParOf" srcId="{AA18DEFB-6428-4D09-8B8C-7A6827B01EBD}" destId="{5FB5111D-A7E3-42D6-A738-4E2B720D1CAD}" srcOrd="5" destOrd="0" presId="urn:microsoft.com/office/officeart/2005/8/layout/default"/>
    <dgm:cxn modelId="{49B20A20-35B5-4016-844A-7241EA38207C}" type="presParOf" srcId="{AA18DEFB-6428-4D09-8B8C-7A6827B01EBD}" destId="{82D07F86-A26F-47D2-A358-0CC22AC842F1}" srcOrd="6" destOrd="0" presId="urn:microsoft.com/office/officeart/2005/8/layout/default"/>
    <dgm:cxn modelId="{F0EB1B7C-D23F-4979-BF19-97626482614E}" type="presParOf" srcId="{AA18DEFB-6428-4D09-8B8C-7A6827B01EBD}" destId="{74EFDA4C-FEB1-44BB-A918-7E7971EBC401}" srcOrd="7" destOrd="0" presId="urn:microsoft.com/office/officeart/2005/8/layout/default"/>
    <dgm:cxn modelId="{802645FF-B26C-452C-9B09-68D9B5A5AEB8}" type="presParOf" srcId="{AA18DEFB-6428-4D09-8B8C-7A6827B01EBD}" destId="{FFEEF1F8-0F81-4F9F-A056-A5186C1AD1A8}" srcOrd="8" destOrd="0" presId="urn:microsoft.com/office/officeart/2005/8/layout/default"/>
    <dgm:cxn modelId="{AD6539A3-7002-4121-9133-F43AFF7CC422}" type="presParOf" srcId="{AA18DEFB-6428-4D09-8B8C-7A6827B01EBD}" destId="{43B010B0-0973-4F9B-B704-2EEA9ADEC22E}" srcOrd="9" destOrd="0" presId="urn:microsoft.com/office/officeart/2005/8/layout/default"/>
    <dgm:cxn modelId="{B43D2941-EF45-4DC6-A679-4FC04526E461}" type="presParOf" srcId="{AA18DEFB-6428-4D09-8B8C-7A6827B01EBD}" destId="{C10421CB-2C23-46C8-8B2D-178FBEF593A0}" srcOrd="10" destOrd="0" presId="urn:microsoft.com/office/officeart/2005/8/layout/default"/>
    <dgm:cxn modelId="{C817F2DC-14A5-42B4-8795-98AC6880B6AA}" type="presParOf" srcId="{AA18DEFB-6428-4D09-8B8C-7A6827B01EBD}" destId="{B30F3F70-8492-421F-AE69-ED6F2EC60FE1}" srcOrd="11" destOrd="0" presId="urn:microsoft.com/office/officeart/2005/8/layout/default"/>
    <dgm:cxn modelId="{E0BAA49E-C481-4DF6-A8B4-2FDFACDCE74F}" type="presParOf" srcId="{AA18DEFB-6428-4D09-8B8C-7A6827B01EBD}" destId="{40628583-5025-4D4B-8DAD-A12131DF6AD8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A5CAE8-7CA7-4C3C-A3C4-C369CA60DC94}">
      <dsp:nvSpPr>
        <dsp:cNvPr id="0" name=""/>
        <dsp:cNvSpPr/>
      </dsp:nvSpPr>
      <dsp:spPr>
        <a:xfrm>
          <a:off x="0" y="224235"/>
          <a:ext cx="2113367" cy="1268020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hlinkClick xmlns:r="http://schemas.openxmlformats.org/officeDocument/2006/relationships" r:id="" action="ppaction://hlinksldjump"/>
            </a:rPr>
            <a:t>Участие педагога в конкурсах профессионального мастерства</a:t>
          </a:r>
          <a:endParaRPr lang="ru-RU" sz="1500" kern="1200" dirty="0"/>
        </a:p>
      </dsp:txBody>
      <dsp:txXfrm>
        <a:off x="0" y="224235"/>
        <a:ext cx="2113367" cy="1268020"/>
      </dsp:txXfrm>
    </dsp:sp>
    <dsp:sp modelId="{D2F5AC0E-7EDF-4B21-9DEF-0595D3C42CEA}">
      <dsp:nvSpPr>
        <dsp:cNvPr id="0" name=""/>
        <dsp:cNvSpPr/>
      </dsp:nvSpPr>
      <dsp:spPr>
        <a:xfrm>
          <a:off x="2324704" y="224235"/>
          <a:ext cx="2113367" cy="1268020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6667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6667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kern="1200" dirty="0" smtClean="0">
              <a:hlinkClick xmlns:r="http://schemas.openxmlformats.org/officeDocument/2006/relationships" r:id="" action="ppaction://hlinksldjump"/>
            </a:rPr>
            <a:t>Сведения об аттестации и повышении квалификации</a:t>
          </a:r>
          <a:endParaRPr lang="ru-RU" sz="15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324704" y="224235"/>
        <a:ext cx="2113367" cy="1268020"/>
      </dsp:txXfrm>
    </dsp:sp>
    <dsp:sp modelId="{7FEB98F1-E1A7-4176-ABD7-69DE78580215}">
      <dsp:nvSpPr>
        <dsp:cNvPr id="0" name=""/>
        <dsp:cNvSpPr/>
      </dsp:nvSpPr>
      <dsp:spPr>
        <a:xfrm>
          <a:off x="4649408" y="224235"/>
          <a:ext cx="2113367" cy="1268020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hlinkClick xmlns:r="http://schemas.openxmlformats.org/officeDocument/2006/relationships" r:id="" action="ppaction://hlinksldjump"/>
            </a:rPr>
            <a:t>Подготовка воспитанников к участию в конкурсах</a:t>
          </a:r>
          <a:endParaRPr lang="ru-RU" sz="1500" kern="1200" dirty="0"/>
        </a:p>
      </dsp:txBody>
      <dsp:txXfrm>
        <a:off x="4649408" y="224235"/>
        <a:ext cx="2113367" cy="1268020"/>
      </dsp:txXfrm>
    </dsp:sp>
    <dsp:sp modelId="{82D07F86-A26F-47D2-A358-0CC22AC842F1}">
      <dsp:nvSpPr>
        <dsp:cNvPr id="0" name=""/>
        <dsp:cNvSpPr/>
      </dsp:nvSpPr>
      <dsp:spPr>
        <a:xfrm>
          <a:off x="0" y="1703592"/>
          <a:ext cx="2113367" cy="1268020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hlinkClick xmlns:r="http://schemas.openxmlformats.org/officeDocument/2006/relationships" r:id="" action="ppaction://hlinksldjump"/>
            </a:rPr>
            <a:t>Наличие наград</a:t>
          </a:r>
          <a:endParaRPr lang="ru-RU" sz="1500" kern="1200" dirty="0"/>
        </a:p>
      </dsp:txBody>
      <dsp:txXfrm>
        <a:off x="0" y="1703592"/>
        <a:ext cx="2113367" cy="1268020"/>
      </dsp:txXfrm>
    </dsp:sp>
    <dsp:sp modelId="{FFEEF1F8-0F81-4F9F-A056-A5186C1AD1A8}">
      <dsp:nvSpPr>
        <dsp:cNvPr id="0" name=""/>
        <dsp:cNvSpPr/>
      </dsp:nvSpPr>
      <dsp:spPr>
        <a:xfrm>
          <a:off x="2324704" y="1703592"/>
          <a:ext cx="2113367" cy="1268020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hlinkClick xmlns:r="http://schemas.openxmlformats.org/officeDocument/2006/relationships" r:id="" action="ppaction://hlinksldjump"/>
            </a:rPr>
            <a:t>Распространение педагогического опыта</a:t>
          </a:r>
          <a:endParaRPr lang="ru-RU" sz="1500" kern="1200" dirty="0"/>
        </a:p>
      </dsp:txBody>
      <dsp:txXfrm>
        <a:off x="2324704" y="1703592"/>
        <a:ext cx="2113367" cy="1268020"/>
      </dsp:txXfrm>
    </dsp:sp>
    <dsp:sp modelId="{C10421CB-2C23-46C8-8B2D-178FBEF593A0}">
      <dsp:nvSpPr>
        <dsp:cNvPr id="0" name=""/>
        <dsp:cNvSpPr/>
      </dsp:nvSpPr>
      <dsp:spPr>
        <a:xfrm>
          <a:off x="4649408" y="1703592"/>
          <a:ext cx="2113367" cy="1268020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3333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33333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hlinkClick xmlns:r="http://schemas.openxmlformats.org/officeDocument/2006/relationships" r:id="" action="ppaction://hlinksldjump"/>
            </a:rPr>
            <a:t>Научные статьи и публикации</a:t>
          </a:r>
          <a:endParaRPr lang="ru-RU" sz="1500" kern="1200" dirty="0"/>
        </a:p>
      </dsp:txBody>
      <dsp:txXfrm>
        <a:off x="4649408" y="1703592"/>
        <a:ext cx="2113367" cy="1268020"/>
      </dsp:txXfrm>
    </dsp:sp>
    <dsp:sp modelId="{40628583-5025-4D4B-8DAD-A12131DF6AD8}">
      <dsp:nvSpPr>
        <dsp:cNvPr id="0" name=""/>
        <dsp:cNvSpPr/>
      </dsp:nvSpPr>
      <dsp:spPr>
        <a:xfrm>
          <a:off x="2324704" y="3182950"/>
          <a:ext cx="2113367" cy="1268020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hlinkClick xmlns:r="http://schemas.openxmlformats.org/officeDocument/2006/relationships" r:id="" action="ppaction://hlinksldjump"/>
            </a:rPr>
            <a:t>Хобби и увлечения</a:t>
          </a:r>
          <a:endParaRPr lang="ru-RU" sz="1500" kern="1200" dirty="0"/>
        </a:p>
      </dsp:txBody>
      <dsp:txXfrm>
        <a:off x="2324704" y="3182950"/>
        <a:ext cx="2113367" cy="1268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10" Type="http://schemas.openxmlformats.org/officeDocument/2006/relationships/image" Target="../media/image86.jpeg"/><Relationship Id="rId4" Type="http://schemas.openxmlformats.org/officeDocument/2006/relationships/image" Target="../media/image80.jpeg"/><Relationship Id="rId9" Type="http://schemas.openxmlformats.org/officeDocument/2006/relationships/image" Target="../media/image8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locolchik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hyperlink" Target="http://educontest.net/2012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14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3" Type="http://schemas.openxmlformats.org/officeDocument/2006/relationships/image" Target="../media/image144.jpeg"/><Relationship Id="rId7" Type="http://schemas.openxmlformats.org/officeDocument/2006/relationships/image" Target="../media/image1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7" Type="http://schemas.openxmlformats.org/officeDocument/2006/relationships/image" Target="../media/image1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1470025"/>
          </a:xfrm>
        </p:spPr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latin typeface="Monotype Corsiva" pitchFamily="66" charset="0"/>
                <a:cs typeface="Lao UI" pitchFamily="34" charset="0"/>
              </a:rPr>
              <a:t>Портфолио</a:t>
            </a: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  <a:cs typeface="Lao UI" pitchFamily="34" charset="0"/>
              </a:rPr>
              <a:t> профессиональной деятельности</a:t>
            </a:r>
            <a:endParaRPr lang="ru-RU" b="1" dirty="0">
              <a:solidFill>
                <a:srgbClr val="C00000"/>
              </a:solidFill>
              <a:latin typeface="Monotype Corsiva" pitchFamily="66" charset="0"/>
              <a:cs typeface="Lao U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428868"/>
            <a:ext cx="6400800" cy="857256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6600"/>
                </a:solidFill>
                <a:latin typeface="Monotype Corsiva" pitchFamily="66" charset="0"/>
                <a:cs typeface="Lao UI" pitchFamily="34" charset="0"/>
              </a:rPr>
              <a:t>Роговой Елены Владимировны</a:t>
            </a:r>
          </a:p>
          <a:p>
            <a:endParaRPr lang="ru-RU" dirty="0"/>
          </a:p>
        </p:txBody>
      </p:sp>
      <p:pic>
        <p:nvPicPr>
          <p:cNvPr id="1027" name="Picture 3" descr="D:\Мои документы\Мои рисунки\Новые фотки работа\9 Мая\IMG_1432.JPG"/>
          <p:cNvPicPr>
            <a:picLocks noChangeAspect="1" noChangeArrowheads="1"/>
          </p:cNvPicPr>
          <p:nvPr/>
        </p:nvPicPr>
        <p:blipFill>
          <a:blip r:embed="rId3" cstate="print"/>
          <a:srcRect l="25353" t="12676" r="57217" b="57745"/>
          <a:stretch>
            <a:fillRect/>
          </a:stretch>
        </p:blipFill>
        <p:spPr bwMode="auto">
          <a:xfrm>
            <a:off x="928662" y="3357561"/>
            <a:ext cx="2428892" cy="3091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Общие сведения о педагоге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Возраст: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 37 лет (05.07.1978 г.р.)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Место жительства: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 г.Волгоград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Образование: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высшее, ВГСПУ (2006 г.), факультет  социальной и коррекционной педагогики, специальность – олигофренопедагогика, присвоена квалификация – </a:t>
            </a:r>
            <a:r>
              <a:rPr lang="ru-RU" b="1" dirty="0" err="1" smtClean="0">
                <a:solidFill>
                  <a:srgbClr val="002060"/>
                </a:solidFill>
                <a:latin typeface="Monotype Corsiva" pitchFamily="66" charset="0"/>
              </a:rPr>
              <a:t>Учитель-олигофренопедагог</a:t>
            </a:r>
            <a:endParaRPr lang="ru-RU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Место работы: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МОУ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Детский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сад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 № 2</a:t>
            </a:r>
            <a:endParaRPr lang="ru-RU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Должность: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учитель-дефектолог, воспитатель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Стаж работы: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по должности воспитателя – 13 лет, по должности учителя-дефектолога – 9 лет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Квалификационная категория: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по должности  учителя-дефектолога– высшая, по должности воспитателя – высшая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Семейное положение: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замужем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Наличие детей: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сын, 18 лет</a:t>
            </a:r>
          </a:p>
          <a:p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Педагогическое кредо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400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Каждый маленький ребенок,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Вылезая из пеленок,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Чтоб от века не отстать,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Должен очень много знать!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 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Знать кем быть, к чему стремиться,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И всему как научиться?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И помочь ему готов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Тот, чье имя ПЕДАГОГ.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 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Но как быть, если ребенок,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Миновав этап пеленок,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В этом мире многолюдном,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Стал «Особенным» и «Трудным»?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 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В школе будет так не просто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Отвечать на все вопросы,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Так как интеллект ребенка,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Может быть еще в пеленках.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endParaRPr lang="ru-RU" b="1" i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endParaRPr lang="ru-RU" b="1" i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 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Как учитель не старайся,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Хоть сто раз с ним занимайся,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Он не сможет удержать,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То, что детям нужно знать!!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 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Специальные науки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В помощь детям тянут руки!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ОЛИГОФРЕНОПЕДАГОГАМ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Здесь открытая дорога!!!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 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Знают педагоги эти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Об особенностях деток,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И помогут всем найти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К развитью верные пути.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 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Знать учитель должен каждый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КОРРЕКЦИЯ – это так важно!!!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И тогда «особым» детям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Segoe Script" pitchFamily="34" charset="0"/>
              </a:rPr>
              <a:t>Будет легче жить на свете!!!</a:t>
            </a:r>
            <a:endParaRPr lang="ru-RU" b="1" dirty="0" smtClean="0">
              <a:solidFill>
                <a:srgbClr val="002060"/>
              </a:solidFill>
              <a:latin typeface="Segoe Script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Педагогический девиз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«… как прошло детство, кто вел ребенка за руку в детские годы, что вошло в разум и сердце из окружающего мира – от этого в решающей степени зависит, каким человеком станет сегодняшний малыш»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(Сухомлинский В.А)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Профессиональная деятельность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1524000" y="1397000"/>
          <a:ext cx="6762776" cy="467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Участие педагога в конкурсах профессионального мастерства</a:t>
            </a:r>
            <a:endParaRPr lang="ru-RU" sz="4800" dirty="0"/>
          </a:p>
        </p:txBody>
      </p:sp>
      <p:pic>
        <p:nvPicPr>
          <p:cNvPr id="18434" name="Picture 2" descr="D:\Мои документы\Мои рисунки\Фоны для презентаций\teacher_and_kids_clip_ar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2071678"/>
            <a:ext cx="3774388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marL="514350" indent="-514350">
              <a:buNone/>
            </a:pPr>
            <a:endParaRPr lang="ru-RU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</a:p>
          <a:p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2051" name="Picture 3" descr="D:\Мои документы\Мои рисунки\ГРАНТ\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3387" y="857232"/>
            <a:ext cx="2647486" cy="3714776"/>
          </a:xfrm>
          <a:prstGeom prst="rect">
            <a:avLst/>
          </a:prstGeom>
          <a:noFill/>
        </p:spPr>
      </p:pic>
      <p:pic>
        <p:nvPicPr>
          <p:cNvPr id="2052" name="Picture 4" descr="D:\Мои документы\Мои рисунки\ГРАНТ\0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857232"/>
            <a:ext cx="2615814" cy="3643338"/>
          </a:xfrm>
          <a:prstGeom prst="rect">
            <a:avLst/>
          </a:prstGeom>
          <a:noFill/>
        </p:spPr>
      </p:pic>
      <p:pic>
        <p:nvPicPr>
          <p:cNvPr id="8" name="Picture 2" descr="D:\Мои документы\Мои рисунки\Грамоты профмастерство 2013\Инновационный подход 2013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2714620"/>
            <a:ext cx="2786082" cy="3909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4099" name="Picture 3" descr="D:\Мои документы\Мои рисунки\Грамоты профмастерство 2013\Лучший кабинет ВРОО дефекто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8855" y="714356"/>
            <a:ext cx="2538867" cy="3500462"/>
          </a:xfrm>
          <a:prstGeom prst="rect">
            <a:avLst/>
          </a:prstGeom>
          <a:noFill/>
        </p:spPr>
      </p:pic>
      <p:pic>
        <p:nvPicPr>
          <p:cNvPr id="5" name="Picture 2" descr="D:\Мои документы\Мои рисунки\Грамоты профмастерство 2013\ПРС 2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714356"/>
            <a:ext cx="2571517" cy="3571900"/>
          </a:xfrm>
          <a:prstGeom prst="rect">
            <a:avLst/>
          </a:prstGeom>
          <a:noFill/>
        </p:spPr>
      </p:pic>
      <p:pic>
        <p:nvPicPr>
          <p:cNvPr id="6" name="Picture 3" descr="D:\Мои документы\Мои рисунки\Грамоты профмастерство 2013\Секреты хозяйки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428868"/>
            <a:ext cx="2837547" cy="4036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9218" name="Picture 2" descr="D:\Мои документы\Мои рисунки\Грамоты профмастерство 2013\грамоты ппроф мастерства\001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1" y="571481"/>
            <a:ext cx="2643206" cy="3695028"/>
          </a:xfrm>
          <a:prstGeom prst="rect">
            <a:avLst/>
          </a:prstGeom>
          <a:noFill/>
        </p:spPr>
      </p:pic>
      <p:pic>
        <p:nvPicPr>
          <p:cNvPr id="9219" name="Picture 3" descr="D:\Мои документы\Мои рисунки\Грамоты профмастерство 2013\грамоты ппроф мастерства\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571480"/>
            <a:ext cx="2751200" cy="3845997"/>
          </a:xfrm>
          <a:prstGeom prst="rect">
            <a:avLst/>
          </a:prstGeom>
          <a:noFill/>
        </p:spPr>
      </p:pic>
      <p:pic>
        <p:nvPicPr>
          <p:cNvPr id="5" name="Picture 2" descr="D:\Мои документы\Мои рисунки\ГРАНТ\2012-04-01 Грамота\Грамота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2571744"/>
            <a:ext cx="2786082" cy="3871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0242" name="Picture 2" descr="D:\Мои документы\Мои рисунки\Грамоты профмастерство 2013\грамоты ппроф мастерства\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928934"/>
            <a:ext cx="2569383" cy="3713610"/>
          </a:xfrm>
          <a:prstGeom prst="rect">
            <a:avLst/>
          </a:prstGeom>
          <a:noFill/>
        </p:spPr>
      </p:pic>
      <p:pic>
        <p:nvPicPr>
          <p:cNvPr id="5" name="Picture 2" descr="D:\Мои документы\Мои рисунки\Грамоты профмастерство 2013\грамоты ппроф мастерства\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928670"/>
            <a:ext cx="2571768" cy="3627134"/>
          </a:xfrm>
          <a:prstGeom prst="rect">
            <a:avLst/>
          </a:prstGeom>
          <a:noFill/>
        </p:spPr>
      </p:pic>
      <p:pic>
        <p:nvPicPr>
          <p:cNvPr id="6" name="Picture 3" descr="D:\Мои документы\Мои рисунки\Грамоты профмастерство 2013\грамоты ппроф мастерства\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857232"/>
            <a:ext cx="2714644" cy="3804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2290" name="Picture 2" descr="D:\Мои документы\Мои рисунки\Грамоты профмастерство 2013\грамоты ппроф мастерства\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85794"/>
            <a:ext cx="2694383" cy="3786213"/>
          </a:xfrm>
          <a:prstGeom prst="rect">
            <a:avLst/>
          </a:prstGeom>
          <a:noFill/>
        </p:spPr>
      </p:pic>
      <p:pic>
        <p:nvPicPr>
          <p:cNvPr id="12291" name="Picture 3" descr="D:\Мои документы\Мои рисунки\Грамоты профмастерство 2013\грамоты ппроф мастерства\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785795"/>
            <a:ext cx="2696105" cy="3639756"/>
          </a:xfrm>
          <a:prstGeom prst="rect">
            <a:avLst/>
          </a:prstGeom>
          <a:noFill/>
        </p:spPr>
      </p:pic>
      <p:pic>
        <p:nvPicPr>
          <p:cNvPr id="5" name="Picture 4" descr="D:\Мои документы\Мои рисунки\Грамоты профмастерство 2013\грамоты ппроф мастерства\0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2071678"/>
            <a:ext cx="3143272" cy="4506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3314" name="Picture 2" descr="D:\Мои документы\Мои рисунки\Грамоты профмастерство 2013\грамоты ппроф мастерства\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7" y="642919"/>
            <a:ext cx="3357586" cy="4806714"/>
          </a:xfrm>
          <a:prstGeom prst="rect">
            <a:avLst/>
          </a:prstGeom>
          <a:noFill/>
        </p:spPr>
      </p:pic>
      <p:pic>
        <p:nvPicPr>
          <p:cNvPr id="13315" name="Picture 3" descr="D:\Мои документы\Мои рисунки\Грамоты профмастерство 2013\грамоты ппроф мастерства\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642918"/>
            <a:ext cx="3470936" cy="4798800"/>
          </a:xfrm>
          <a:prstGeom prst="rect">
            <a:avLst/>
          </a:prstGeom>
          <a:noFill/>
        </p:spPr>
      </p:pic>
      <p:pic>
        <p:nvPicPr>
          <p:cNvPr id="5" name="Picture 5" descr="D:\Мои документы\Мои рисунки\Грамоты профмастерство 2013\грамоты ппроф мастерства\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428868"/>
            <a:ext cx="3000396" cy="4284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4338" name="Picture 2" descr="D:\Мои документы\Мои рисунки\Грамоты профмастерство 2013\грамоты ппроф мастерства\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714356"/>
            <a:ext cx="2643206" cy="3798194"/>
          </a:xfrm>
          <a:prstGeom prst="rect">
            <a:avLst/>
          </a:prstGeom>
          <a:noFill/>
        </p:spPr>
      </p:pic>
      <p:pic>
        <p:nvPicPr>
          <p:cNvPr id="14340" name="Picture 4" descr="D:\Мои документы\Мои рисунки\ГРАНТ\грамоты гранд\Безымян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8131" y="714356"/>
            <a:ext cx="2789682" cy="4214842"/>
          </a:xfrm>
          <a:prstGeom prst="rect">
            <a:avLst/>
          </a:prstGeom>
          <a:noFill/>
        </p:spPr>
      </p:pic>
      <p:pic>
        <p:nvPicPr>
          <p:cNvPr id="6" name="Picture 2" descr="D:\Мои документы\Мои рисунки\Грамоты профмастерство 2013\грамоты ппроф мастерства\0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2071678"/>
            <a:ext cx="3214710" cy="45650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6386" name="Picture 2" descr="D:\Мои документы\Мои рисунки\Грамоты профмастерство 2013\грамоты ппроф мастерства\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57166"/>
            <a:ext cx="3000396" cy="4306259"/>
          </a:xfrm>
          <a:prstGeom prst="rect">
            <a:avLst/>
          </a:prstGeom>
          <a:noFill/>
        </p:spPr>
      </p:pic>
      <p:pic>
        <p:nvPicPr>
          <p:cNvPr id="16387" name="Picture 3" descr="D:\Мои документы\Мои рисунки\Грамоты профмастерство 2013\грамоты ппроф мастерства\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57166"/>
            <a:ext cx="3069651" cy="4286280"/>
          </a:xfrm>
          <a:prstGeom prst="rect">
            <a:avLst/>
          </a:prstGeom>
          <a:noFill/>
        </p:spPr>
      </p:pic>
      <p:pic>
        <p:nvPicPr>
          <p:cNvPr id="5" name="Picture 3" descr="D:\Мои документы\Мои рисунки\Грамоты профмастерство 2013\грамоты ппроф мастерства\0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1928802"/>
            <a:ext cx="3253375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7410" name="Picture 2" descr="D:\Мои документы\Мои рисунки\Грамоты профмастерство 2013\грамоты ппроф мастерства\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972596" y="-472583"/>
            <a:ext cx="3198285" cy="4572032"/>
          </a:xfrm>
          <a:prstGeom prst="rect">
            <a:avLst/>
          </a:prstGeom>
          <a:noFill/>
        </p:spPr>
      </p:pic>
      <p:pic>
        <p:nvPicPr>
          <p:cNvPr id="17411" name="Picture 3" descr="D:\Мои документы\Мои рисунки\Грамоты профмастерство 2013\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2928934"/>
            <a:ext cx="2571768" cy="3765861"/>
          </a:xfrm>
          <a:prstGeom prst="rect">
            <a:avLst/>
          </a:prstGeom>
          <a:noFill/>
        </p:spPr>
      </p:pic>
      <p:pic>
        <p:nvPicPr>
          <p:cNvPr id="5" name="Picture 2" descr="D:\Мои документы\Мои рисунки\Грамоты профмастерство 2013\001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142852"/>
            <a:ext cx="3719277" cy="53439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8194" name="Picture 2" descr="D:\Мои документы\Мои рисунки\Грамоты профмастерство 2013\Грамота здоровьесбереже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3166893" cy="4572032"/>
          </a:xfrm>
          <a:prstGeom prst="rect">
            <a:avLst/>
          </a:prstGeom>
          <a:noFill/>
        </p:spPr>
      </p:pic>
      <p:pic>
        <p:nvPicPr>
          <p:cNvPr id="8195" name="Picture 3" descr="D:\Мои документы\Мои рисунки\ГРАНТ\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57166"/>
            <a:ext cx="2928958" cy="4440900"/>
          </a:xfrm>
          <a:prstGeom prst="rect">
            <a:avLst/>
          </a:prstGeom>
          <a:noFill/>
        </p:spPr>
      </p:pic>
      <p:pic>
        <p:nvPicPr>
          <p:cNvPr id="5" name="Picture 3" descr="D:\Мои документы\Мои рисунки\Грамоты профмастерство 2013\Родной край 2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2071678"/>
            <a:ext cx="3214710" cy="45148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7170" name="Picture 2" descr="D:\Мои документы\Мои рисунки\Грамоты профмастерство 2013\001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714356"/>
            <a:ext cx="3968694" cy="5715016"/>
          </a:xfrm>
          <a:prstGeom prst="rect">
            <a:avLst/>
          </a:prstGeom>
          <a:noFill/>
        </p:spPr>
      </p:pic>
      <p:pic>
        <p:nvPicPr>
          <p:cNvPr id="7171" name="Picture 3" descr="D:\Мои документы\Мои рисунки\Грамоты профмастерство 2013\Диплом облгран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714356"/>
            <a:ext cx="4101290" cy="5715040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4214810" y="5929330"/>
            <a:ext cx="1143008" cy="71438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Подготовка воспитанников к участию в конкурсах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9458" name="Picture 2" descr="D:\Мои документы\Мои рисунки\Фоны для презентаций\0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928802"/>
            <a:ext cx="4691042" cy="3518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0483" name="Picture 3" descr="D:\Мои документы\Мои рисунки\ГРАНТ\2012-05-10\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071546"/>
            <a:ext cx="2057777" cy="3000396"/>
          </a:xfrm>
          <a:prstGeom prst="rect">
            <a:avLst/>
          </a:prstGeom>
          <a:noFill/>
        </p:spPr>
      </p:pic>
      <p:pic>
        <p:nvPicPr>
          <p:cNvPr id="20482" name="Picture 2" descr="D:\Мои документы\Мои рисунки\ГРАНТ\2012-04-01 Грамота\гуляева_вика.jpeg"/>
          <p:cNvPicPr>
            <a:picLocks noChangeAspect="1" noChangeArrowheads="1"/>
          </p:cNvPicPr>
          <p:nvPr/>
        </p:nvPicPr>
        <p:blipFill>
          <a:blip r:embed="rId4" cstate="print"/>
          <a:srcRect l="7095" t="4166"/>
          <a:stretch>
            <a:fillRect/>
          </a:stretch>
        </p:blipFill>
        <p:spPr bwMode="auto">
          <a:xfrm>
            <a:off x="500034" y="357166"/>
            <a:ext cx="2286016" cy="3237513"/>
          </a:xfrm>
          <a:prstGeom prst="rect">
            <a:avLst/>
          </a:prstGeom>
          <a:noFill/>
        </p:spPr>
      </p:pic>
      <p:pic>
        <p:nvPicPr>
          <p:cNvPr id="5" name="Picture 3" descr="D:\Мои документы\Мои рисунки\ГРАНТ\2012-05-10\0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357166"/>
            <a:ext cx="2214578" cy="3087737"/>
          </a:xfrm>
          <a:prstGeom prst="rect">
            <a:avLst/>
          </a:prstGeom>
          <a:noFill/>
        </p:spPr>
      </p:pic>
      <p:pic>
        <p:nvPicPr>
          <p:cNvPr id="6" name="Picture 2" descr="D:\Мои документы\Мои рисунки\ГРАНТ\2012-05-10\0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071678"/>
            <a:ext cx="2170755" cy="31502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1506" name="Picture 2" descr="D:\Мои документы\Мои рисунки\ГРАНТ\2012-05-10\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8604"/>
            <a:ext cx="2286016" cy="3227564"/>
          </a:xfrm>
          <a:prstGeom prst="rect">
            <a:avLst/>
          </a:prstGeom>
          <a:noFill/>
        </p:spPr>
      </p:pic>
      <p:pic>
        <p:nvPicPr>
          <p:cNvPr id="5" name="Picture 2" descr="D:\Мои документы\Мои рисунки\ГРАНТ\грамоты гранд\001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428603"/>
            <a:ext cx="2286016" cy="3215755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60138" y="428604"/>
            <a:ext cx="2350329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7356" y="3429000"/>
            <a:ext cx="2286016" cy="330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3357562"/>
            <a:ext cx="2322175" cy="338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2478252" cy="3543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57167"/>
            <a:ext cx="2452533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357167"/>
            <a:ext cx="2589109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8794" y="3571876"/>
            <a:ext cx="2214578" cy="318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2066" y="3643314"/>
            <a:ext cx="2143140" cy="306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150229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357166"/>
            <a:ext cx="1487103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357166"/>
            <a:ext cx="155481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2857497"/>
            <a:ext cx="150465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3" y="357167"/>
            <a:ext cx="1571636" cy="220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14480" y="4357694"/>
            <a:ext cx="1500198" cy="209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71802" y="2714620"/>
            <a:ext cx="155377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00562" y="4286256"/>
            <a:ext cx="1571636" cy="216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5603" name="Picture 3" descr="D:\Мои документы\Мои рисунки\Грамоты дети 2013\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928670"/>
            <a:ext cx="2809894" cy="2000264"/>
          </a:xfrm>
          <a:prstGeom prst="rect">
            <a:avLst/>
          </a:prstGeom>
          <a:noFill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03280" y="-46079"/>
            <a:ext cx="2193904" cy="31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 descr="D:\Мои документы\Мои рисунки\Грамоты дети 2013\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357166"/>
            <a:ext cx="2234472" cy="3143248"/>
          </a:xfrm>
          <a:prstGeom prst="rect">
            <a:avLst/>
          </a:prstGeom>
          <a:noFill/>
        </p:spPr>
      </p:pic>
      <p:pic>
        <p:nvPicPr>
          <p:cNvPr id="25605" name="Picture 5" descr="D:\Мои документы\Мои рисунки\Грамоты дети 2013\0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3071810"/>
            <a:ext cx="2476903" cy="3571876"/>
          </a:xfrm>
          <a:prstGeom prst="rect">
            <a:avLst/>
          </a:prstGeom>
          <a:noFill/>
        </p:spPr>
      </p:pic>
      <p:pic>
        <p:nvPicPr>
          <p:cNvPr id="25606" name="Picture 6" descr="D:\Мои документы\Мои рисунки\Грамоты дети 2013\детская литература грамота павлов 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3071810"/>
            <a:ext cx="2395226" cy="3571900"/>
          </a:xfrm>
          <a:prstGeom prst="rect">
            <a:avLst/>
          </a:prstGeom>
          <a:noFill/>
        </p:spPr>
      </p:pic>
      <p:pic>
        <p:nvPicPr>
          <p:cNvPr id="25607" name="Picture 7" descr="D:\Мои документы\Мои рисунки\Грамоты дети 2013\грамота детская литра моя 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86446" y="3571876"/>
            <a:ext cx="2114548" cy="307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5124" name="Picture 4" descr="D:\Мои документы\Мои рисунки\Грамоты дети 2013\2014 Коврыгин Светлячок Мо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28604"/>
            <a:ext cx="1928826" cy="2777973"/>
          </a:xfrm>
          <a:prstGeom prst="rect">
            <a:avLst/>
          </a:prstGeom>
          <a:noFill/>
        </p:spPr>
      </p:pic>
      <p:pic>
        <p:nvPicPr>
          <p:cNvPr id="5125" name="Picture 5" descr="D:\Мои документы\Мои рисунки\Грамоты дети 2013\2014 Майхрук Светлячок И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28604"/>
            <a:ext cx="1954416" cy="2786082"/>
          </a:xfrm>
          <a:prstGeom prst="rect">
            <a:avLst/>
          </a:prstGeom>
          <a:noFill/>
        </p:spPr>
      </p:pic>
      <p:pic>
        <p:nvPicPr>
          <p:cNvPr id="5126" name="Picture 6" descr="D:\Мои документы\Мои рисунки\Грамоты дети 2013\2014 ПРянишников Светлячок Ир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428604"/>
            <a:ext cx="1934456" cy="2786082"/>
          </a:xfrm>
          <a:prstGeom prst="rect">
            <a:avLst/>
          </a:prstGeom>
          <a:noFill/>
        </p:spPr>
      </p:pic>
      <p:pic>
        <p:nvPicPr>
          <p:cNvPr id="5127" name="Picture 7" descr="D:\Мои документы\Мои рисунки\Грамоты дети 2013\2014 Светлячок Прокопец Мо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428604"/>
            <a:ext cx="1931394" cy="2786082"/>
          </a:xfrm>
          <a:prstGeom prst="rect">
            <a:avLst/>
          </a:prstGeom>
          <a:noFill/>
        </p:spPr>
      </p:pic>
      <p:pic>
        <p:nvPicPr>
          <p:cNvPr id="5128" name="Picture 8" descr="D:\Мои документы\Мои рисунки\Грамоты дети 2013\Еж 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3643314"/>
            <a:ext cx="1971145" cy="2786058"/>
          </a:xfrm>
          <a:prstGeom prst="rect">
            <a:avLst/>
          </a:prstGeom>
          <a:noFill/>
        </p:spPr>
      </p:pic>
      <p:pic>
        <p:nvPicPr>
          <p:cNvPr id="5129" name="Picture 9" descr="D:\Мои документы\Мои рисунки\Грамоты дети 2013\Еж (3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5984" y="3643314"/>
            <a:ext cx="1886734" cy="2786082"/>
          </a:xfrm>
          <a:prstGeom prst="rect">
            <a:avLst/>
          </a:prstGeom>
          <a:noFill/>
        </p:spPr>
      </p:pic>
      <p:pic>
        <p:nvPicPr>
          <p:cNvPr id="5130" name="Picture 10" descr="D:\Мои документы\Мои рисунки\Грамоты дети 2013\Еж (4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9124" y="3643314"/>
            <a:ext cx="1905580" cy="2786082"/>
          </a:xfrm>
          <a:prstGeom prst="rect">
            <a:avLst/>
          </a:prstGeom>
          <a:noFill/>
        </p:spPr>
      </p:pic>
      <p:pic>
        <p:nvPicPr>
          <p:cNvPr id="5131" name="Picture 11" descr="D:\Мои документы\Мои рисунки\Грамоты дети 2013\Еж (5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72264" y="3643314"/>
            <a:ext cx="1940513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1268" name="Picture 4" descr="D:\Мои документы\Мои рисунки\Грамоты дети 2013\конкурс МИР Авсянн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28604"/>
            <a:ext cx="2071702" cy="3004058"/>
          </a:xfrm>
          <a:prstGeom prst="rect">
            <a:avLst/>
          </a:prstGeom>
          <a:noFill/>
        </p:spPr>
      </p:pic>
      <p:pic>
        <p:nvPicPr>
          <p:cNvPr id="11269" name="Picture 5" descr="D:\Мои документы\Мои рисунки\Грамоты дети 2013\Конкурс МИР павлов 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28604"/>
            <a:ext cx="2072512" cy="3000396"/>
          </a:xfrm>
          <a:prstGeom prst="rect">
            <a:avLst/>
          </a:prstGeom>
          <a:noFill/>
        </p:spPr>
      </p:pic>
      <p:pic>
        <p:nvPicPr>
          <p:cNvPr id="11270" name="Picture 6" descr="D:\Мои документы\Мои рисунки\Грамоты дети 2013\конкус МИР жидких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28604"/>
            <a:ext cx="2033312" cy="2928958"/>
          </a:xfrm>
          <a:prstGeom prst="rect">
            <a:avLst/>
          </a:prstGeom>
          <a:noFill/>
        </p:spPr>
      </p:pic>
      <p:pic>
        <p:nvPicPr>
          <p:cNvPr id="11271" name="Picture 7" descr="D:\Мои документы\Мои рисунки\Грамоты дети 2013\Конкус МИР Прян 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92" y="428604"/>
            <a:ext cx="2027198" cy="2928958"/>
          </a:xfrm>
          <a:prstGeom prst="rect">
            <a:avLst/>
          </a:prstGeom>
          <a:noFill/>
        </p:spPr>
      </p:pic>
      <p:pic>
        <p:nvPicPr>
          <p:cNvPr id="11272" name="Picture 8" descr="D:\Мои документы\Мои рисунки\Грамоты дети 2013\Конкурс Светлячок 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728" y="3571876"/>
            <a:ext cx="1931378" cy="2786058"/>
          </a:xfrm>
          <a:prstGeom prst="rect">
            <a:avLst/>
          </a:prstGeom>
          <a:noFill/>
        </p:spPr>
      </p:pic>
      <p:pic>
        <p:nvPicPr>
          <p:cNvPr id="11273" name="Picture 9" descr="D:\Мои документы\Мои рисунки\Грамоты дети 2013\Конкурс Светлячок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14744" y="3571876"/>
            <a:ext cx="1889345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5364" name="Picture 4" descr="D:\Мои документы\Мои рисунки\Грамоты дети 2013\Международный турнир дошкольников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5" y="642918"/>
            <a:ext cx="1559052" cy="2214578"/>
          </a:xfrm>
          <a:prstGeom prst="rect">
            <a:avLst/>
          </a:prstGeom>
          <a:noFill/>
        </p:spPr>
      </p:pic>
      <p:pic>
        <p:nvPicPr>
          <p:cNvPr id="15365" name="Picture 5" descr="D:\Мои документы\Мои рисунки\Грамоты дети 2013\Международный турнир дошкольников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714356"/>
            <a:ext cx="1506447" cy="2143140"/>
          </a:xfrm>
          <a:prstGeom prst="rect">
            <a:avLst/>
          </a:prstGeom>
          <a:noFill/>
        </p:spPr>
      </p:pic>
      <p:pic>
        <p:nvPicPr>
          <p:cNvPr id="15366" name="Picture 6" descr="D:\Мои документы\Мои рисунки\Грамоты дети 2013\Человек и природа\Бугров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714356"/>
            <a:ext cx="1500198" cy="2071702"/>
          </a:xfrm>
          <a:prstGeom prst="rect">
            <a:avLst/>
          </a:prstGeom>
          <a:noFill/>
        </p:spPr>
      </p:pic>
      <p:pic>
        <p:nvPicPr>
          <p:cNvPr id="15367" name="Picture 7" descr="D:\Мои документы\Мои рисунки\Грамоты дети 2013\Человек и природа\дьяков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1357298"/>
            <a:ext cx="1571636" cy="2087748"/>
          </a:xfrm>
          <a:prstGeom prst="rect">
            <a:avLst/>
          </a:prstGeom>
          <a:noFill/>
        </p:spPr>
      </p:pic>
      <p:pic>
        <p:nvPicPr>
          <p:cNvPr id="15368" name="Picture 8" descr="D:\Мои документы\Мои рисунки\Грамоты дети 2013\Человек и природа\Кондрашов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5984" y="4214818"/>
            <a:ext cx="1704891" cy="2428892"/>
          </a:xfrm>
          <a:prstGeom prst="rect">
            <a:avLst/>
          </a:prstGeom>
          <a:noFill/>
        </p:spPr>
      </p:pic>
      <p:pic>
        <p:nvPicPr>
          <p:cNvPr id="15369" name="Picture 9" descr="D:\Мои документы\Мои рисунки\Грамоты дети 2013\Человек и природа\Ларехин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86181" y="3286124"/>
            <a:ext cx="1624843" cy="2357454"/>
          </a:xfrm>
          <a:prstGeom prst="rect">
            <a:avLst/>
          </a:prstGeom>
          <a:noFill/>
        </p:spPr>
      </p:pic>
      <p:pic>
        <p:nvPicPr>
          <p:cNvPr id="15370" name="Picture 10" descr="D:\Мои документы\Мои рисунки\Грамоты дети 2013\Человек и природа\Обрывченко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00958" y="714356"/>
            <a:ext cx="1500198" cy="2171956"/>
          </a:xfrm>
          <a:prstGeom prst="rect">
            <a:avLst/>
          </a:prstGeom>
          <a:noFill/>
        </p:spPr>
      </p:pic>
      <p:pic>
        <p:nvPicPr>
          <p:cNvPr id="15371" name="Picture 11" descr="D:\Мои документы\Мои рисунки\Грамоты дети 2013\Человек и природа\Фролов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7224" y="3286124"/>
            <a:ext cx="1669108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3078" name="Picture 6" descr="D:\Мои документы\Мои рисунки\Грамоты дети 2013\Почемучки все подряд\страница01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42918"/>
            <a:ext cx="1666845" cy="2428891"/>
          </a:xfrm>
          <a:prstGeom prst="rect">
            <a:avLst/>
          </a:prstGeom>
          <a:noFill/>
        </p:spPr>
      </p:pic>
      <p:pic>
        <p:nvPicPr>
          <p:cNvPr id="3079" name="Picture 7" descr="D:\Мои документы\Мои рисунки\Грамоты дети 2013\Почемучки все подряд\страница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2786058"/>
            <a:ext cx="1717354" cy="2428892"/>
          </a:xfrm>
          <a:prstGeom prst="rect">
            <a:avLst/>
          </a:prstGeom>
          <a:noFill/>
        </p:spPr>
      </p:pic>
      <p:pic>
        <p:nvPicPr>
          <p:cNvPr id="3080" name="Picture 8" descr="D:\Мои документы\Мои рисунки\Грамоты дети 2013\Почемучки все подряд\страница03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4286256"/>
            <a:ext cx="1717355" cy="2428892"/>
          </a:xfrm>
          <a:prstGeom prst="rect">
            <a:avLst/>
          </a:prstGeom>
          <a:noFill/>
        </p:spPr>
      </p:pic>
      <p:pic>
        <p:nvPicPr>
          <p:cNvPr id="3081" name="Picture 9" descr="D:\Мои документы\Мои рисунки\Грамоты дети 2013\Каледоскоп зимы\страница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642919"/>
            <a:ext cx="1717355" cy="2428892"/>
          </a:xfrm>
          <a:prstGeom prst="rect">
            <a:avLst/>
          </a:prstGeom>
          <a:noFill/>
        </p:spPr>
      </p:pic>
      <p:pic>
        <p:nvPicPr>
          <p:cNvPr id="3082" name="Picture 10" descr="D:\Мои документы\Мои рисунки\Грамоты дети 2013\Каледоскоп зимы\страница0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642918"/>
            <a:ext cx="1714512" cy="24248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6148" name="Picture 4" descr="D:\Мои документы\Мои рисунки\Грамоты дети 2013\Радуга детства 2015 Загребайл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3643314"/>
            <a:ext cx="2070143" cy="2967121"/>
          </a:xfrm>
          <a:prstGeom prst="rect">
            <a:avLst/>
          </a:prstGeom>
          <a:noFill/>
        </p:spPr>
      </p:pic>
      <p:pic>
        <p:nvPicPr>
          <p:cNvPr id="6149" name="Picture 5" descr="D:\Мои документы\Мои рисунки\Грамоты дети 2013\Светофорик 2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500043"/>
            <a:ext cx="2143140" cy="3000396"/>
          </a:xfrm>
          <a:prstGeom prst="rect">
            <a:avLst/>
          </a:prstGeom>
          <a:noFill/>
        </p:spPr>
      </p:pic>
      <p:pic>
        <p:nvPicPr>
          <p:cNvPr id="6150" name="Picture 6" descr="D:\Мои документы\Мои рисунки\Грамоты дети 2013\Светофорик Павлов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500042"/>
            <a:ext cx="2071702" cy="2979967"/>
          </a:xfrm>
          <a:prstGeom prst="rect">
            <a:avLst/>
          </a:prstGeom>
          <a:noFill/>
        </p:spPr>
      </p:pic>
      <p:pic>
        <p:nvPicPr>
          <p:cNvPr id="6151" name="Picture 7" descr="D:\Мои документы\Мои рисунки\Грамоты дети 2013\Светофорик ПРянишн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7272" y="500043"/>
            <a:ext cx="2095837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6626" name="Picture 2" descr="D:\Мои документы\Мои рисунки\Грамоты дети 2013\слон коврыгин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285728"/>
            <a:ext cx="2214578" cy="3200950"/>
          </a:xfrm>
          <a:prstGeom prst="rect">
            <a:avLst/>
          </a:prstGeom>
          <a:noFill/>
        </p:spPr>
      </p:pic>
      <p:pic>
        <p:nvPicPr>
          <p:cNvPr id="26627" name="Picture 3" descr="D:\Мои документы\Мои рисунки\Грамоты дети 2013\слон павлов 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285728"/>
            <a:ext cx="2214578" cy="3206066"/>
          </a:xfrm>
          <a:prstGeom prst="rect">
            <a:avLst/>
          </a:prstGeom>
          <a:noFill/>
        </p:spPr>
      </p:pic>
      <p:pic>
        <p:nvPicPr>
          <p:cNvPr id="26628" name="Picture 4" descr="D:\Мои документы\Мои рисунки\Грамоты дети 2013\Слон Прокопец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285728"/>
            <a:ext cx="2214578" cy="3245868"/>
          </a:xfrm>
          <a:prstGeom prst="rect">
            <a:avLst/>
          </a:prstGeom>
          <a:noFill/>
        </p:spPr>
      </p:pic>
      <p:pic>
        <p:nvPicPr>
          <p:cNvPr id="26629" name="Picture 5" descr="D:\Мои документы\Мои рисунки\Грамоты дети 2013\Филимоновское чудо реб.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2" y="3643314"/>
            <a:ext cx="2176032" cy="3019083"/>
          </a:xfrm>
          <a:prstGeom prst="rect">
            <a:avLst/>
          </a:prstGeom>
          <a:noFill/>
        </p:spPr>
      </p:pic>
      <p:pic>
        <p:nvPicPr>
          <p:cNvPr id="26630" name="Picture 6" descr="D:\Мои документы\Мои рисунки\Грамоты дети 2013\Филимоновское чудо моя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496" y="3643314"/>
            <a:ext cx="2143140" cy="3094923"/>
          </a:xfrm>
          <a:prstGeom prst="rect">
            <a:avLst/>
          </a:prstGeom>
          <a:noFill/>
        </p:spPr>
      </p:pic>
      <p:sp>
        <p:nvSpPr>
          <p:cNvPr id="8" name="Стрелка вправо 7">
            <a:hlinkClick r:id="rId8" action="ppaction://hlinksldjump"/>
          </p:cNvPr>
          <p:cNvSpPr/>
          <p:nvPr/>
        </p:nvSpPr>
        <p:spPr>
          <a:xfrm>
            <a:off x="357158" y="5857892"/>
            <a:ext cx="1285884" cy="78581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Распространение </a:t>
            </a:r>
            <a:b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педагогического опыта </a:t>
            </a:r>
            <a:endParaRPr lang="ru-RU" dirty="0"/>
          </a:p>
        </p:txBody>
      </p:sp>
      <p:pic>
        <p:nvPicPr>
          <p:cNvPr id="24582" name="Picture 6" descr="D:\Мои документы\Мои рисунки\Фоны для презентаций\image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7" y="1890713"/>
            <a:ext cx="3659040" cy="3939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2011 - 2012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6436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2011 - Методическое объединение для музыкальных руководителей Красноармейского района г. Волгограда «Театрализованная деятельность в ДОУ»</a:t>
            </a:r>
          </a:p>
          <a:p>
            <a:pPr>
              <a:buNone/>
            </a:pPr>
            <a:r>
              <a:rPr lang="ru-RU" sz="1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Доклад: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«Организация уголка театрализованной деятельности в условиях группы для детей с ЗПР»</a:t>
            </a: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2012 - Методическое объединение учителей-дефектологов, учителей-логопедов «Проектирование и мониторинг качества реализации основных образовательных программ при внедрении федеральных образовательных стандартов основного и общего образования»</a:t>
            </a:r>
          </a:p>
          <a:p>
            <a:pPr>
              <a:buNone/>
            </a:pPr>
            <a:r>
              <a:rPr lang="ru-RU" sz="1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Доклад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«Методика обучения старших дошкольников с ЗПР созданию обобщенных образов средствами изобразительной деятельности»</a:t>
            </a:r>
          </a:p>
          <a:p>
            <a:pPr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– Мастер-класс в рамках II международного научно-методического семинара «Специальное и интегрированное образование: организация, содержание, технологии». Тема: «Организационно-педагогические условия социализации дошкольников в рамках групп компенсирующей направленности для детей с задержкой психического развития».</a:t>
            </a:r>
          </a:p>
          <a:p>
            <a:pPr>
              <a:buNone/>
            </a:pPr>
            <a:r>
              <a:rPr lang="ru-RU" sz="1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 открытой образовательной деятельности по формированию элементарных математических представлений «Стоит в поле теремок»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рамках мастер –класса «Организационно-педагогические условия социализации дошкольников в рамках групп компенсирующей направленности для детей с задержкой психического развития»</a:t>
            </a:r>
          </a:p>
          <a:p>
            <a:pPr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2012 - Районный семинар для воспитателей «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технологии в коррекционно-образовательном аспекте»</a:t>
            </a:r>
          </a:p>
          <a:p>
            <a:pPr>
              <a:buNone/>
            </a:pPr>
            <a:r>
              <a:rPr lang="ru-RU" sz="1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Доклад: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«Развитие интеллектуальных способностей у детей старшего дошкольного возраста посредством гимнастики мозга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Брейн-Джим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– Методическое объединение для музыкальных руководителей и воспитателей «Взаимодействие музыкального руководителя и педагогов ДОУ в организации музыкальной деятельности детей».</a:t>
            </a:r>
          </a:p>
          <a:p>
            <a:pPr>
              <a:buNone/>
            </a:pPr>
            <a:r>
              <a:rPr lang="ru-RU" sz="1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«Индивидуально-личностный подход к организации и проведению детских праздников»</a:t>
            </a:r>
          </a:p>
          <a:p>
            <a:pPr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2012 -  Районный семинар для учителей-дефектологов «Организационно-педагогические условия социализации дошкольников в рамках групп компенсирующей направленности для детей с задержкой психического развития»</a:t>
            </a:r>
          </a:p>
          <a:p>
            <a:pPr>
              <a:buNone/>
            </a:pPr>
            <a:r>
              <a:rPr lang="ru-RU" sz="1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«Формирование навыков социального общения в образовательной деятельности по ознакомлению с окружающим миром у дошкольников с ЗПР»</a:t>
            </a:r>
          </a:p>
          <a:p>
            <a:r>
              <a:rPr lang="ru-RU" sz="1200" dirty="0" smtClean="0"/>
              <a:t> </a:t>
            </a:r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2013 год</a:t>
            </a:r>
            <a:b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</a:b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Волгоградский областной образовательный форум Выставка «Образование - 2013», </a:t>
            </a:r>
          </a:p>
          <a:p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Стендовая презентация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«Выходные и праздничные дни как часть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коррекционно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- образовательного процесса» 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 Всероссийская научно-практическая конференция «Коррекционно-развивающее обучение: опыт регионов»</a:t>
            </a:r>
          </a:p>
          <a:p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Стендовый доклад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«Методика обучения старших дошкольников с задержкой психического развития созданию обобщенных образов средствами изобразительной деятельности»</a:t>
            </a:r>
          </a:p>
          <a:p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Доклад, экскурсия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«Предметно-развивающая среда группы компенсирующей направленности для детей с ЗПР»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Всероссийская конференция «Проблемы реализации моделей инклюзивного дошкольного образования», Секция №2 «Организация и содержание интегрированного (инклюзивного) образования дошкольников»</a:t>
            </a:r>
          </a:p>
          <a:p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Доклад: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«Формирование навыков социального общения у дошкольников с задержкой психического развития в условиях дошкольного учреждения»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Областной мастер-класс «Управленческое обеспечение коррекционно-развивающего процесса в МОУ» (на примере формы игрового взаимодействия «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Лекотека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»)</a:t>
            </a:r>
          </a:p>
          <a:p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«Опыт управления образования предметно-развивающей среды «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Лекотеки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2014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 fontScale="25000" lnSpcReduction="20000"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Х специализированная выставка «Образование -2014» Волгоградского областного образовательного форума</a:t>
            </a:r>
          </a:p>
          <a:p>
            <a:pPr>
              <a:buNone/>
            </a:pPr>
            <a:r>
              <a:rPr lang="ru-RU" sz="4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Стендовая презентация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Развитие интеллектуальных способностей у дошкольников с ЗПР через использование гимнастики мозга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Брейн-Джим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Районный семинар-практикум для педагогов муниципальных дошкольных образовательных учреждений Красноармейского района г.Волгограда «Правила создания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мультимедийной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презентации»</a:t>
            </a:r>
          </a:p>
          <a:p>
            <a:pPr>
              <a:buNone/>
            </a:pPr>
            <a:r>
              <a:rPr lang="ru-RU" sz="4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Доклад, практическое обучение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«Правила создания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мультимедийной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презентации»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Областной семинар для педагогов дошкольных образовательных учреждений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Светлоярского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Волгоградской области «Использование моделирования в работе при формировании связной речи у детей с ограниченными возможностями здоровья»</a:t>
            </a:r>
          </a:p>
          <a:p>
            <a:pPr>
              <a:buNone/>
            </a:pPr>
            <a:r>
              <a:rPr lang="ru-RU" sz="4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«Использование метода моделирования при обучении дошкольников с ОВЗ пересказу на занятиях по ознакомлению с художественной литературой»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2014 - Межмуниципальный семинар-практикум «Формирование коммуникативной компетенции у детей с ОВЗ как фактор социальной адаптации дошкольников к современным условиям социума»</a:t>
            </a:r>
          </a:p>
          <a:p>
            <a:pPr>
              <a:buNone/>
            </a:pPr>
            <a:r>
              <a:rPr lang="ru-RU" sz="4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«Коммуникативная компетенция у детей с ОВЗ»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Областной семинар – практикум «Особенности организации образовательной среды для учащихся с ОВЗ. Применение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технологий» (в рамках сетевого взаимодействия образовательных организаций Волгоградской области)</a:t>
            </a:r>
          </a:p>
          <a:p>
            <a:pPr>
              <a:buNone/>
            </a:pPr>
            <a:r>
              <a:rPr lang="ru-RU" sz="4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Доклад: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«Дизайн-проект инновационного подхода к созданию предметно-развивающей среды в ДОУ «В мире радостных открытий»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– 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Международная научно-практическая конференция «Психология и педагогика в XXI веке. Очерки научного развития»</a:t>
            </a:r>
          </a:p>
          <a:p>
            <a:pPr>
              <a:buNone/>
            </a:pPr>
            <a:r>
              <a:rPr lang="ru-RU" sz="4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«Использование компьютерных игр в работе с детьми с ограниченными возможностями здоровья»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– IV Международный научно-методический семинар «Специальное и интегрированное образование: организация, содержание, технологии»</a:t>
            </a:r>
          </a:p>
          <a:p>
            <a:pPr>
              <a:buNone/>
            </a:pPr>
            <a:r>
              <a:rPr lang="ru-RU" sz="4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Стендовый доклад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«Использование компьютерных игр и упражнений в образовательной деятельности со старшими дошкольниками с задержкой психического развития» 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Районный семинар - практикум для педагогов муниципальных дошкольных образовательных учреждений Красноармейского района г. Волгограда«Создание и использование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мультимедийных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презентаций в работе педагогов дошкольных образовательных учреждений»</a:t>
            </a:r>
          </a:p>
          <a:p>
            <a:pPr>
              <a:buNone/>
            </a:pPr>
            <a:r>
              <a:rPr lang="ru-RU" sz="4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Доклад, практическая работа: 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«Правила создания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мультимедийной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презентации»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2014 – 2015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Районное методическое объединение для учителей – дефектологов Красноармейского района г.Волгограда</a:t>
            </a:r>
          </a:p>
          <a:p>
            <a:pPr>
              <a:buNone/>
            </a:pPr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«Система игр по развитию зрительного и слухового восприятия детей с ОВЗ»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Районное методическое объединение для учителей - дефектологов Красноармейского района г.Волгограда</a:t>
            </a:r>
          </a:p>
          <a:p>
            <a:pPr>
              <a:buNone/>
            </a:pPr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«Создание условий для социализации дошкольников с ОВЗ в группе компенсирующей направленности»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2015 – Областной научно-практический семинар «Готовность педагогов к реализации ФГОС образования обучающихся с умственной отсталостью»</a:t>
            </a:r>
          </a:p>
          <a:p>
            <a:pPr>
              <a:buNone/>
            </a:pPr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Стендовый доклад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«Система организации образовательной деятельности в группе компенсирующей направленности для детей с ОВЗ»</a:t>
            </a:r>
          </a:p>
          <a:p>
            <a:pPr>
              <a:buNone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1214414" y="5143512"/>
            <a:ext cx="1714512" cy="128588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Научные статьи и публикации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5058" name="Picture 2" descr="D:\Мои документы\Мои рисунки\Фоны для презентаций\UoVPYVN0w00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250" b="6250"/>
          <a:stretch>
            <a:fillRect/>
          </a:stretch>
        </p:blipFill>
        <p:spPr bwMode="auto">
          <a:xfrm>
            <a:off x="857224" y="1357298"/>
            <a:ext cx="5022273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35719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Публикации в сборниках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643998" cy="62865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–   Сборник материалов Всероссийской научно-практической конференции «Коррекционно-развивающее обучение: опыт регионов» 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«Предметно-развивающая среда группы компенсирующей направленности для детей с задержкой психического развития»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Сборник методических материалов «О подвигах, о доблести, о славе…»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«Путешествие по родному городу». Образовательная деятельность по ознакомлению с окружающим миром в подготовительной группе компенсирующей направленности для детей с ЗПР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Сборник материалов Всероссийской научно-практической конференции «Коррекционно-развивающее обучение: опыт регионов»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«Предметно-развивающая среда группы компенсирующей направленности для детей с задержкой психического развития»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Электронный сборник материалов научно-практической конференции «Проблемы реализации моделей инклюзивного дошкольного образования»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«Формирование навыков социального общения у дошкольников с задержкой психического развития в условиях дошкольного учреждения»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Сборник материалов III Международного научно – методического семинара «Специальное и интегрированное образование: организация, содержание, технологии»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«Социализация дошкольников в условиях группы компенсирующей направленности для детей с ЗПР»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Сборник статей Международной научно-практической конференции «Развитие современного образования: теория, методика и практика»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«Психолого-педагогическое взаимодействие специалистов группы компенсирующей направленности с семьями, воспитывающими ребенка с ограниченными возможностями здоровья»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Сборник материалов регионального научно-практического семинара «Ребенок с ОВЗ – в школе и дома»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«Формирование навыков социального общения у дошкольников с ограниченными возможностями здоровья в условиях группы компенсирующей направленности»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Сборник материалов регионального научно-практического семинара «Ребенок с ОВЗ – в школе и дома»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«Особенности педагогической помощи семье, воспитывающей ребенка с ограниченными возможностями здоровья, в условиях группы компенсирующей направленности»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Сборник материалов II Международной научно-практической конференции «Современное образование в России и за рубежом»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«По дороге к теремку» авторская сказка в стихах для дошкольников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– Сборник материалов </a:t>
            </a:r>
            <a:r>
              <a:rPr lang="en-US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Международной научно-практической конференции «Психология и педагогика в XXI веке. Очерки научного развития»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Статья:: «Использование компьютерных игр в работе с детьми с ограниченными возможностями здоровья»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Сборник материалов </a:t>
            </a:r>
            <a:r>
              <a:rPr lang="en-US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Международного научно – методического семинара «Специальное и интегрированное образование: организация, содержание, технологии»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«Использование компьютерных игр и упражнений в образовательной деятельности со старшими дошкольниками с задержкой психического развития»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– Сборник статей </a:t>
            </a:r>
            <a:r>
              <a:rPr lang="en-US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Международной научно-практической конференции «Современное образование в России и за рубежом» 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«По дороге к теремку. Авторская сказка в стихах для старших дошкольников»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Сборник статей </a:t>
            </a:r>
            <a:r>
              <a:rPr lang="en-US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Международной научно-практической конференции «Педагогическое мастерство и педагогические технологии» </a:t>
            </a:r>
          </a:p>
          <a:p>
            <a:pPr>
              <a:buNone/>
            </a:pPr>
            <a:r>
              <a:rPr lang="ru-RU" sz="1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Статья: «В стране Фантазии»</a:t>
            </a:r>
          </a:p>
          <a:p>
            <a:endParaRPr lang="ru-RU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Публикации на интернет - порталах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2011 – сайт детского сада </a:t>
            </a:r>
            <a:r>
              <a:rPr lang="ru-RU" sz="34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www.Kolocolchik.ru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«Не отрываясь от дел», журнал для родителей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2012 - Сайт «Все для детского сада», «Овладение приемами гимнастики </a:t>
            </a:r>
            <a:r>
              <a:rPr lang="ru-RU" sz="3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Брей-Джим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повышения эффективности обучения», консультация,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2012 - Сайт «Все для детского сада», «Мы с вами соседи и просто земляне», конспект образовательной деятельности,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2012 - Сайт «Все для детского сада», «День Защитников Отечества», журнал для родителей,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– Сайт </a:t>
            </a:r>
            <a:r>
              <a:rPr lang="en-US" sz="3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ru-RU" sz="3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34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educontest</a:t>
            </a:r>
            <a:r>
              <a:rPr lang="ru-RU" sz="3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lang="en-US" sz="3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net</a:t>
            </a:r>
            <a:r>
              <a:rPr lang="ru-RU" sz="3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/2012/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«Не отрываясь от дел», журнал для родителей.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2013 - Сайт </a:t>
            </a:r>
            <a:r>
              <a:rPr lang="ru-RU" sz="3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//</a:t>
            </a:r>
            <a:r>
              <a:rPr lang="ru-RU" sz="3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www.maam.ru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«В гостях у кота Леопольда» конспект непосредственно-образовательной деятельности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2014 - Методический электронный журнал «Образовательные проекты «Совенок» для дошкольников» №10, январь 2014г., Конспект непосредственно-образовательной деятельности по формированию элементарных математических представлений «В гостях у кота Леопольда»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 – Всероссийский интернет – портал «Открытый урок», статья «Рождество приходит к нам»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– Сайт «Вектор успеха РФ – портал для детей и подростков», статья «Стоит в поле теремок»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2015  – Всероссийский интернет – портал «Открытый урок», статья «Наши Защитники»</a:t>
            </a:r>
          </a:p>
          <a:p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2015  – Всероссийский интернет – портал «Открытый урок», статья «Наши мамы солнышки, а мы ее подсолнушки»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928662" y="6072206"/>
            <a:ext cx="1714512" cy="64294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pPr lvl="0"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Сведения об аттестации </a:t>
            </a:r>
            <a:b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и повышении квалификации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6082" name="Picture 2" descr="D:\Мои документы\Мои рисунки\Фоны для презентаций\kartinka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1214422"/>
            <a:ext cx="4214842" cy="52039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1462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2844" y="0"/>
            <a:ext cx="8858312" cy="66437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2011 «Организация коррекционно-развивающей работы в логопедической группе для детей с ОНР в новых условиях» ,        Семинар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Нищевой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Н.В. 12 часов. Издательство «ДЕТСТВО-ПРЕСС» и журнал «Дошкольная педагогика»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«Организационно-педагогические условия преодоления задержки психического развития у дошкольников» региональный научно-практический семинар, Волгоградская региональная общественная организация «Поддержка профессионального становления педагогов-дефектологов»; ФГБОУ ВПО «ВГСПУ»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«Методика математических представлений в логопедической группе для детей с ОНР»,             Семинар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Нищевой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Н.В., 12 часов Издательство «ДЕТСТВО-ПРЕСС» и журнал «Дошкольная педагогика»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«Специальное и интегрированное образование: организация, содержание, технологии» II международный научно-методический семинар, Волгоградская региональная общественная организация «Поддержка профессионального становления педагогов-дефектологов»; ФГБОУ ВПО «ВГСПУ»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 «Логопедическая ритмика в системе комплексных реабилитационных методик», Семинар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Нищевой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Н.В., 16 часов Издательство «ДЕТСТВО-ПРЕСС» и журнал «Дошкольная педагогика»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Семинар «Современные программно-методические комплексы и серии пособий издательства «Просвещение» для реализации ФГТ к структуре основной общеобразовательной программы дошкольного образования», 4 часа, Издательство «Просвещение»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2012«Родители, дети, педагоги: восхождение к духовной общности»,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  </a:t>
            </a:r>
            <a:r>
              <a:rPr lang="en-US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Региональные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педагогические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чтения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ФГБОУ ВПО «ВГСПУ», Научно-исследовательская лаборатория проблем образования родителей, Волгоградское региональное отделение Общероссийской общественной организации «Центр Гуманной педагогики»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 «Коррекционно-развивающее обучение: опыт регионов» Всероссийская научно-практическая конференция, Волгоградская региональная общественная организация «Поддержка профессионального становления педагогов-дефектологов»; ФГБОУ ВПО «ВГСПУ»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«Логопедическое сопровождение детей дошкольного и младшего школьного возраста в условиях освоения ФГОС НОО и ФГТ ООП ДО» проблемный научно-практический семинар,  Волгоградская государственная академия повышения квалификации и переподготовки работников образования</a:t>
            </a:r>
          </a:p>
          <a:p>
            <a:endParaRPr lang="ru-RU" sz="9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500042"/>
            <a:ext cx="857256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«Компетентность коррекционного педагога в условиях реализации ФГОС: профессионализм деятельности» курсы краткосрочного повышения квалификации, 72 часа, Волгоградская государственная академия повышения квалификации и переподготовки работников образования, 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«Система работы в логопедической группе для детей с общим недоразвитием речи» авторский семинар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Нищевой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Н.В., 16 часов, Издательство «ДЕТСТВО-ПРЕСС» и журнал «Дошкольная педагогика»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«Проблемы развития дошкольного образования в России и Германии», 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Международная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видео-конференция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ВГСПУ, Международный Центр проблем Детства и образования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 «Современные аспекты организации и содержания образования детей с ОВЗ» , Научно-практический семинар, ГБОУ ДПО ПК (С) ВГАПК и ПРО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 «Специальное и интегрированное образование: организация, содержание, технологии»,  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международный научно-методический семинар, Волгоградская региональная общественная организация «Поддержка профессионального становления педагогов-дефектологов»; ФГБОУ ВПО «ВГСПУ»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 «Прикладной анализ поведения, как эффективный метод коррекции поведенческих расстройств у детей с ранним детским аутизмом» Областной информационно-ознакомительный семинар,  Министерство образования и науки Волгоградской области, Государственное казенное образовательное учреждение для детей, нуждающихся в психолого-педагогической и медико-социальной помощи «Волгоградский областной центр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психолого-медико-социального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сопровождения»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Научно-практический семинар «Ребенок с ОВЗ – в школе и дома», Министерство внутренней и информационной политики Волгоградской области Министерство образования и науки Волгоградской области Департамент по образованию администрации Волгограда Волгоградская региональная общественная организация «Поддержка  профессионального становления педагогов-дефектологов»; ФГБОУ ВПО «ВГСПУ» 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 «Развитие личности несовершеннолетнего через спортивную деятельность» Межмуниципальный семинар-практикум, Министерство образования и науки Волгоградской области Государственное автономное образовательное учреждение дополнительного профессионального образования (повышения квалификации) специалистов «Волгоградская государственная академия последипломного образования»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49154" name="Picture 2" descr="D:\Мои документы\Мои рисунки\ГРАНТ\Грамоты\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3117938" cy="4286256"/>
          </a:xfrm>
          <a:prstGeom prst="rect">
            <a:avLst/>
          </a:prstGeom>
          <a:noFill/>
        </p:spPr>
      </p:pic>
      <p:pic>
        <p:nvPicPr>
          <p:cNvPr id="49155" name="Picture 3" descr="D:\Мои документы\Мои рисунки\ГРАНТ\2013-06-09\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478120"/>
            <a:ext cx="3137371" cy="4379880"/>
          </a:xfrm>
          <a:prstGeom prst="rect">
            <a:avLst/>
          </a:prstGeom>
          <a:noFill/>
        </p:spPr>
      </p:pic>
      <p:pic>
        <p:nvPicPr>
          <p:cNvPr id="1026" name="Picture 2" descr="D:\Мои документы\Мои рисунки\ГРАНТ\2013-06-09\001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57166"/>
            <a:ext cx="3092766" cy="4448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47106" name="Picture 2" descr="D:\Мои документы\Мои рисунки\ГРАНТ\2012-05-10\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42852"/>
            <a:ext cx="2571768" cy="3740321"/>
          </a:xfrm>
          <a:prstGeom prst="rect">
            <a:avLst/>
          </a:prstGeom>
          <a:noFill/>
        </p:spPr>
      </p:pic>
      <p:pic>
        <p:nvPicPr>
          <p:cNvPr id="47110" name="Picture 6" descr="D:\Мои документы\Мои рисунки\ГРАНТ\2013-08-02\Система работы.jpg"/>
          <p:cNvPicPr>
            <a:picLocks noChangeAspect="1" noChangeArrowheads="1"/>
          </p:cNvPicPr>
          <p:nvPr/>
        </p:nvPicPr>
        <p:blipFill>
          <a:blip r:embed="rId4" cstate="print"/>
          <a:srcRect l="7741" t="22916" r="18697" b="7291"/>
          <a:stretch>
            <a:fillRect/>
          </a:stretch>
        </p:blipFill>
        <p:spPr bwMode="auto">
          <a:xfrm rot="16200000">
            <a:off x="943591" y="2914007"/>
            <a:ext cx="2756227" cy="3929090"/>
          </a:xfrm>
          <a:prstGeom prst="rect">
            <a:avLst/>
          </a:prstGeom>
          <a:noFill/>
        </p:spPr>
      </p:pic>
      <p:pic>
        <p:nvPicPr>
          <p:cNvPr id="47111" name="Picture 7" descr="D:\Мои документы\Мои рисунки\ГРАНТ\2013-08-02\001.jpg"/>
          <p:cNvPicPr>
            <a:picLocks noChangeAspect="1" noChangeArrowheads="1"/>
          </p:cNvPicPr>
          <p:nvPr/>
        </p:nvPicPr>
        <p:blipFill>
          <a:blip r:embed="rId5" cstate="print"/>
          <a:srcRect l="17834" t="7292" r="15288" b="24999"/>
          <a:stretch>
            <a:fillRect/>
          </a:stretch>
        </p:blipFill>
        <p:spPr bwMode="auto">
          <a:xfrm rot="16200000">
            <a:off x="5524506" y="-333402"/>
            <a:ext cx="2786082" cy="4024341"/>
          </a:xfrm>
          <a:prstGeom prst="rect">
            <a:avLst/>
          </a:prstGeom>
          <a:noFill/>
        </p:spPr>
      </p:pic>
      <p:pic>
        <p:nvPicPr>
          <p:cNvPr id="47112" name="Picture 8" descr="D:\Мои документы\Мои рисунки\ГРАНТ\2013-08-02\Безымянный мой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3500438"/>
            <a:ext cx="3857620" cy="2715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48130" name="Picture 2" descr="D:\Мои документы\Мои рисунки\ГРАНТ\2013-08-03 Сертификат\Сертификат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728088" y="-228077"/>
            <a:ext cx="2758603" cy="3786213"/>
          </a:xfrm>
          <a:prstGeom prst="rect">
            <a:avLst/>
          </a:prstGeom>
          <a:noFill/>
        </p:spPr>
      </p:pic>
      <p:pic>
        <p:nvPicPr>
          <p:cNvPr id="2050" name="Picture 2" descr="D:\Мои документы\Мои рисунки\Повышение квалификации 2013\001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856929" y="3286421"/>
            <a:ext cx="2595238" cy="3737654"/>
          </a:xfrm>
          <a:prstGeom prst="rect">
            <a:avLst/>
          </a:prstGeom>
          <a:noFill/>
        </p:spPr>
      </p:pic>
      <p:pic>
        <p:nvPicPr>
          <p:cNvPr id="2051" name="Picture 3" descr="D:\Мои документы\Мои рисунки\Повышение квалификации 2013\001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5744946" y="-398682"/>
            <a:ext cx="2786082" cy="4012026"/>
          </a:xfrm>
          <a:prstGeom prst="rect">
            <a:avLst/>
          </a:prstGeom>
          <a:noFill/>
        </p:spPr>
      </p:pic>
      <p:pic>
        <p:nvPicPr>
          <p:cNvPr id="2052" name="Picture 4" descr="D:\Мои документы\Мои рисунки\ГРАНТ\0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3000372"/>
            <a:ext cx="3008597" cy="3695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3074" name="Picture 2" descr="D:\Мои документы\Мои рисунки\Повышение квалификации 2013\001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428604"/>
            <a:ext cx="3461588" cy="2472880"/>
          </a:xfrm>
          <a:prstGeom prst="rect">
            <a:avLst/>
          </a:prstGeom>
          <a:noFill/>
        </p:spPr>
      </p:pic>
      <p:pic>
        <p:nvPicPr>
          <p:cNvPr id="3075" name="Picture 3" descr="D:\Мои документы\Мои рисунки\Повышение квалификации 2013\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428604"/>
            <a:ext cx="3036908" cy="4349919"/>
          </a:xfrm>
          <a:prstGeom prst="rect">
            <a:avLst/>
          </a:prstGeom>
          <a:noFill/>
        </p:spPr>
      </p:pic>
      <p:pic>
        <p:nvPicPr>
          <p:cNvPr id="3076" name="Picture 4" descr="D:\Мои документы\Мои рисунки\Повышение квалификации 2013\Курсы май 20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183090" y="2174440"/>
            <a:ext cx="3705962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4098" name="Picture 2" descr="D:\Мои документы\Мои рисунки\Повышение квалификации 2013\Калуга май 2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3821615" cy="5476437"/>
          </a:xfrm>
          <a:prstGeom prst="rect">
            <a:avLst/>
          </a:prstGeom>
          <a:noFill/>
        </p:spPr>
      </p:pic>
      <p:pic>
        <p:nvPicPr>
          <p:cNvPr id="4099" name="Picture 3" descr="D:\Мои документы\Мои рисунки\Повышение квалификации 2013\Нищева 4-5 октября.14 года мо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285728"/>
            <a:ext cx="4360156" cy="3090812"/>
          </a:xfrm>
          <a:prstGeom prst="rect">
            <a:avLst/>
          </a:prstGeom>
          <a:noFill/>
        </p:spPr>
      </p:pic>
      <p:pic>
        <p:nvPicPr>
          <p:cNvPr id="5" name="Picture 2" descr="D:\Мои документы\Мои рисунки\Повышение квалификации 2013\Центр развития образо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919618" y="2724192"/>
            <a:ext cx="3214686" cy="4624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5122" name="Picture 2" descr="D:\Мои документы\Мои рисунки\Повышение квалификации 2013\Семинар 27 марта м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2857520" cy="4095316"/>
          </a:xfrm>
          <a:prstGeom prst="rect">
            <a:avLst/>
          </a:prstGeom>
          <a:noFill/>
        </p:spPr>
      </p:pic>
      <p:pic>
        <p:nvPicPr>
          <p:cNvPr id="5123" name="Picture 3" descr="D:\Мои документы\Мои рисунки\Повышение квалификации 2013\Семинар Екжаново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2714620"/>
            <a:ext cx="2771015" cy="4000504"/>
          </a:xfrm>
          <a:prstGeom prst="rect">
            <a:avLst/>
          </a:prstGeom>
          <a:noFill/>
        </p:spPr>
      </p:pic>
      <p:pic>
        <p:nvPicPr>
          <p:cNvPr id="5124" name="Picture 4" descr="D:\Мои документы\Мои рисунки\Повышение квалификации 2013\Сертификат ППМС центра заполненный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5267578" y="-266972"/>
            <a:ext cx="2823689" cy="4071966"/>
          </a:xfrm>
          <a:prstGeom prst="rect">
            <a:avLst/>
          </a:prstGeom>
          <a:noFill/>
        </p:spPr>
      </p:pic>
      <p:sp>
        <p:nvSpPr>
          <p:cNvPr id="6" name="Стрелка вправо 5">
            <a:hlinkClick r:id="rId6" action="ppaction://hlinksldjump"/>
          </p:cNvPr>
          <p:cNvSpPr/>
          <p:nvPr/>
        </p:nvSpPr>
        <p:spPr>
          <a:xfrm>
            <a:off x="571472" y="5357826"/>
            <a:ext cx="1643074" cy="107157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Наличие наград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6147" name="Picture 3" descr="D:\Мои документы\Мои рисунки\Фоны для презентаций\medal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163472">
            <a:off x="2155137" y="853463"/>
            <a:ext cx="3581744" cy="5405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7170" name="Picture 2" descr="D:\Мои документы\Мои рисунки\ГРАНТ\2012-05-10\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85728"/>
            <a:ext cx="2263424" cy="3308081"/>
          </a:xfrm>
          <a:prstGeom prst="rect">
            <a:avLst/>
          </a:prstGeom>
          <a:noFill/>
        </p:spPr>
      </p:pic>
      <p:pic>
        <p:nvPicPr>
          <p:cNvPr id="7171" name="Picture 3" descr="D:\Мои документы\Мои рисунки\ГРАНТ\2012-05-10\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857496"/>
            <a:ext cx="2643206" cy="3708548"/>
          </a:xfrm>
          <a:prstGeom prst="rect">
            <a:avLst/>
          </a:prstGeom>
          <a:noFill/>
        </p:spPr>
      </p:pic>
      <p:pic>
        <p:nvPicPr>
          <p:cNvPr id="7172" name="Picture 4" descr="D:\Мои документы\Мои рисунки\ГРАНТ\2012-05-10\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357166"/>
            <a:ext cx="2358407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8194" name="Picture 2" descr="D:\Мои документы\Мои рисунки\ГРАНТ\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3024409" cy="4227925"/>
          </a:xfrm>
          <a:prstGeom prst="rect">
            <a:avLst/>
          </a:prstGeom>
          <a:noFill/>
        </p:spPr>
      </p:pic>
      <p:pic>
        <p:nvPicPr>
          <p:cNvPr id="8195" name="Picture 3" descr="D:\Мои документы\Мои рисунки\ГРАНТ\0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57166"/>
            <a:ext cx="2980742" cy="4214842"/>
          </a:xfrm>
          <a:prstGeom prst="rect">
            <a:avLst/>
          </a:prstGeom>
          <a:noFill/>
        </p:spPr>
      </p:pic>
      <p:pic>
        <p:nvPicPr>
          <p:cNvPr id="8196" name="Picture 4" descr="D:\Мои документы\Мои рисунки\ГРАНТ\0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1928802"/>
            <a:ext cx="3134151" cy="4441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9218" name="Picture 2" descr="D:\Мои документы\Мои рисунки\ГРАНТ\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28603"/>
            <a:ext cx="2857520" cy="4110299"/>
          </a:xfrm>
          <a:prstGeom prst="rect">
            <a:avLst/>
          </a:prstGeom>
          <a:noFill/>
        </p:spPr>
      </p:pic>
      <p:pic>
        <p:nvPicPr>
          <p:cNvPr id="9219" name="Picture 3" descr="D:\Мои документы\Мои рисунки\ГРАНТ\0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357165"/>
            <a:ext cx="2895762" cy="4160677"/>
          </a:xfrm>
          <a:prstGeom prst="rect">
            <a:avLst/>
          </a:prstGeom>
          <a:noFill/>
        </p:spPr>
      </p:pic>
      <p:pic>
        <p:nvPicPr>
          <p:cNvPr id="9220" name="Picture 4" descr="D:\Мои документы\Мои рисунки\ГРАНТ\0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1857364"/>
            <a:ext cx="3404847" cy="4855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0242" name="Picture 2" descr="D:\Мои документы\Мои рисунки\ГРАНТ\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85728"/>
            <a:ext cx="2641827" cy="3786190"/>
          </a:xfrm>
          <a:prstGeom prst="rect">
            <a:avLst/>
          </a:prstGeom>
          <a:noFill/>
        </p:spPr>
      </p:pic>
      <p:pic>
        <p:nvPicPr>
          <p:cNvPr id="10243" name="Picture 3" descr="D:\Мои документы\Мои рисунки\ГРАНТ\0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357166"/>
            <a:ext cx="2690068" cy="3855328"/>
          </a:xfrm>
          <a:prstGeom prst="rect">
            <a:avLst/>
          </a:prstGeom>
          <a:noFill/>
        </p:spPr>
      </p:pic>
      <p:pic>
        <p:nvPicPr>
          <p:cNvPr id="10244" name="Picture 4" descr="D:\Мои документы\Мои рисунки\ГРАНТ\0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3143248"/>
            <a:ext cx="2500330" cy="3581382"/>
          </a:xfrm>
          <a:prstGeom prst="rect">
            <a:avLst/>
          </a:prstGeom>
          <a:noFill/>
        </p:spPr>
      </p:pic>
      <p:pic>
        <p:nvPicPr>
          <p:cNvPr id="10245" name="Picture 5" descr="D:\Мои документы\Мои рисунки\ГРАНТ\грамоты гранд\Безымянный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357166"/>
            <a:ext cx="2234111" cy="32228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1266" name="Picture 2" descr="D:\Мои документы\Мои рисунки\ГРАНТ\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42852"/>
            <a:ext cx="3904694" cy="5643578"/>
          </a:xfrm>
          <a:prstGeom prst="rect">
            <a:avLst/>
          </a:prstGeom>
          <a:noFill/>
        </p:spPr>
      </p:pic>
      <p:pic>
        <p:nvPicPr>
          <p:cNvPr id="11267" name="Picture 3" descr="D:\Мои документы\Мои рисунки\ГРАНТ\0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500042"/>
            <a:ext cx="2554050" cy="3632188"/>
          </a:xfrm>
          <a:prstGeom prst="rect">
            <a:avLst/>
          </a:prstGeom>
          <a:noFill/>
        </p:spPr>
      </p:pic>
      <p:pic>
        <p:nvPicPr>
          <p:cNvPr id="11268" name="Picture 4" descr="D:\Мои документы\Мои рисунки\Награды за профмастерство\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286124"/>
            <a:ext cx="2431284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2290" name="Picture 2" descr="D:\Мои документы\Мои рисунки\Награды за профмастерство\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428736"/>
            <a:ext cx="3429024" cy="4884077"/>
          </a:xfrm>
          <a:prstGeom prst="rect">
            <a:avLst/>
          </a:prstGeom>
          <a:noFill/>
        </p:spPr>
      </p:pic>
      <p:pic>
        <p:nvPicPr>
          <p:cNvPr id="12291" name="Picture 3" descr="D:\Мои документы\Мои рисунки\Награды за профмастерство\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42852"/>
            <a:ext cx="2604722" cy="3628006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357158" y="5786454"/>
            <a:ext cx="1357322" cy="85725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Хобби и увлечения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3314" name="Picture 2" descr="D:\Мои документы\Мои рисунки\Фоны для презентаций\xXobbi.jpg.pagespeed.ic.dNuC7HIXHg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1928802"/>
            <a:ext cx="4381500" cy="438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Путешествия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4338" name="Picture 2" descr="D:\Мои документы\Мои рисунки\Эльбрус\IMG_11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8604"/>
            <a:ext cx="3048020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339" name="Picture 3" descr="D:\Мои документы\Мои рисунки\Фотоаппарат\IMG_03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6722" y="1285860"/>
            <a:ext cx="2667018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340" name="Picture 4" descr="D:\Мои документы\Мои рисунки\Москва\IMG_18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142984"/>
            <a:ext cx="2698627" cy="20239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341" name="Picture 5" descr="D:\Мои документы\Мои рисунки\Геленджик осень\IMG_24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429000"/>
            <a:ext cx="285752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343" name="AutoShape 7" descr="http://itd2.mycdn.me/image?t=13&amp;bid=802802241947&amp;id=802802241947&amp;plc=WEB&amp;tkn=geGekK_Lp1LbEifwqu_yA3P_R-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5" name="AutoShape 9" descr="http://ia116.mycdn.me/image?t=3&amp;bid=802802241947&amp;id=802802241947&amp;plc=WEB&amp;tkn=LJ1G3eQBqS_vxsjXvhRdWH1msa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6" name="Picture 10" descr="D:\Мои документы\Мои рисунки\Фоны для презентаций\imag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12" y="3571876"/>
            <a:ext cx="2214546" cy="29527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347" name="Picture 11" descr="D:\Мои документы\Мои рисунки\Фоны для презентаций\image (1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28925" y="4214818"/>
            <a:ext cx="2952771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Творческая деятельность и ролевое участие в мероприятиях детского сада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5361" name="Picture 1" descr="D:\Мои документы\Мои рисунки\С проигрывателя NOKIA Lumia 610\Сохраненные изображения\DSC048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53752"/>
            <a:ext cx="2690830" cy="2018123"/>
          </a:xfrm>
          <a:prstGeom prst="rect">
            <a:avLst/>
          </a:prstGeom>
          <a:noFill/>
        </p:spPr>
      </p:pic>
      <p:pic>
        <p:nvPicPr>
          <p:cNvPr id="15362" name="Picture 2" descr="D:\Мои документы\Мои рисунки\С проигрывателя NOKIA Lumia 610\Альбом камеры\WP_0004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571612"/>
            <a:ext cx="2378783" cy="3171711"/>
          </a:xfrm>
          <a:prstGeom prst="rect">
            <a:avLst/>
          </a:prstGeom>
          <a:noFill/>
        </p:spPr>
      </p:pic>
      <p:pic>
        <p:nvPicPr>
          <p:cNvPr id="15363" name="Picture 3" descr="D:\Мои документы\для конкурса\Мои результаты сканирования\2008-11 (ноя)\сканирование00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1714488"/>
            <a:ext cx="2540713" cy="1706995"/>
          </a:xfrm>
          <a:prstGeom prst="rect">
            <a:avLst/>
          </a:prstGeom>
          <a:noFill/>
        </p:spPr>
      </p:pic>
      <p:pic>
        <p:nvPicPr>
          <p:cNvPr id="1026" name="Picture 2" descr="C:\Users\Елена\Для сайта\Фото  группы\группа\IMG_08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246050" y="4111612"/>
            <a:ext cx="2603376" cy="1952532"/>
          </a:xfrm>
          <a:prstGeom prst="rect">
            <a:avLst/>
          </a:prstGeom>
          <a:noFill/>
        </p:spPr>
      </p:pic>
      <p:pic>
        <p:nvPicPr>
          <p:cNvPr id="1027" name="Picture 3" descr="D:\Мои документы\Мои рисунки\рисунки на конкурс\2012-01-31\ГУЛЯЕВА ВИКТОРИЯ ВОЛГОГРАД ДЫМКОВСКИЕ ИГРУШКИ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43175" y="3786190"/>
            <a:ext cx="3429024" cy="2603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Другие увлечения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1214414" y="1285860"/>
            <a:ext cx="2500330" cy="17145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Поделки своими руками</a:t>
            </a:r>
            <a:endParaRPr lang="ru-RU" dirty="0"/>
          </a:p>
        </p:txBody>
      </p:sp>
      <p:sp>
        <p:nvSpPr>
          <p:cNvPr id="7" name="Облако 6"/>
          <p:cNvSpPr/>
          <p:nvPr/>
        </p:nvSpPr>
        <p:spPr>
          <a:xfrm>
            <a:off x="6000760" y="1357298"/>
            <a:ext cx="2500330" cy="17859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Изготовление костюмов к праздникам</a:t>
            </a:r>
            <a:endParaRPr lang="ru-RU" dirty="0"/>
          </a:p>
        </p:txBody>
      </p:sp>
      <p:sp>
        <p:nvSpPr>
          <p:cNvPr id="8" name="Облако 7"/>
          <p:cNvSpPr/>
          <p:nvPr/>
        </p:nvSpPr>
        <p:spPr>
          <a:xfrm>
            <a:off x="3143240" y="2571744"/>
            <a:ext cx="2643206" cy="17145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Корпоративные вечеринки и развлечения</a:t>
            </a:r>
            <a:endParaRPr lang="ru-RU" dirty="0"/>
          </a:p>
        </p:txBody>
      </p:sp>
      <p:sp>
        <p:nvSpPr>
          <p:cNvPr id="9" name="Облако 8"/>
          <p:cNvSpPr/>
          <p:nvPr/>
        </p:nvSpPr>
        <p:spPr>
          <a:xfrm>
            <a:off x="500034" y="3929066"/>
            <a:ext cx="278608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Сочинение стихов и придумывание сценариев к праздникам</a:t>
            </a:r>
            <a:endParaRPr lang="ru-RU" dirty="0"/>
          </a:p>
        </p:txBody>
      </p:sp>
      <p:sp>
        <p:nvSpPr>
          <p:cNvPr id="10" name="Облако 9"/>
          <p:cNvSpPr/>
          <p:nvPr/>
        </p:nvSpPr>
        <p:spPr>
          <a:xfrm>
            <a:off x="3714744" y="4572008"/>
            <a:ext cx="2928958" cy="17145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Кулинария</a:t>
            </a:r>
            <a:endParaRPr lang="ru-RU" dirty="0"/>
          </a:p>
        </p:txBody>
      </p:sp>
      <p:sp>
        <p:nvSpPr>
          <p:cNvPr id="11" name="Стрелка вправо 10">
            <a:hlinkClick r:id="rId3" action="ppaction://hlinksldjump"/>
          </p:cNvPr>
          <p:cNvSpPr/>
          <p:nvPr/>
        </p:nvSpPr>
        <p:spPr>
          <a:xfrm>
            <a:off x="2357422" y="5786454"/>
            <a:ext cx="1428760" cy="78581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Фоны для презентаций\23f1281c383eed29a5aaf7b8c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Приятно было познакомиться!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71682" name="Picture 2" descr="D:\Мои документы\Мои рисунки\Фоны для презентаций\Новый рисунок (3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1500174"/>
            <a:ext cx="4825252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2033</Words>
  <Application>Microsoft Office PowerPoint</Application>
  <PresentationFormat>Экран (4:3)</PresentationFormat>
  <Paragraphs>188</Paragraphs>
  <Slides>58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Тема Office</vt:lpstr>
      <vt:lpstr>Портфолио профессиональной деятельности</vt:lpstr>
      <vt:lpstr>Общие сведения о педагоге</vt:lpstr>
      <vt:lpstr>Педагогическое кредо</vt:lpstr>
      <vt:lpstr>Педагогический девиз</vt:lpstr>
      <vt:lpstr>Профессиональная деятельность</vt:lpstr>
      <vt:lpstr>Участие педагога в конкурсах профессионального мастерства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Подготовка воспитанников к участию в конкурсах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Распространение  педагогического опыта </vt:lpstr>
      <vt:lpstr>2011 - 2012 год</vt:lpstr>
      <vt:lpstr> 2013 год </vt:lpstr>
      <vt:lpstr>2014 год</vt:lpstr>
      <vt:lpstr>2014 – 2015 год</vt:lpstr>
      <vt:lpstr>Научные статьи и публикации</vt:lpstr>
      <vt:lpstr>Публикации в сборниках</vt:lpstr>
      <vt:lpstr>Публикации на интернет - порталах</vt:lpstr>
      <vt:lpstr>Сведения об аттестации  и повышении квалификации 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Наличие наград</vt:lpstr>
      <vt:lpstr>Слайд 48</vt:lpstr>
      <vt:lpstr>Слайд 49</vt:lpstr>
      <vt:lpstr>Слайд 50</vt:lpstr>
      <vt:lpstr>Слайд 51</vt:lpstr>
      <vt:lpstr>Слайд 52</vt:lpstr>
      <vt:lpstr>Слайд 53</vt:lpstr>
      <vt:lpstr>Хобби и увлечения</vt:lpstr>
      <vt:lpstr>Путешествия</vt:lpstr>
      <vt:lpstr>Творческая деятельность и ролевое участие в мероприятиях детского сада</vt:lpstr>
      <vt:lpstr>Другие увлечения</vt:lpstr>
      <vt:lpstr>Приятно было познакомиться!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51</cp:revision>
  <dcterms:created xsi:type="dcterms:W3CDTF">2015-06-20T08:47:19Z</dcterms:created>
  <dcterms:modified xsi:type="dcterms:W3CDTF">2016-03-04T07:00:02Z</dcterms:modified>
</cp:coreProperties>
</file>