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5" r:id="rId3"/>
    <p:sldId id="274" r:id="rId4"/>
    <p:sldId id="276" r:id="rId5"/>
    <p:sldId id="273" r:id="rId6"/>
    <p:sldId id="278" r:id="rId7"/>
    <p:sldId id="294" r:id="rId8"/>
    <p:sldId id="280" r:id="rId9"/>
    <p:sldId id="283" r:id="rId10"/>
    <p:sldId id="281" r:id="rId11"/>
    <p:sldId id="282" r:id="rId12"/>
    <p:sldId id="295" r:id="rId13"/>
    <p:sldId id="293" r:id="rId14"/>
    <p:sldId id="270" r:id="rId15"/>
    <p:sldId id="266" r:id="rId16"/>
    <p:sldId id="271" r:id="rId17"/>
    <p:sldId id="291" r:id="rId18"/>
    <p:sldId id="297" r:id="rId19"/>
    <p:sldId id="285" r:id="rId20"/>
    <p:sldId id="286" r:id="rId21"/>
    <p:sldId id="296" r:id="rId22"/>
    <p:sldId id="288" r:id="rId23"/>
    <p:sldId id="284" r:id="rId24"/>
    <p:sldId id="289" r:id="rId25"/>
    <p:sldId id="290" r:id="rId26"/>
    <p:sldId id="298" r:id="rId27"/>
    <p:sldId id="299" r:id="rId28"/>
    <p:sldId id="300" r:id="rId29"/>
    <p:sldId id="301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FF8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12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F00A8-2845-4AC8-8E67-FD26153552D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D2A91-C1B7-48EE-BAB7-230C0B12F1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F00A8-2845-4AC8-8E67-FD26153552D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D2A91-C1B7-48EE-BAB7-230C0B12F1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F00A8-2845-4AC8-8E67-FD26153552D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D2A91-C1B7-48EE-BAB7-230C0B12F1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F00A8-2845-4AC8-8E67-FD26153552D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D2A91-C1B7-48EE-BAB7-230C0B12F1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F00A8-2845-4AC8-8E67-FD26153552D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D2A91-C1B7-48EE-BAB7-230C0B12F1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F00A8-2845-4AC8-8E67-FD26153552D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D2A91-C1B7-48EE-BAB7-230C0B12F1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F00A8-2845-4AC8-8E67-FD26153552D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D2A91-C1B7-48EE-BAB7-230C0B12F1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F00A8-2845-4AC8-8E67-FD26153552D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D2A91-C1B7-48EE-BAB7-230C0B12F1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F00A8-2845-4AC8-8E67-FD26153552D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D2A91-C1B7-48EE-BAB7-230C0B12F1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F00A8-2845-4AC8-8E67-FD26153552D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D2A91-C1B7-48EE-BAB7-230C0B12F1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F00A8-2845-4AC8-8E67-FD26153552D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D2A91-C1B7-48EE-BAB7-230C0B12F1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F00A8-2845-4AC8-8E67-FD26153552D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D2A91-C1B7-48EE-BAB7-230C0B12F1A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13" Type="http://schemas.openxmlformats.org/officeDocument/2006/relationships/image" Target="../media/image67.jpeg"/><Relationship Id="rId18" Type="http://schemas.openxmlformats.org/officeDocument/2006/relationships/image" Target="../media/image72.jpeg"/><Relationship Id="rId3" Type="http://schemas.openxmlformats.org/officeDocument/2006/relationships/image" Target="../media/image57.jpeg"/><Relationship Id="rId21" Type="http://schemas.openxmlformats.org/officeDocument/2006/relationships/image" Target="../media/image75.jpeg"/><Relationship Id="rId7" Type="http://schemas.openxmlformats.org/officeDocument/2006/relationships/image" Target="../media/image61.jpeg"/><Relationship Id="rId12" Type="http://schemas.openxmlformats.org/officeDocument/2006/relationships/image" Target="../media/image66.jpeg"/><Relationship Id="rId17" Type="http://schemas.openxmlformats.org/officeDocument/2006/relationships/image" Target="../media/image71.jpeg"/><Relationship Id="rId25" Type="http://schemas.openxmlformats.org/officeDocument/2006/relationships/image" Target="../media/image79.jpeg"/><Relationship Id="rId2" Type="http://schemas.openxmlformats.org/officeDocument/2006/relationships/image" Target="../media/image56.jpeg"/><Relationship Id="rId16" Type="http://schemas.openxmlformats.org/officeDocument/2006/relationships/image" Target="../media/image70.jpeg"/><Relationship Id="rId20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11" Type="http://schemas.openxmlformats.org/officeDocument/2006/relationships/image" Target="../media/image65.jpeg"/><Relationship Id="rId24" Type="http://schemas.openxmlformats.org/officeDocument/2006/relationships/image" Target="../media/image78.jpeg"/><Relationship Id="rId5" Type="http://schemas.openxmlformats.org/officeDocument/2006/relationships/image" Target="../media/image59.jpeg"/><Relationship Id="rId15" Type="http://schemas.openxmlformats.org/officeDocument/2006/relationships/image" Target="../media/image69.jpeg"/><Relationship Id="rId23" Type="http://schemas.openxmlformats.org/officeDocument/2006/relationships/image" Target="../media/image77.jpeg"/><Relationship Id="rId10" Type="http://schemas.openxmlformats.org/officeDocument/2006/relationships/image" Target="../media/image64.jpeg"/><Relationship Id="rId19" Type="http://schemas.openxmlformats.org/officeDocument/2006/relationships/image" Target="../media/image73.jpeg"/><Relationship Id="rId4" Type="http://schemas.openxmlformats.org/officeDocument/2006/relationships/image" Target="../media/image58.jpeg"/><Relationship Id="rId9" Type="http://schemas.openxmlformats.org/officeDocument/2006/relationships/image" Target="../media/image63.jpeg"/><Relationship Id="rId14" Type="http://schemas.openxmlformats.org/officeDocument/2006/relationships/image" Target="../media/image68.jpeg"/><Relationship Id="rId22" Type="http://schemas.openxmlformats.org/officeDocument/2006/relationships/image" Target="../media/image7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7" Type="http://schemas.openxmlformats.org/officeDocument/2006/relationships/image" Target="../media/image89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7" Type="http://schemas.openxmlformats.org/officeDocument/2006/relationships/image" Target="../media/image95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7" Type="http://schemas.openxmlformats.org/officeDocument/2006/relationships/image" Target="../media/image101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jpe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3.jpeg"/><Relationship Id="rId18" Type="http://schemas.openxmlformats.org/officeDocument/2006/relationships/image" Target="../media/image118.jpeg"/><Relationship Id="rId26" Type="http://schemas.openxmlformats.org/officeDocument/2006/relationships/image" Target="../media/image126.jpeg"/><Relationship Id="rId39" Type="http://schemas.openxmlformats.org/officeDocument/2006/relationships/image" Target="../media/image139.jpeg"/><Relationship Id="rId21" Type="http://schemas.openxmlformats.org/officeDocument/2006/relationships/image" Target="../media/image121.jpeg"/><Relationship Id="rId34" Type="http://schemas.openxmlformats.org/officeDocument/2006/relationships/image" Target="../media/image134.jpeg"/><Relationship Id="rId42" Type="http://schemas.openxmlformats.org/officeDocument/2006/relationships/image" Target="../media/image142.jpeg"/><Relationship Id="rId47" Type="http://schemas.openxmlformats.org/officeDocument/2006/relationships/image" Target="../media/image147.jpeg"/><Relationship Id="rId50" Type="http://schemas.openxmlformats.org/officeDocument/2006/relationships/image" Target="../media/image150.jpeg"/><Relationship Id="rId55" Type="http://schemas.openxmlformats.org/officeDocument/2006/relationships/image" Target="../media/image155.jpeg"/><Relationship Id="rId7" Type="http://schemas.openxmlformats.org/officeDocument/2006/relationships/image" Target="../media/image107.jpeg"/><Relationship Id="rId12" Type="http://schemas.openxmlformats.org/officeDocument/2006/relationships/image" Target="../media/image112.jpeg"/><Relationship Id="rId17" Type="http://schemas.openxmlformats.org/officeDocument/2006/relationships/image" Target="../media/image117.jpeg"/><Relationship Id="rId25" Type="http://schemas.openxmlformats.org/officeDocument/2006/relationships/image" Target="../media/image125.jpeg"/><Relationship Id="rId33" Type="http://schemas.openxmlformats.org/officeDocument/2006/relationships/image" Target="../media/image133.jpeg"/><Relationship Id="rId38" Type="http://schemas.openxmlformats.org/officeDocument/2006/relationships/image" Target="../media/image138.jpeg"/><Relationship Id="rId46" Type="http://schemas.openxmlformats.org/officeDocument/2006/relationships/image" Target="../media/image146.jpeg"/><Relationship Id="rId59" Type="http://schemas.openxmlformats.org/officeDocument/2006/relationships/image" Target="../media/image159.jpeg"/><Relationship Id="rId2" Type="http://schemas.openxmlformats.org/officeDocument/2006/relationships/image" Target="../media/image102.jpeg"/><Relationship Id="rId16" Type="http://schemas.openxmlformats.org/officeDocument/2006/relationships/image" Target="../media/image116.jpeg"/><Relationship Id="rId20" Type="http://schemas.openxmlformats.org/officeDocument/2006/relationships/image" Target="../media/image120.jpeg"/><Relationship Id="rId29" Type="http://schemas.openxmlformats.org/officeDocument/2006/relationships/image" Target="../media/image129.jpeg"/><Relationship Id="rId41" Type="http://schemas.openxmlformats.org/officeDocument/2006/relationships/image" Target="../media/image141.jpeg"/><Relationship Id="rId54" Type="http://schemas.openxmlformats.org/officeDocument/2006/relationships/image" Target="../media/image1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jpeg"/><Relationship Id="rId11" Type="http://schemas.openxmlformats.org/officeDocument/2006/relationships/image" Target="../media/image111.jpeg"/><Relationship Id="rId24" Type="http://schemas.openxmlformats.org/officeDocument/2006/relationships/image" Target="../media/image124.jpeg"/><Relationship Id="rId32" Type="http://schemas.openxmlformats.org/officeDocument/2006/relationships/image" Target="../media/image132.jpeg"/><Relationship Id="rId37" Type="http://schemas.openxmlformats.org/officeDocument/2006/relationships/image" Target="../media/image137.jpeg"/><Relationship Id="rId40" Type="http://schemas.openxmlformats.org/officeDocument/2006/relationships/image" Target="../media/image140.jpeg"/><Relationship Id="rId45" Type="http://schemas.openxmlformats.org/officeDocument/2006/relationships/image" Target="../media/image145.jpeg"/><Relationship Id="rId53" Type="http://schemas.openxmlformats.org/officeDocument/2006/relationships/image" Target="../media/image153.jpeg"/><Relationship Id="rId58" Type="http://schemas.openxmlformats.org/officeDocument/2006/relationships/image" Target="../media/image158.jpeg"/><Relationship Id="rId5" Type="http://schemas.openxmlformats.org/officeDocument/2006/relationships/image" Target="../media/image105.jpeg"/><Relationship Id="rId15" Type="http://schemas.openxmlformats.org/officeDocument/2006/relationships/image" Target="../media/image115.jpeg"/><Relationship Id="rId23" Type="http://schemas.openxmlformats.org/officeDocument/2006/relationships/image" Target="../media/image123.jpeg"/><Relationship Id="rId28" Type="http://schemas.openxmlformats.org/officeDocument/2006/relationships/image" Target="../media/image128.jpeg"/><Relationship Id="rId36" Type="http://schemas.openxmlformats.org/officeDocument/2006/relationships/image" Target="../media/image136.jpeg"/><Relationship Id="rId49" Type="http://schemas.openxmlformats.org/officeDocument/2006/relationships/image" Target="../media/image149.jpeg"/><Relationship Id="rId57" Type="http://schemas.openxmlformats.org/officeDocument/2006/relationships/image" Target="../media/image157.jpeg"/><Relationship Id="rId10" Type="http://schemas.openxmlformats.org/officeDocument/2006/relationships/image" Target="../media/image110.jpeg"/><Relationship Id="rId19" Type="http://schemas.openxmlformats.org/officeDocument/2006/relationships/image" Target="../media/image119.jpeg"/><Relationship Id="rId31" Type="http://schemas.openxmlformats.org/officeDocument/2006/relationships/image" Target="../media/image131.jpeg"/><Relationship Id="rId44" Type="http://schemas.openxmlformats.org/officeDocument/2006/relationships/image" Target="../media/image144.jpeg"/><Relationship Id="rId52" Type="http://schemas.openxmlformats.org/officeDocument/2006/relationships/image" Target="../media/image152.jpeg"/><Relationship Id="rId4" Type="http://schemas.openxmlformats.org/officeDocument/2006/relationships/image" Target="../media/image104.jpeg"/><Relationship Id="rId9" Type="http://schemas.openxmlformats.org/officeDocument/2006/relationships/image" Target="../media/image109.jpeg"/><Relationship Id="rId14" Type="http://schemas.openxmlformats.org/officeDocument/2006/relationships/image" Target="../media/image114.jpeg"/><Relationship Id="rId22" Type="http://schemas.openxmlformats.org/officeDocument/2006/relationships/image" Target="../media/image122.jpeg"/><Relationship Id="rId27" Type="http://schemas.openxmlformats.org/officeDocument/2006/relationships/image" Target="../media/image127.jpeg"/><Relationship Id="rId30" Type="http://schemas.openxmlformats.org/officeDocument/2006/relationships/image" Target="../media/image130.jpeg"/><Relationship Id="rId35" Type="http://schemas.openxmlformats.org/officeDocument/2006/relationships/image" Target="../media/image135.jpeg"/><Relationship Id="rId43" Type="http://schemas.openxmlformats.org/officeDocument/2006/relationships/image" Target="../media/image143.jpeg"/><Relationship Id="rId48" Type="http://schemas.openxmlformats.org/officeDocument/2006/relationships/image" Target="../media/image148.jpeg"/><Relationship Id="rId56" Type="http://schemas.openxmlformats.org/officeDocument/2006/relationships/image" Target="../media/image156.jpeg"/><Relationship Id="rId8" Type="http://schemas.openxmlformats.org/officeDocument/2006/relationships/image" Target="../media/image108.jpeg"/><Relationship Id="rId51" Type="http://schemas.openxmlformats.org/officeDocument/2006/relationships/image" Target="../media/image151.jpeg"/><Relationship Id="rId3" Type="http://schemas.openxmlformats.org/officeDocument/2006/relationships/image" Target="../media/image103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jpeg"/><Relationship Id="rId13" Type="http://schemas.openxmlformats.org/officeDocument/2006/relationships/image" Target="../media/image171.jpeg"/><Relationship Id="rId18" Type="http://schemas.openxmlformats.org/officeDocument/2006/relationships/image" Target="../media/image176.png"/><Relationship Id="rId3" Type="http://schemas.openxmlformats.org/officeDocument/2006/relationships/image" Target="../media/image161.jpeg"/><Relationship Id="rId7" Type="http://schemas.openxmlformats.org/officeDocument/2006/relationships/image" Target="../media/image165.jpeg"/><Relationship Id="rId12" Type="http://schemas.openxmlformats.org/officeDocument/2006/relationships/image" Target="../media/image170.jpeg"/><Relationship Id="rId17" Type="http://schemas.openxmlformats.org/officeDocument/2006/relationships/image" Target="../media/image175.png"/><Relationship Id="rId2" Type="http://schemas.openxmlformats.org/officeDocument/2006/relationships/image" Target="../media/image160.png"/><Relationship Id="rId16" Type="http://schemas.openxmlformats.org/officeDocument/2006/relationships/image" Target="../media/image1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4.jpeg"/><Relationship Id="rId11" Type="http://schemas.openxmlformats.org/officeDocument/2006/relationships/image" Target="../media/image169.jpeg"/><Relationship Id="rId5" Type="http://schemas.openxmlformats.org/officeDocument/2006/relationships/image" Target="../media/image163.jpeg"/><Relationship Id="rId15" Type="http://schemas.openxmlformats.org/officeDocument/2006/relationships/image" Target="../media/image173.jpeg"/><Relationship Id="rId10" Type="http://schemas.openxmlformats.org/officeDocument/2006/relationships/image" Target="../media/image168.jpeg"/><Relationship Id="rId4" Type="http://schemas.openxmlformats.org/officeDocument/2006/relationships/image" Target="../media/image162.jpeg"/><Relationship Id="rId9" Type="http://schemas.openxmlformats.org/officeDocument/2006/relationships/image" Target="../media/image167.jpeg"/><Relationship Id="rId14" Type="http://schemas.openxmlformats.org/officeDocument/2006/relationships/image" Target="../media/image17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11760" y="1052736"/>
            <a:ext cx="6624736" cy="86409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ГКОУ «Слащёвская школа-интернат»</a:t>
            </a:r>
            <a:endParaRPr lang="ru-RU" sz="2400" dirty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17410" name="Picture 2" descr="C:\Users\Комп\Desktop\отчет по работе ДО для комитета\эмблема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1"/>
            <a:ext cx="2411760" cy="2433455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539552" y="2420888"/>
            <a:ext cx="8352928" cy="259228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002060"/>
                </a:solidFill>
                <a:latin typeface="Arial Black" pitchFamily="34" charset="0"/>
              </a:rPr>
              <a:t>Детское общественное объединение </a:t>
            </a:r>
          </a:p>
          <a:p>
            <a:pPr algn="ctr"/>
            <a:r>
              <a:rPr lang="ru-RU" sz="5400" dirty="0" smtClean="0">
                <a:solidFill>
                  <a:srgbClr val="C00000"/>
                </a:solidFill>
                <a:latin typeface="Arial Black" pitchFamily="34" charset="0"/>
              </a:rPr>
              <a:t>«Планета детства»</a:t>
            </a:r>
            <a:endParaRPr lang="ru-RU" sz="54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91880" y="6021288"/>
            <a:ext cx="2088232" cy="64807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Black" pitchFamily="34" charset="0"/>
              </a:rPr>
              <a:t>2022 год</a:t>
            </a:r>
            <a:endParaRPr lang="ru-RU" sz="28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267744" y="188640"/>
            <a:ext cx="6696744" cy="331236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С 01.09.2021 г. школа приступила к реализации  </a:t>
            </a:r>
            <a:r>
              <a:rPr lang="ru-RU" sz="2400" dirty="0" smtClean="0">
                <a:solidFill>
                  <a:schemeClr val="tx1"/>
                </a:solidFill>
                <a:latin typeface="Arial Black" pitchFamily="34" charset="0"/>
              </a:rPr>
              <a:t>Программы воспитания и социализации детей с ОВЗ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, которая обеспечивает единство обучения и воспитания, формирование единого воспитательного пространства образовательного учреждения. 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339752" y="3789040"/>
            <a:ext cx="6624736" cy="266429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Направления воспитательной работы школы-интерната реализуются в десяти модулях, одним из которых является </a:t>
            </a:r>
            <a:r>
              <a:rPr lang="ru-RU" sz="2400" b="1" dirty="0" smtClean="0">
                <a:solidFill>
                  <a:srgbClr val="002060"/>
                </a:solidFill>
                <a:latin typeface="Arial Black" pitchFamily="34" charset="0"/>
              </a:rPr>
              <a:t>«Детское общественное объединение».</a:t>
            </a:r>
            <a:endParaRPr lang="ru-RU" sz="2400" dirty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12" name="Picture 2" descr="C:\Users\Комп\Desktop\отчет по работе ДО для комитета\эмблема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3861048"/>
            <a:ext cx="2250410" cy="2270654"/>
          </a:xfrm>
          <a:prstGeom prst="rect">
            <a:avLst/>
          </a:prstGeom>
          <a:noFill/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764704"/>
            <a:ext cx="2120489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835696" y="188640"/>
            <a:ext cx="7128792" cy="79208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35696" y="188640"/>
            <a:ext cx="676875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latin typeface="Arial Black" pitchFamily="34" charset="0"/>
              </a:rPr>
              <a:t>Детское объединение «Планета детства»  было создано еще в 2006 году</a:t>
            </a:r>
            <a:endParaRPr lang="ru-RU" sz="2200" dirty="0" smtClean="0">
              <a:latin typeface="Arial Black" pitchFamily="34" charset="0"/>
            </a:endParaRPr>
          </a:p>
          <a:p>
            <a:pPr algn="ctr"/>
            <a:endParaRPr lang="ru-RU" sz="2200" dirty="0">
              <a:latin typeface="Arial Black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835696" y="1124744"/>
            <a:ext cx="7128792" cy="216024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solidFill>
                  <a:srgbClr val="002060"/>
                </a:solidFill>
                <a:latin typeface="Arial Black" pitchFamily="34" charset="0"/>
              </a:rPr>
              <a:t>добровольное объединение учащихся школы-интерната, педагогического коллектива, предназначенное для продуктивной совместной деятельности, удовлетворяющей социальные потребности и интересы  детей</a:t>
            </a:r>
            <a:endParaRPr lang="ru-RU" sz="22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835696" y="3429000"/>
            <a:ext cx="7128792" cy="20162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solidFill>
                  <a:schemeClr val="tx1"/>
                </a:solidFill>
                <a:latin typeface="Arial Black" pitchFamily="34" charset="0"/>
              </a:rPr>
              <a:t>создать условия для самоопределения, саморазвития, самовыражения, самореализации каждого члена объединения через организацию совместной деятельности детей и взрослых</a:t>
            </a:r>
            <a:endParaRPr lang="ru-RU" sz="22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0" y="1484784"/>
            <a:ext cx="1835696" cy="12961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Arial Black" pitchFamily="34" charset="0"/>
              </a:rPr>
              <a:t>Это</a:t>
            </a:r>
            <a:endParaRPr lang="ru-RU" sz="3200" dirty="0">
              <a:latin typeface="Arial Black" pitchFamily="34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0" y="3645024"/>
            <a:ext cx="1835696" cy="13681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Arial Black" pitchFamily="34" charset="0"/>
              </a:rPr>
              <a:t>Цель</a:t>
            </a:r>
            <a:endParaRPr lang="ru-RU" sz="3200" dirty="0">
              <a:latin typeface="Arial Black" pitchFamily="34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0" y="5373216"/>
            <a:ext cx="1835696" cy="12961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Девиз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835696" y="5589240"/>
            <a:ext cx="7128792" cy="86409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«Мы на планете детства себя обретём, от скуки и лени мир свой спасём».  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  <a:p>
            <a:pPr algn="ctr"/>
            <a:endParaRPr lang="ru-RU" sz="2200" dirty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4" name="Picture 2" descr="C:\Users\Комп\Desktop\отчет по работе ДО для комитета\эмблема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188640"/>
            <a:ext cx="1213222" cy="1224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99592" y="188640"/>
            <a:ext cx="8064896" cy="50405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latin typeface="Arial Black" pitchFamily="34" charset="0"/>
              </a:rPr>
              <a:t>Нормативно-правовая база детского объединения</a:t>
            </a:r>
            <a:endParaRPr lang="ru-RU" sz="2000" dirty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1030" name="Picture 6" descr="Конституция Российской Федерации в новейшей действующей редакции 2021 года  — | ЛитРес"/>
          <p:cNvPicPr>
            <a:picLocks noChangeAspect="1" noChangeArrowheads="1"/>
          </p:cNvPicPr>
          <p:nvPr/>
        </p:nvPicPr>
        <p:blipFill>
          <a:blip r:embed="rId2" cstate="print"/>
          <a:srcRect t="7039"/>
          <a:stretch>
            <a:fillRect/>
          </a:stretch>
        </p:blipFill>
        <p:spPr bwMode="auto">
          <a:xfrm>
            <a:off x="251520" y="764704"/>
            <a:ext cx="2101855" cy="2880321"/>
          </a:xfrm>
          <a:prstGeom prst="rect">
            <a:avLst/>
          </a:prstGeom>
          <a:noFill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764704"/>
            <a:ext cx="2016224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/>
          <a:srcRect r="3398" b="2037"/>
          <a:stretch>
            <a:fillRect/>
          </a:stretch>
        </p:blipFill>
        <p:spPr bwMode="auto">
          <a:xfrm>
            <a:off x="4644008" y="764704"/>
            <a:ext cx="208823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6256" y="764704"/>
            <a:ext cx="208823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11760" y="3789040"/>
            <a:ext cx="2376264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19" y="3789040"/>
            <a:ext cx="2097843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Прямоугольник 23"/>
          <p:cNvSpPr/>
          <p:nvPr/>
        </p:nvSpPr>
        <p:spPr>
          <a:xfrm>
            <a:off x="5004048" y="3789040"/>
            <a:ext cx="4032448" cy="2952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marL="88900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ГКОУ «Слащевская школа-интернат»:</a:t>
            </a:r>
          </a:p>
          <a:p>
            <a:pPr marL="88900"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Положение о детско-юношеском объединении </a:t>
            </a:r>
          </a:p>
          <a:p>
            <a:pPr marL="88900">
              <a:buFont typeface="Wingdings" pitchFamily="2" charset="2"/>
              <a:buChar char="ü"/>
            </a:pPr>
            <a:endParaRPr lang="ru-RU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marL="88900"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Положение о школьном ученическом совете </a:t>
            </a:r>
          </a:p>
          <a:p>
            <a:pPr marL="88900">
              <a:buFont typeface="Wingdings" pitchFamily="2" charset="2"/>
              <a:buChar char="ü"/>
            </a:pPr>
            <a:endParaRPr lang="ru-RU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marL="88900"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Программа деятельности  ДО «Планета детства»</a:t>
            </a:r>
          </a:p>
          <a:p>
            <a:pPr algn="ctr"/>
            <a:endParaRPr lang="ru-RU" sz="14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39552" y="116632"/>
            <a:ext cx="8424936" cy="36004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 Black" pitchFamily="34" charset="0"/>
              </a:rPr>
              <a:t>Структура детского объединения «Планета детства» </a:t>
            </a:r>
            <a:r>
              <a:rPr lang="ru-RU" sz="1200" dirty="0" smtClean="0">
                <a:solidFill>
                  <a:srgbClr val="002060"/>
                </a:solidFill>
                <a:latin typeface="Arial Black" pitchFamily="34" charset="0"/>
              </a:rPr>
              <a:t> на 2022-2023 </a:t>
            </a:r>
            <a:r>
              <a:rPr lang="ru-RU" sz="1200" dirty="0" err="1" smtClean="0">
                <a:solidFill>
                  <a:srgbClr val="002060"/>
                </a:solidFill>
                <a:latin typeface="Arial Black" pitchFamily="34" charset="0"/>
              </a:rPr>
              <a:t>уч</a:t>
            </a:r>
            <a:r>
              <a:rPr lang="ru-RU" sz="1200" dirty="0" smtClean="0">
                <a:solidFill>
                  <a:srgbClr val="002060"/>
                </a:solidFill>
                <a:latin typeface="Arial Black" pitchFamily="34" charset="0"/>
              </a:rPr>
              <a:t>. год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1484784"/>
            <a:ext cx="2160240" cy="360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«Лукоморье»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627784" y="1484784"/>
            <a:ext cx="1440160" cy="360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</a:rPr>
              <a:t>«Юнги»</a:t>
            </a:r>
            <a:endParaRPr lang="ru-RU" sz="2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211960" y="1484784"/>
            <a:ext cx="1728192" cy="360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</a:rPr>
              <a:t>«</a:t>
            </a:r>
            <a:r>
              <a:rPr lang="ru-RU" sz="2000" dirty="0" err="1" smtClean="0">
                <a:solidFill>
                  <a:srgbClr val="C00000"/>
                </a:solidFill>
                <a:latin typeface="Arial Black" pitchFamily="34" charset="0"/>
              </a:rPr>
              <a:t>Семь+я</a:t>
            </a:r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</a:rPr>
              <a:t>»</a:t>
            </a:r>
            <a:endParaRPr lang="ru-RU" sz="2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084168" y="1484784"/>
            <a:ext cx="2915816" cy="360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«Новое поколение»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23528" y="4293096"/>
            <a:ext cx="1440160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Страна знаний</a:t>
            </a:r>
            <a:endParaRPr lang="ru-RU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907704" y="4293096"/>
            <a:ext cx="1944216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Страна добрых дел</a:t>
            </a:r>
            <a:endParaRPr lang="ru-RU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995936" y="4293096"/>
            <a:ext cx="1440160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Страна спорта</a:t>
            </a:r>
            <a:endParaRPr lang="ru-RU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724128" y="4293096"/>
            <a:ext cx="1440160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Страна досуга</a:t>
            </a:r>
            <a:endParaRPr lang="ru-RU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380312" y="4293096"/>
            <a:ext cx="1440160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Пресс-центр</a:t>
            </a:r>
            <a:endParaRPr lang="ru-RU" dirty="0">
              <a:solidFill>
                <a:srgbClr val="002060"/>
              </a:solidFill>
              <a:latin typeface="Arial Black" pitchFamily="34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395536" y="4077072"/>
            <a:ext cx="856895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95536" y="6381328"/>
            <a:ext cx="8568952" cy="360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Ученический коллектив, педагоги</a:t>
            </a:r>
            <a:endParaRPr lang="ru-RU" dirty="0" smtClean="0">
              <a:solidFill>
                <a:schemeClr val="tx1"/>
              </a:solidFill>
              <a:latin typeface="Arial Black" pitchFamily="34" charset="0"/>
            </a:endParaRPr>
          </a:p>
          <a:p>
            <a:endParaRPr lang="ru-RU" sz="20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2" name="Стрелка вниз 31"/>
          <p:cNvSpPr/>
          <p:nvPr/>
        </p:nvSpPr>
        <p:spPr>
          <a:xfrm>
            <a:off x="5076056" y="1340768"/>
            <a:ext cx="72008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низ 32"/>
          <p:cNvSpPr/>
          <p:nvPr/>
        </p:nvSpPr>
        <p:spPr>
          <a:xfrm>
            <a:off x="3347864" y="1340768"/>
            <a:ext cx="72008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низ 33"/>
          <p:cNvSpPr/>
          <p:nvPr/>
        </p:nvSpPr>
        <p:spPr>
          <a:xfrm>
            <a:off x="7452320" y="1340768"/>
            <a:ext cx="72008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низ 34"/>
          <p:cNvSpPr/>
          <p:nvPr/>
        </p:nvSpPr>
        <p:spPr>
          <a:xfrm>
            <a:off x="1619672" y="1340768"/>
            <a:ext cx="72008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низ 35"/>
          <p:cNvSpPr/>
          <p:nvPr/>
        </p:nvSpPr>
        <p:spPr>
          <a:xfrm>
            <a:off x="3851920" y="2348880"/>
            <a:ext cx="1368152" cy="288032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971600" y="1916832"/>
            <a:ext cx="7488832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Общий сбор ДО «Планета детства» </a:t>
            </a:r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(1 раз в полугодие</a:t>
            </a:r>
            <a:r>
              <a:rPr lang="ru-RU" sz="2000" dirty="0" smtClean="0">
                <a:solidFill>
                  <a:schemeClr val="tx1"/>
                </a:solidFill>
              </a:rPr>
              <a:t>)</a:t>
            </a:r>
          </a:p>
          <a:p>
            <a:endParaRPr lang="ru-RU" sz="20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8" name="Стрелка вниз 37"/>
          <p:cNvSpPr/>
          <p:nvPr/>
        </p:nvSpPr>
        <p:spPr>
          <a:xfrm>
            <a:off x="3923928" y="3140968"/>
            <a:ext cx="1368152" cy="288032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971600" y="2636912"/>
            <a:ext cx="7488832" cy="5760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Командир ДО «Планета детства»: </a:t>
            </a:r>
            <a:r>
              <a:rPr lang="ru-RU" b="1" dirty="0" err="1" smtClean="0">
                <a:solidFill>
                  <a:schemeClr val="tx1"/>
                </a:solidFill>
                <a:latin typeface="Arial Black" pitchFamily="34" charset="0"/>
              </a:rPr>
              <a:t>Подъячев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Владимир</a:t>
            </a:r>
            <a:endParaRPr lang="ru-RU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Председатель ДО- педагог-организатор</a:t>
            </a:r>
            <a:endParaRPr lang="ru-RU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41" name="Стрелка вниз 40"/>
          <p:cNvSpPr/>
          <p:nvPr/>
        </p:nvSpPr>
        <p:spPr>
          <a:xfrm>
            <a:off x="3923928" y="3789040"/>
            <a:ext cx="1368152" cy="288032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971600" y="3429000"/>
            <a:ext cx="7488832" cy="43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Ученический совет (советники стран)</a:t>
            </a:r>
            <a:endParaRPr lang="ru-RU" dirty="0" smtClean="0">
              <a:solidFill>
                <a:schemeClr val="tx1"/>
              </a:solidFill>
              <a:latin typeface="Arial Black" pitchFamily="34" charset="0"/>
            </a:endParaRPr>
          </a:p>
          <a:p>
            <a:endParaRPr lang="ru-RU" sz="20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43" name="Стрелка вниз 42"/>
          <p:cNvSpPr/>
          <p:nvPr/>
        </p:nvSpPr>
        <p:spPr>
          <a:xfrm>
            <a:off x="1043608" y="4077072"/>
            <a:ext cx="72008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низ 43"/>
          <p:cNvSpPr/>
          <p:nvPr/>
        </p:nvSpPr>
        <p:spPr>
          <a:xfrm>
            <a:off x="2915816" y="4077072"/>
            <a:ext cx="72008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трелка вниз 44"/>
          <p:cNvSpPr/>
          <p:nvPr/>
        </p:nvSpPr>
        <p:spPr>
          <a:xfrm>
            <a:off x="8100392" y="4077072"/>
            <a:ext cx="72008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вниз 45"/>
          <p:cNvSpPr/>
          <p:nvPr/>
        </p:nvSpPr>
        <p:spPr>
          <a:xfrm>
            <a:off x="6372200" y="4077072"/>
            <a:ext cx="72008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трелка вниз 46"/>
          <p:cNvSpPr/>
          <p:nvPr/>
        </p:nvSpPr>
        <p:spPr>
          <a:xfrm>
            <a:off x="4788024" y="4077072"/>
            <a:ext cx="72008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323528" y="4869160"/>
            <a:ext cx="856895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395536" y="6165304"/>
            <a:ext cx="856895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Стрелка вниз 64"/>
          <p:cNvSpPr/>
          <p:nvPr/>
        </p:nvSpPr>
        <p:spPr>
          <a:xfrm>
            <a:off x="1043608" y="6165304"/>
            <a:ext cx="72008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Стрелка вниз 65"/>
          <p:cNvSpPr/>
          <p:nvPr/>
        </p:nvSpPr>
        <p:spPr>
          <a:xfrm>
            <a:off x="2627784" y="6165304"/>
            <a:ext cx="72008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Стрелка вниз 66"/>
          <p:cNvSpPr/>
          <p:nvPr/>
        </p:nvSpPr>
        <p:spPr>
          <a:xfrm>
            <a:off x="8100392" y="6165304"/>
            <a:ext cx="72008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Стрелка вниз 67"/>
          <p:cNvSpPr/>
          <p:nvPr/>
        </p:nvSpPr>
        <p:spPr>
          <a:xfrm>
            <a:off x="6372200" y="6165304"/>
            <a:ext cx="72008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Стрелка вниз 68"/>
          <p:cNvSpPr/>
          <p:nvPr/>
        </p:nvSpPr>
        <p:spPr>
          <a:xfrm>
            <a:off x="4788024" y="6165304"/>
            <a:ext cx="72008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395536" y="5085184"/>
            <a:ext cx="8424936" cy="2880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Курируют       педагоги</a:t>
            </a:r>
            <a:endParaRPr lang="ru-RU" dirty="0">
              <a:solidFill>
                <a:schemeClr val="tx1"/>
              </a:solidFill>
              <a:latin typeface="Arial Black" pitchFamily="34" charset="0"/>
            </a:endParaRPr>
          </a:p>
        </p:txBody>
      </p:sp>
      <p:cxnSp>
        <p:nvCxnSpPr>
          <p:cNvPr id="72" name="Прямая соединительная линия 71"/>
          <p:cNvCxnSpPr/>
          <p:nvPr/>
        </p:nvCxnSpPr>
        <p:spPr>
          <a:xfrm>
            <a:off x="395536" y="5373216"/>
            <a:ext cx="856895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Прямоугольник 77"/>
          <p:cNvSpPr/>
          <p:nvPr/>
        </p:nvSpPr>
        <p:spPr>
          <a:xfrm>
            <a:off x="395536" y="5589240"/>
            <a:ext cx="1440160" cy="5760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 Black" pitchFamily="34" charset="0"/>
              </a:rPr>
              <a:t>Дефектолог </a:t>
            </a:r>
            <a:endParaRPr lang="ru-RU" sz="1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1979712" y="5589240"/>
            <a:ext cx="1872208" cy="5760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 Black" pitchFamily="34" charset="0"/>
              </a:rPr>
              <a:t>Социальный педагог</a:t>
            </a:r>
            <a:endParaRPr lang="ru-RU" sz="1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80" name="Стрелка вниз 79"/>
          <p:cNvSpPr/>
          <p:nvPr/>
        </p:nvSpPr>
        <p:spPr>
          <a:xfrm>
            <a:off x="2627784" y="4869160"/>
            <a:ext cx="7200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Стрелка вниз 80"/>
          <p:cNvSpPr/>
          <p:nvPr/>
        </p:nvSpPr>
        <p:spPr>
          <a:xfrm>
            <a:off x="971600" y="4869160"/>
            <a:ext cx="7200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4067944" y="5589240"/>
            <a:ext cx="1440160" cy="5760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 Black" pitchFamily="34" charset="0"/>
              </a:rPr>
              <a:t>Физрук </a:t>
            </a:r>
            <a:endParaRPr lang="ru-RU" sz="1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83" name="Стрелка вниз 82"/>
          <p:cNvSpPr/>
          <p:nvPr/>
        </p:nvSpPr>
        <p:spPr>
          <a:xfrm>
            <a:off x="8028384" y="4869160"/>
            <a:ext cx="7200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Стрелка вниз 83"/>
          <p:cNvSpPr/>
          <p:nvPr/>
        </p:nvSpPr>
        <p:spPr>
          <a:xfrm>
            <a:off x="6372200" y="4869160"/>
            <a:ext cx="7200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Стрелка вниз 84"/>
          <p:cNvSpPr/>
          <p:nvPr/>
        </p:nvSpPr>
        <p:spPr>
          <a:xfrm>
            <a:off x="4644008" y="4869160"/>
            <a:ext cx="7200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5724128" y="5589240"/>
            <a:ext cx="1512168" cy="5760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 Black" pitchFamily="34" charset="0"/>
              </a:rPr>
              <a:t>Организатор</a:t>
            </a:r>
            <a:endParaRPr lang="ru-RU" sz="1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7452320" y="5589240"/>
            <a:ext cx="1440160" cy="5760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solidFill>
                  <a:schemeClr val="tx1"/>
                </a:solidFill>
                <a:latin typeface="Arial Black" pitchFamily="34" charset="0"/>
              </a:rPr>
              <a:t>Тьютор</a:t>
            </a:r>
            <a:r>
              <a:rPr lang="ru-RU" sz="1400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endParaRPr lang="ru-RU" sz="1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53" name="Стрелка вниз 52"/>
          <p:cNvSpPr/>
          <p:nvPr/>
        </p:nvSpPr>
        <p:spPr>
          <a:xfrm>
            <a:off x="3779912" y="836712"/>
            <a:ext cx="1368152" cy="288032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/>
          <p:cNvSpPr/>
          <p:nvPr/>
        </p:nvSpPr>
        <p:spPr>
          <a:xfrm>
            <a:off x="323528" y="548680"/>
            <a:ext cx="8640960" cy="36004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Детское объединение «Планета детства»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323528" y="1124744"/>
            <a:ext cx="8568952" cy="2160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классы (группы)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4644008" y="1742075"/>
          <a:ext cx="4320480" cy="4820188"/>
        </p:xfrm>
        <a:graphic>
          <a:graphicData uri="http://schemas.openxmlformats.org/drawingml/2006/table">
            <a:tbl>
              <a:tblPr/>
              <a:tblGrid>
                <a:gridCol w="2019963"/>
                <a:gridCol w="2300517"/>
              </a:tblGrid>
              <a:tr h="258630"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Страна </a:t>
                      </a:r>
                      <a:r>
                        <a:rPr lang="ru-RU" sz="16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Знаний</a:t>
                      </a:r>
                      <a:endParaRPr lang="ru-RU" sz="16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294" marR="442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7357">
                <a:tc>
                  <a:txBody>
                    <a:bodyPr/>
                    <a:lstStyle/>
                    <a:p>
                      <a:pPr marL="2076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Главный </a:t>
                      </a:r>
                      <a:r>
                        <a:rPr lang="ru-RU" sz="12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советник</a:t>
                      </a:r>
                      <a:endParaRPr lang="ru-RU" sz="12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marL="2076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Советник</a:t>
                      </a:r>
                    </a:p>
                    <a:p>
                      <a:pPr marL="2076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Советник</a:t>
                      </a:r>
                      <a:endParaRPr lang="ru-RU" sz="12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294" marR="442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88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  Сотник Рустам</a:t>
                      </a:r>
                      <a:endParaRPr lang="ru-RU" sz="1200" b="0" dirty="0" smtClean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  <a:p>
                      <a:pPr marL="1588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200" b="1" dirty="0" err="1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Серпученко</a:t>
                      </a:r>
                      <a:r>
                        <a:rPr lang="ru-RU" sz="1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Никита</a:t>
                      </a:r>
                      <a:endParaRPr lang="ru-RU" sz="12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marL="1588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200" b="1" dirty="0" err="1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Чеченева</a:t>
                      </a:r>
                      <a:r>
                        <a:rPr lang="ru-RU" sz="1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Лиза</a:t>
                      </a:r>
                      <a:endParaRPr lang="ru-RU" sz="12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294" marR="442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8630"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Страна </a:t>
                      </a:r>
                      <a:r>
                        <a:rPr lang="ru-RU" sz="16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Спорта</a:t>
                      </a:r>
                      <a:endParaRPr lang="ru-RU" sz="16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294" marR="442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7357">
                <a:tc>
                  <a:txBody>
                    <a:bodyPr/>
                    <a:lstStyle/>
                    <a:p>
                      <a:pPr marL="2076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Главный </a:t>
                      </a:r>
                      <a:r>
                        <a:rPr lang="ru-RU" sz="12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советник</a:t>
                      </a:r>
                      <a:endParaRPr lang="ru-RU" sz="12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marL="2076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Советник</a:t>
                      </a:r>
                    </a:p>
                    <a:p>
                      <a:pPr marL="2076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Советник</a:t>
                      </a:r>
                      <a:endParaRPr lang="ru-RU" sz="12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294" marR="442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  Шабанова </a:t>
                      </a:r>
                      <a:r>
                        <a:rPr lang="ru-RU" sz="12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Саша</a:t>
                      </a:r>
                      <a:endParaRPr lang="ru-RU" sz="12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Ражев </a:t>
                      </a:r>
                      <a:r>
                        <a:rPr lang="ru-RU" sz="12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Антон</a:t>
                      </a:r>
                      <a:endParaRPr lang="ru-RU" sz="12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200" b="1" dirty="0" err="1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Серединцев</a:t>
                      </a:r>
                      <a:r>
                        <a:rPr lang="ru-RU" sz="1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 Коля</a:t>
                      </a:r>
                      <a:endParaRPr lang="ru-RU" sz="12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294" marR="442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8630"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Страна </a:t>
                      </a:r>
                      <a:r>
                        <a:rPr lang="ru-RU" sz="16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Добрых дел</a:t>
                      </a:r>
                      <a:endParaRPr lang="ru-RU" sz="16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294" marR="442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7357">
                <a:tc>
                  <a:txBody>
                    <a:bodyPr/>
                    <a:lstStyle/>
                    <a:p>
                      <a:pPr marL="2076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Главный советник</a:t>
                      </a:r>
                      <a:endParaRPr lang="ru-RU" sz="12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marL="2076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Советник</a:t>
                      </a:r>
                    </a:p>
                    <a:p>
                      <a:pPr marL="2076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Советник</a:t>
                      </a:r>
                      <a:endParaRPr lang="ru-RU" sz="12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294" marR="442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Кожухов </a:t>
                      </a:r>
                      <a:r>
                        <a:rPr lang="ru-RU" sz="12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Никита</a:t>
                      </a:r>
                      <a:endParaRPr lang="ru-RU" sz="12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200" b="1" dirty="0" err="1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Величкович</a:t>
                      </a:r>
                      <a:r>
                        <a:rPr lang="ru-RU" sz="1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Костя</a:t>
                      </a:r>
                      <a:endParaRPr lang="ru-RU" sz="12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Гладышев </a:t>
                      </a:r>
                      <a:r>
                        <a:rPr lang="ru-RU" sz="12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Максим</a:t>
                      </a:r>
                      <a:endParaRPr lang="ru-RU" sz="12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294" marR="442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8630">
                <a:tc gridSpan="2">
                  <a:txBody>
                    <a:bodyPr/>
                    <a:lstStyle/>
                    <a:p>
                      <a:pPr marL="2076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                      </a:t>
                      </a:r>
                      <a:r>
                        <a:rPr lang="ru-RU" sz="16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 Страна </a:t>
                      </a:r>
                      <a:r>
                        <a:rPr lang="ru-RU" sz="16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Досуга </a:t>
                      </a:r>
                      <a:endParaRPr lang="ru-RU" sz="16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294" marR="442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7357">
                <a:tc>
                  <a:txBody>
                    <a:bodyPr/>
                    <a:lstStyle/>
                    <a:p>
                      <a:pPr marL="2076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Главный </a:t>
                      </a:r>
                      <a:r>
                        <a:rPr lang="ru-RU" sz="12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советник</a:t>
                      </a:r>
                      <a:endParaRPr lang="ru-RU" sz="12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marL="2076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Советник</a:t>
                      </a:r>
                      <a:endParaRPr lang="ru-RU" sz="12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marL="2076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Советник</a:t>
                      </a:r>
                      <a:endParaRPr lang="ru-RU" sz="12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294" marR="442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baseline="0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 err="1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Губжеков</a:t>
                      </a:r>
                      <a:r>
                        <a:rPr lang="ru-RU" sz="1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 Артем</a:t>
                      </a:r>
                      <a:endParaRPr lang="ru-RU" sz="1200" b="0" dirty="0" smtClean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  <a:p>
                      <a:pPr marL="8890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 err="1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Мордас</a:t>
                      </a:r>
                      <a:r>
                        <a:rPr lang="ru-RU" sz="1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 Ангелина</a:t>
                      </a:r>
                      <a:endParaRPr lang="ru-RU" sz="1200" dirty="0" smtClean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marL="180975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Иванова Полина</a:t>
                      </a:r>
                      <a:endParaRPr lang="ru-RU" sz="12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294" marR="442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8630">
                <a:tc gridSpan="2"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                           Пресс-центр</a:t>
                      </a:r>
                      <a:endParaRPr lang="ru-RU" sz="16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294" marR="442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8680">
                <a:tc>
                  <a:txBody>
                    <a:bodyPr/>
                    <a:lstStyle/>
                    <a:p>
                      <a:pPr marL="2076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Главный советник</a:t>
                      </a:r>
                      <a:endParaRPr lang="ru-RU" sz="12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marL="2076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Советник </a:t>
                      </a:r>
                      <a:endParaRPr lang="ru-RU" sz="12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294" marR="442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baseline="0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ru-RU" sz="1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Калиниченко Василий</a:t>
                      </a:r>
                      <a:endParaRPr lang="ru-RU" sz="1200" b="0" dirty="0" smtClean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ru-RU" sz="1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Андреев Лёша</a:t>
                      </a:r>
                      <a:endParaRPr lang="ru-RU" sz="12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294" marR="442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23528" y="3284984"/>
            <a:ext cx="3672408" cy="15841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500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ru-RU" sz="1500" dirty="0" smtClean="0">
                <a:solidFill>
                  <a:schemeClr val="tx1"/>
                </a:solidFill>
                <a:latin typeface="Arial Black" pitchFamily="34" charset="0"/>
              </a:rPr>
              <a:t>На первом заседании совета «Планета детства» открытым голосованием назначаются главные советники стран, составляется  план работы ДО на весь  учебный год. </a:t>
            </a:r>
          </a:p>
          <a:p>
            <a:pPr algn="ctr"/>
            <a:endParaRPr lang="ru-RU" sz="15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39952" y="620688"/>
            <a:ext cx="4896544" cy="10801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 Black" pitchFamily="34" charset="0"/>
              </a:rPr>
              <a:t>Члены ученического совета голосованием выбирают Президента школьного объединения «Планета детства». </a:t>
            </a:r>
          </a:p>
          <a:p>
            <a:pPr algn="ctr"/>
            <a:r>
              <a:rPr lang="ru-RU" sz="1400" dirty="0" smtClean="0">
                <a:solidFill>
                  <a:srgbClr val="0070C0"/>
                </a:solidFill>
                <a:latin typeface="Arial Black" pitchFamily="34" charset="0"/>
              </a:rPr>
              <a:t>Подъячев Владимир - 2022-2023 учебный год</a:t>
            </a:r>
          </a:p>
          <a:p>
            <a:pPr algn="ctr"/>
            <a:endParaRPr lang="ru-RU" sz="12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11760" y="0"/>
            <a:ext cx="4464496" cy="5486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Школьный ученический совет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5157192"/>
            <a:ext cx="3672408" cy="12961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</a:rPr>
              <a:t>Совет объединяет ребят инициативных, каждый из которых выполняет определенные обязанности в том или ином направлении. 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908720"/>
            <a:ext cx="3672408" cy="21602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</a:rPr>
              <a:t>Комплектование ученического совета школы-интерната строится на принципах добровольности, выборности и равного представительства (по  три человека от актива каждого класса).</a:t>
            </a:r>
            <a:endParaRPr lang="ru-RU" sz="16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0" y="1556792"/>
            <a:ext cx="323528" cy="108012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0" y="5229200"/>
            <a:ext cx="323528" cy="108012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0" y="3501008"/>
            <a:ext cx="323528" cy="108012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95536" y="1700808"/>
          <a:ext cx="8568952" cy="4717458"/>
        </p:xfrm>
        <a:graphic>
          <a:graphicData uri="http://schemas.openxmlformats.org/drawingml/2006/table">
            <a:tbl>
              <a:tblPr/>
              <a:tblGrid>
                <a:gridCol w="3024336"/>
                <a:gridCol w="2592288"/>
                <a:gridCol w="2952328"/>
              </a:tblGrid>
              <a:tr h="86147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69215" algn="l"/>
                          <a:tab pos="69215" algn="l"/>
                          <a:tab pos="228600" algn="l"/>
                        </a:tabLst>
                      </a:pPr>
                      <a:r>
                        <a:rPr lang="ru-RU" sz="2400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Патриотическое </a:t>
                      </a:r>
                      <a:endParaRPr lang="ru-RU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4947" marR="64947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69215" algn="l"/>
                          <a:tab pos="69215" algn="l"/>
                          <a:tab pos="228600" algn="l"/>
                        </a:tabLst>
                      </a:pPr>
                      <a:r>
                        <a:rPr lang="ru-RU" sz="2400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Правовое</a:t>
                      </a:r>
                      <a:endParaRPr lang="ru-RU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4947" marR="64947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69215" algn="l"/>
                          <a:tab pos="69215" algn="l"/>
                          <a:tab pos="228600" algn="l"/>
                        </a:tabLst>
                      </a:pPr>
                      <a:r>
                        <a:rPr lang="ru-RU" sz="2400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Духовно-нравственное</a:t>
                      </a:r>
                      <a:endParaRPr lang="ru-RU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4947" marR="64947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6147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-69215" algn="l"/>
                          <a:tab pos="69215" algn="l"/>
                          <a:tab pos="228600" algn="l"/>
                        </a:tabLst>
                        <a:defRPr/>
                      </a:pPr>
                      <a:r>
                        <a:rPr lang="ru-RU" sz="2400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Эстетическое</a:t>
                      </a:r>
                      <a:endParaRPr lang="ru-RU" sz="2400" dirty="0" smtClean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69215" algn="l"/>
                          <a:tab pos="69215" algn="l"/>
                          <a:tab pos="228600" algn="l"/>
                        </a:tabLst>
                      </a:pPr>
                      <a:endParaRPr lang="ru-RU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4947" marR="64947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69215" algn="l"/>
                          <a:tab pos="69215" algn="l"/>
                          <a:tab pos="228600" algn="l"/>
                        </a:tabLst>
                      </a:pPr>
                      <a:r>
                        <a:rPr lang="ru-RU" sz="2400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Семейное </a:t>
                      </a:r>
                      <a:endParaRPr lang="ru-RU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4947" marR="64947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69215" algn="l"/>
                          <a:tab pos="69215" algn="l"/>
                          <a:tab pos="228600" algn="l"/>
                        </a:tabLst>
                      </a:pPr>
                      <a:r>
                        <a:rPr lang="ru-RU" sz="2400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Экономическое</a:t>
                      </a:r>
                      <a:endParaRPr lang="ru-RU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4947" marR="64947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994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69215" algn="l"/>
                          <a:tab pos="69215" algn="l"/>
                          <a:tab pos="228600" algn="l"/>
                        </a:tabLst>
                      </a:pPr>
                      <a:r>
                        <a:rPr lang="ru-RU" sz="2400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Экологическое</a:t>
                      </a:r>
                      <a:endParaRPr lang="ru-RU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4947" marR="64947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69215" algn="l"/>
                          <a:tab pos="69215" algn="l"/>
                          <a:tab pos="228600" algn="l"/>
                        </a:tabLst>
                      </a:pPr>
                      <a:r>
                        <a:rPr lang="ru-RU" sz="2400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Трудовое</a:t>
                      </a:r>
                      <a:endParaRPr lang="ru-RU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4947" marR="64947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69215" algn="l"/>
                          <a:tab pos="69215" algn="l"/>
                          <a:tab pos="228600" algn="l"/>
                        </a:tabLst>
                      </a:pPr>
                      <a:r>
                        <a:rPr lang="ru-RU" sz="2400" dirty="0" smtClean="0">
                          <a:latin typeface="Arial Black" pitchFamily="34" charset="0"/>
                          <a:ea typeface="Calibri"/>
                          <a:cs typeface="Times New Roman"/>
                        </a:rPr>
                        <a:t>Профилактика</a:t>
                      </a:r>
                      <a:endParaRPr lang="ru-RU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4947" marR="64947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2295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-69215" algn="l"/>
                          <a:tab pos="69215" algn="l"/>
                          <a:tab pos="228600" algn="l"/>
                        </a:tabLst>
                        <a:defRPr/>
                      </a:pPr>
                      <a:r>
                        <a:rPr lang="ru-RU" sz="2400" dirty="0" err="1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Досуговое</a:t>
                      </a:r>
                      <a:r>
                        <a:rPr lang="ru-RU" sz="2400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 </a:t>
                      </a:r>
                      <a:endParaRPr lang="ru-RU" sz="2400" dirty="0" smtClean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69215" algn="l"/>
                          <a:tab pos="69215" algn="l"/>
                          <a:tab pos="228600" algn="l"/>
                        </a:tabLst>
                      </a:pPr>
                      <a:endParaRPr lang="ru-RU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4947" marR="64947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-69215" algn="l"/>
                          <a:tab pos="69215" algn="l"/>
                          <a:tab pos="228600" algn="l"/>
                        </a:tabLst>
                        <a:defRPr/>
                      </a:pPr>
                      <a:r>
                        <a:rPr lang="ru-RU" sz="2400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ЗОЖ</a:t>
                      </a:r>
                      <a:endParaRPr lang="ru-RU" sz="2400" dirty="0" smtClean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69215" algn="l"/>
                          <a:tab pos="69215" algn="l"/>
                          <a:tab pos="228600" algn="l"/>
                        </a:tabLst>
                      </a:pPr>
                      <a:endParaRPr lang="ru-RU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4947" marR="64947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69215" algn="l"/>
                          <a:tab pos="69215" algn="l"/>
                          <a:tab pos="228600" algn="l"/>
                        </a:tabLst>
                      </a:pPr>
                      <a:endParaRPr lang="ru-RU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4947" marR="64947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Овал 2"/>
          <p:cNvSpPr/>
          <p:nvPr/>
        </p:nvSpPr>
        <p:spPr>
          <a:xfrm>
            <a:off x="179512" y="188640"/>
            <a:ext cx="8964488" cy="129614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Направления работы детского объединения «Планета детства»</a:t>
            </a:r>
            <a:endParaRPr lang="ru-RU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8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0" y="3429000"/>
            <a:ext cx="914400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578" name="Picture 2" descr="K:\отчет по работе ДО для комитета\фото\разные\неделя детской книги 2022 —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3501008"/>
            <a:ext cx="4392488" cy="3293076"/>
          </a:xfrm>
          <a:prstGeom prst="rect">
            <a:avLst/>
          </a:prstGeom>
          <a:noFill/>
        </p:spPr>
      </p:pic>
      <p:pic>
        <p:nvPicPr>
          <p:cNvPr id="24579" name="Picture 3" descr="K:\отчет по работе ДО для комитета\фото\разные\пра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3501008"/>
            <a:ext cx="4578434" cy="3356992"/>
          </a:xfrm>
          <a:prstGeom prst="rect">
            <a:avLst/>
          </a:prstGeom>
          <a:noFill/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 cstate="print"/>
          <a:srcRect l="15659" b="4794"/>
          <a:stretch>
            <a:fillRect/>
          </a:stretch>
        </p:blipFill>
        <p:spPr bwMode="auto">
          <a:xfrm>
            <a:off x="4572000" y="0"/>
            <a:ext cx="4572000" cy="346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Овал 10"/>
          <p:cNvSpPr/>
          <p:nvPr/>
        </p:nvSpPr>
        <p:spPr>
          <a:xfrm>
            <a:off x="3563888" y="2996952"/>
            <a:ext cx="2088232" cy="86409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smtClean="0">
                <a:solidFill>
                  <a:schemeClr val="tx1"/>
                </a:solidFill>
                <a:latin typeface="Arial Black" pitchFamily="34" charset="0"/>
              </a:rPr>
              <a:t>Страна знаний</a:t>
            </a:r>
          </a:p>
        </p:txBody>
      </p:sp>
      <p:pic>
        <p:nvPicPr>
          <p:cNvPr id="3074" name="Picture 2" descr="C:\Users\Slachevka6\Desktop\SDC14779 — копия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0"/>
            <a:ext cx="2537509" cy="3384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 l="1857" r="2963"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Овал 3"/>
          <p:cNvSpPr/>
          <p:nvPr/>
        </p:nvSpPr>
        <p:spPr>
          <a:xfrm>
            <a:off x="2051720" y="0"/>
            <a:ext cx="4896544" cy="3600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smtClean="0">
                <a:solidFill>
                  <a:schemeClr val="tx1"/>
                </a:solidFill>
                <a:latin typeface="Arial Black" pitchFamily="34" charset="0"/>
              </a:rPr>
              <a:t>Страна знаний</a:t>
            </a:r>
          </a:p>
        </p:txBody>
      </p:sp>
      <p:pic>
        <p:nvPicPr>
          <p:cNvPr id="4099" name="Picture 3" descr="C:\Users\Slachevka6\Desktop\SAM_08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3668968"/>
            <a:ext cx="4608512" cy="307608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6453336"/>
            <a:ext cx="4644008" cy="4046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 Black" pitchFamily="34" charset="0"/>
              </a:rPr>
              <a:t>Экскурсия в фермерское хозяйство</a:t>
            </a:r>
            <a:endParaRPr lang="ru-RU" sz="1400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8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0" y="3429000"/>
            <a:ext cx="9144000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602" name="Picture 2" descr="K:\отчет по работе ДО для комитета\фото\разные\акция чист.JPG"/>
          <p:cNvPicPr>
            <a:picLocks noChangeAspect="1" noChangeArrowheads="1"/>
          </p:cNvPicPr>
          <p:nvPr/>
        </p:nvPicPr>
        <p:blipFill>
          <a:blip r:embed="rId2" cstate="print"/>
          <a:srcRect l="13903" t="4592" r="11860" b="5462"/>
          <a:stretch>
            <a:fillRect/>
          </a:stretch>
        </p:blipFill>
        <p:spPr bwMode="auto">
          <a:xfrm>
            <a:off x="0" y="3501008"/>
            <a:ext cx="4572000" cy="3356992"/>
          </a:xfrm>
          <a:prstGeom prst="rect">
            <a:avLst/>
          </a:prstGeom>
          <a:noFill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/>
          <a:srcRect t="5830"/>
          <a:stretch>
            <a:fillRect/>
          </a:stretch>
        </p:blipFill>
        <p:spPr bwMode="auto">
          <a:xfrm>
            <a:off x="4644008" y="3501008"/>
            <a:ext cx="4392488" cy="3356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4644008" y="6425952"/>
            <a:ext cx="3456384" cy="43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Акция «Чистый двор»</a:t>
            </a:r>
            <a:endParaRPr lang="ru-RU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6425952"/>
            <a:ext cx="4139952" cy="43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  <a:latin typeface="Arial Black" pitchFamily="34" charset="0"/>
              </a:rPr>
              <a:t>Экодесант</a:t>
            </a:r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 «Чистый берег»</a:t>
            </a:r>
            <a:endParaRPr lang="ru-RU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25604" name="Picture 4" descr="K:\отчет по работе ДО для комитета\фото\разные\социально-экологическая акция растем вместе.JPG"/>
          <p:cNvPicPr>
            <a:picLocks noChangeAspect="1" noChangeArrowheads="1"/>
          </p:cNvPicPr>
          <p:nvPr/>
        </p:nvPicPr>
        <p:blipFill>
          <a:blip r:embed="rId4" cstate="print"/>
          <a:srcRect l="7796" r="5491"/>
          <a:stretch>
            <a:fillRect/>
          </a:stretch>
        </p:blipFill>
        <p:spPr bwMode="auto">
          <a:xfrm>
            <a:off x="5940152" y="188640"/>
            <a:ext cx="3203848" cy="3240360"/>
          </a:xfrm>
          <a:prstGeom prst="rect">
            <a:avLst/>
          </a:prstGeom>
          <a:noFill/>
        </p:spPr>
      </p:pic>
      <p:pic>
        <p:nvPicPr>
          <p:cNvPr id="25605" name="Picture 5" descr="K:\отчет по работе ДО для комитета\фото\разные\раст.JPG"/>
          <p:cNvPicPr>
            <a:picLocks noChangeAspect="1" noChangeArrowheads="1"/>
          </p:cNvPicPr>
          <p:nvPr/>
        </p:nvPicPr>
        <p:blipFill>
          <a:blip r:embed="rId5" cstate="print"/>
          <a:srcRect l="18443" r="36280"/>
          <a:stretch>
            <a:fillRect/>
          </a:stretch>
        </p:blipFill>
        <p:spPr bwMode="auto">
          <a:xfrm>
            <a:off x="4572000" y="188640"/>
            <a:ext cx="1440160" cy="2996045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4572000" y="0"/>
            <a:ext cx="3456384" cy="3326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Акция «Растем вместе»</a:t>
            </a:r>
            <a:endParaRPr lang="ru-RU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25606" name="Picture 6" descr="K:\отчет по работе ДО для комитета\фото\разные\акция звезда гагарина.JPG"/>
          <p:cNvPicPr>
            <a:picLocks noChangeAspect="1" noChangeArrowheads="1"/>
          </p:cNvPicPr>
          <p:nvPr/>
        </p:nvPicPr>
        <p:blipFill>
          <a:blip r:embed="rId6" cstate="print"/>
          <a:srcRect t="2293"/>
          <a:stretch>
            <a:fillRect/>
          </a:stretch>
        </p:blipFill>
        <p:spPr bwMode="auto">
          <a:xfrm>
            <a:off x="107504" y="332656"/>
            <a:ext cx="4489285" cy="3068960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683568" y="0"/>
            <a:ext cx="3672408" cy="3326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Акция «Звезда Гагарина»</a:t>
            </a:r>
            <a:endParaRPr lang="ru-RU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572000" y="0"/>
            <a:ext cx="72008" cy="685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0"/>
            <a:ext cx="72008" cy="685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71992" y="0"/>
            <a:ext cx="72008" cy="685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3347864" y="2996952"/>
            <a:ext cx="2880320" cy="72008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200" dirty="0" smtClean="0">
                <a:solidFill>
                  <a:schemeClr val="tx1"/>
                </a:solidFill>
                <a:latin typeface="Arial Black" pitchFamily="34" charset="0"/>
              </a:rPr>
              <a:t>Страна добрых дел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8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0" y="3429000"/>
            <a:ext cx="9144000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4572000" y="0"/>
            <a:ext cx="72008" cy="685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0"/>
            <a:ext cx="72008" cy="685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71992" y="0"/>
            <a:ext cx="72008" cy="685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 l="9900"/>
          <a:stretch>
            <a:fillRect/>
          </a:stretch>
        </p:blipFill>
        <p:spPr bwMode="auto">
          <a:xfrm>
            <a:off x="107504" y="3474796"/>
            <a:ext cx="4464496" cy="323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60648"/>
            <a:ext cx="438578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Прямоугольник 26"/>
          <p:cNvSpPr/>
          <p:nvPr/>
        </p:nvSpPr>
        <p:spPr>
          <a:xfrm>
            <a:off x="611560" y="0"/>
            <a:ext cx="3888432" cy="5486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КТД «Будь добрым к бабушкам и дедушкам»</a:t>
            </a:r>
            <a:endParaRPr lang="ru-RU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6309320"/>
            <a:ext cx="4572000" cy="5486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</a:rPr>
              <a:t>Всероссийская акция «Стоп ВИЧ/СПИД»</a:t>
            </a:r>
            <a:endParaRPr lang="ru-RU" sz="1600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3501008"/>
            <a:ext cx="3990525" cy="3356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4644008" y="6309320"/>
            <a:ext cx="4499992" cy="5486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</a:rPr>
              <a:t>Акция «Кормушка»</a:t>
            </a:r>
            <a:endParaRPr lang="ru-RU" sz="1600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5" cstate="print"/>
          <a:srcRect t="7394"/>
          <a:stretch>
            <a:fillRect/>
          </a:stretch>
        </p:blipFill>
        <p:spPr bwMode="auto">
          <a:xfrm>
            <a:off x="4716016" y="332656"/>
            <a:ext cx="4280089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Овал 27"/>
          <p:cNvSpPr/>
          <p:nvPr/>
        </p:nvSpPr>
        <p:spPr>
          <a:xfrm>
            <a:off x="3347864" y="2996952"/>
            <a:ext cx="2880320" cy="72008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200" dirty="0" smtClean="0">
                <a:solidFill>
                  <a:schemeClr val="tx1"/>
                </a:solidFill>
                <a:latin typeface="Arial Black" pitchFamily="34" charset="0"/>
              </a:rPr>
              <a:t>Страна добрых дел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644008" y="0"/>
            <a:ext cx="4320480" cy="3326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</a:rPr>
              <a:t>Тематические акции</a:t>
            </a:r>
            <a:endParaRPr lang="ru-RU" sz="1600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3" y="100388"/>
            <a:ext cx="2304257" cy="1888452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5" name="Овал 4"/>
          <p:cNvSpPr/>
          <p:nvPr/>
        </p:nvSpPr>
        <p:spPr>
          <a:xfrm>
            <a:off x="3131840" y="2636912"/>
            <a:ext cx="3024336" cy="144016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C00000"/>
                </a:solidFill>
                <a:latin typeface="Arial Black" pitchFamily="34" charset="0"/>
              </a:rPr>
              <a:t>Дополнительное образование</a:t>
            </a:r>
            <a:endParaRPr lang="ru-RU" sz="1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75856" y="4365104"/>
            <a:ext cx="3096344" cy="5760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</a:rPr>
              <a:t>Танцевальный кружок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</a:rPr>
              <a:t>«Грация»</a:t>
            </a:r>
            <a:endParaRPr lang="ru-RU" sz="16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91880" y="1340768"/>
            <a:ext cx="2592288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</a:rPr>
              <a:t>Спортивная секция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</a:rPr>
              <a:t>«Волейбол»</a:t>
            </a:r>
            <a:endParaRPr lang="ru-RU" sz="16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91880" y="1844824"/>
            <a:ext cx="2592288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</a:rPr>
              <a:t>Спортивная секция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</a:rPr>
              <a:t>«Спортивные игры»</a:t>
            </a:r>
            <a:endParaRPr lang="ru-RU" sz="16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44208" y="2060848"/>
            <a:ext cx="2232248" cy="720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</a:rPr>
              <a:t>Художественный кружок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</a:rPr>
              <a:t>«</a:t>
            </a:r>
            <a:r>
              <a:rPr lang="ru-RU" sz="1600" dirty="0" err="1" smtClean="0">
                <a:solidFill>
                  <a:schemeClr val="tx1"/>
                </a:solidFill>
                <a:latin typeface="Arial Black" pitchFamily="34" charset="0"/>
              </a:rPr>
              <a:t>Рисовашка</a:t>
            </a:r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</a:rPr>
              <a:t>»</a:t>
            </a:r>
            <a:endParaRPr lang="ru-RU" sz="16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732240" y="4221088"/>
            <a:ext cx="2160240" cy="5760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</a:rPr>
              <a:t>Кукольный театр  «Сказка»</a:t>
            </a:r>
            <a:endParaRPr lang="ru-RU" sz="16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9512" y="4149080"/>
            <a:ext cx="2664296" cy="6480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</a:rPr>
              <a:t>Кружок «Хоровое пение»</a:t>
            </a:r>
            <a:endParaRPr lang="ru-RU" sz="16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87624" y="1556792"/>
            <a:ext cx="2160240" cy="7920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</a:rPr>
              <a:t>Кружок ДПИ «Мастерство без границ»</a:t>
            </a:r>
            <a:endParaRPr lang="ru-RU" sz="1600" dirty="0">
              <a:solidFill>
                <a:schemeClr val="tx1"/>
              </a:solidFill>
              <a:latin typeface="Arial Black" pitchFamily="34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flipV="1">
            <a:off x="4788024" y="2348880"/>
            <a:ext cx="0" cy="360040"/>
          </a:xfrm>
          <a:prstGeom prst="straightConnector1">
            <a:avLst/>
          </a:prstGeom>
          <a:ln w="5715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5" idx="5"/>
            <a:endCxn id="10" idx="1"/>
          </p:cNvCxnSpPr>
          <p:nvPr/>
        </p:nvCxnSpPr>
        <p:spPr>
          <a:xfrm>
            <a:off x="5713272" y="3866166"/>
            <a:ext cx="1018968" cy="642954"/>
          </a:xfrm>
          <a:prstGeom prst="straightConnector1">
            <a:avLst/>
          </a:prstGeom>
          <a:ln w="5715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5" idx="7"/>
          </p:cNvCxnSpPr>
          <p:nvPr/>
        </p:nvCxnSpPr>
        <p:spPr>
          <a:xfrm flipV="1">
            <a:off x="5713272" y="2636912"/>
            <a:ext cx="694932" cy="210906"/>
          </a:xfrm>
          <a:prstGeom prst="straightConnector1">
            <a:avLst/>
          </a:prstGeom>
          <a:ln w="5715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5" idx="3"/>
          </p:cNvCxnSpPr>
          <p:nvPr/>
        </p:nvCxnSpPr>
        <p:spPr>
          <a:xfrm flipH="1">
            <a:off x="2771804" y="3866166"/>
            <a:ext cx="802940" cy="354922"/>
          </a:xfrm>
          <a:prstGeom prst="straightConnector1">
            <a:avLst/>
          </a:prstGeom>
          <a:ln w="5715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5" idx="1"/>
          </p:cNvCxnSpPr>
          <p:nvPr/>
        </p:nvCxnSpPr>
        <p:spPr>
          <a:xfrm flipH="1" flipV="1">
            <a:off x="3059836" y="2348880"/>
            <a:ext cx="514908" cy="498938"/>
          </a:xfrm>
          <a:prstGeom prst="straightConnector1">
            <a:avLst/>
          </a:prstGeom>
          <a:ln w="5715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5" idx="4"/>
          </p:cNvCxnSpPr>
          <p:nvPr/>
        </p:nvCxnSpPr>
        <p:spPr>
          <a:xfrm>
            <a:off x="4644008" y="4077072"/>
            <a:ext cx="0" cy="288032"/>
          </a:xfrm>
          <a:prstGeom prst="straightConnector1">
            <a:avLst/>
          </a:prstGeom>
          <a:ln w="5715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 l="4408" t="20000" r="21320"/>
          <a:stretch>
            <a:fillRect/>
          </a:stretch>
        </p:blipFill>
        <p:spPr bwMode="auto">
          <a:xfrm>
            <a:off x="3275855" y="5013176"/>
            <a:ext cx="3425447" cy="1844824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29" name="Прямоугольник 28"/>
          <p:cNvSpPr/>
          <p:nvPr/>
        </p:nvSpPr>
        <p:spPr>
          <a:xfrm>
            <a:off x="3491880" y="908720"/>
            <a:ext cx="2592288" cy="43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</a:rPr>
              <a:t>ШКС «</a:t>
            </a:r>
            <a:r>
              <a:rPr lang="ru-RU" sz="1600" dirty="0" err="1" smtClean="0">
                <a:solidFill>
                  <a:schemeClr val="tx1"/>
                </a:solidFill>
                <a:latin typeface="Arial Black" pitchFamily="34" charset="0"/>
              </a:rPr>
              <a:t>Спортландия</a:t>
            </a:r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</a:rPr>
              <a:t>»</a:t>
            </a:r>
            <a:endParaRPr lang="ru-RU" sz="1600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0"/>
            <a:ext cx="1692719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I:\ШСК СПОРТЛАНДИЯ\эмблема ШСК Спортландия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9752" y="116632"/>
            <a:ext cx="1632181" cy="1224136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/>
          <a:srcRect l="12874"/>
          <a:stretch>
            <a:fillRect/>
          </a:stretch>
        </p:blipFill>
        <p:spPr bwMode="auto">
          <a:xfrm>
            <a:off x="179512" y="4869160"/>
            <a:ext cx="2880321" cy="1859585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2051" name="Picture 3" descr="C:\Users\Slachevka6\Desktop\3.jpg"/>
          <p:cNvPicPr>
            <a:picLocks noChangeAspect="1" noChangeArrowheads="1"/>
          </p:cNvPicPr>
          <p:nvPr/>
        </p:nvPicPr>
        <p:blipFill>
          <a:blip r:embed="rId7" cstate="print"/>
          <a:srcRect t="4167"/>
          <a:stretch>
            <a:fillRect/>
          </a:stretch>
        </p:blipFill>
        <p:spPr bwMode="auto">
          <a:xfrm>
            <a:off x="251520" y="2420888"/>
            <a:ext cx="2304256" cy="165618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pic>
        <p:nvPicPr>
          <p:cNvPr id="2052" name="Picture 4" descr="C:\Users\Slachevka6\Desktop\1.jpg"/>
          <p:cNvPicPr>
            <a:picLocks noChangeAspect="1" noChangeArrowheads="1"/>
          </p:cNvPicPr>
          <p:nvPr/>
        </p:nvPicPr>
        <p:blipFill>
          <a:blip r:embed="rId8" cstate="print"/>
          <a:srcRect l="6731" t="3846" r="6731"/>
          <a:stretch>
            <a:fillRect/>
          </a:stretch>
        </p:blipFill>
        <p:spPr bwMode="auto">
          <a:xfrm>
            <a:off x="6876256" y="4941168"/>
            <a:ext cx="2160240" cy="18002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32240" y="2780928"/>
            <a:ext cx="1884718" cy="141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0" cstate="print"/>
          <a:srcRect b="26358"/>
          <a:stretch>
            <a:fillRect/>
          </a:stretch>
        </p:blipFill>
        <p:spPr bwMode="auto">
          <a:xfrm>
            <a:off x="6588224" y="116632"/>
            <a:ext cx="2021585" cy="1916832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3960440" cy="319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8460432" cy="6206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C00000"/>
                </a:solidFill>
                <a:latin typeface="Arial Black" pitchFamily="34" charset="0"/>
              </a:rPr>
              <a:t>Страна спорта</a:t>
            </a:r>
            <a:endParaRPr lang="ru-RU" sz="4400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b="7317"/>
          <a:stretch>
            <a:fillRect/>
          </a:stretch>
        </p:blipFill>
        <p:spPr bwMode="auto">
          <a:xfrm>
            <a:off x="179512" y="4077072"/>
            <a:ext cx="4266456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 cstate="print"/>
          <a:srcRect t="8621"/>
          <a:stretch>
            <a:fillRect/>
          </a:stretch>
        </p:blipFill>
        <p:spPr bwMode="auto">
          <a:xfrm>
            <a:off x="4716016" y="4080160"/>
            <a:ext cx="4176464" cy="2777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E:\фотографии\18 спорт\IMG_8642.JPG"/>
          <p:cNvPicPr>
            <a:picLocks noChangeAspect="1" noChangeArrowheads="1"/>
          </p:cNvPicPr>
          <p:nvPr/>
        </p:nvPicPr>
        <p:blipFill>
          <a:blip r:embed="rId5" cstate="print"/>
          <a:srcRect r="8369"/>
          <a:stretch>
            <a:fillRect/>
          </a:stretch>
        </p:blipFill>
        <p:spPr bwMode="auto">
          <a:xfrm>
            <a:off x="4788024" y="980728"/>
            <a:ext cx="3960440" cy="288032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23528" y="620688"/>
            <a:ext cx="4104456" cy="3600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 Black" pitchFamily="34" charset="0"/>
              </a:rPr>
              <a:t>Районные соревнования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 Black" pitchFamily="34" charset="0"/>
              </a:rPr>
              <a:t>по настольному теннису</a:t>
            </a:r>
            <a:endParaRPr lang="ru-RU" sz="12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16016" y="620688"/>
            <a:ext cx="4032448" cy="7200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 Black" pitchFamily="34" charset="0"/>
              </a:rPr>
              <a:t>Встреча с заслуженным мастером спорта России, </a:t>
            </a:r>
            <a:r>
              <a:rPr lang="ru-RU" sz="1200" dirty="0" err="1" smtClean="0">
                <a:solidFill>
                  <a:schemeClr val="tx1"/>
                </a:solidFill>
                <a:latin typeface="Arial Black" pitchFamily="34" charset="0"/>
              </a:rPr>
              <a:t>двухкратной</a:t>
            </a:r>
            <a:r>
              <a:rPr lang="ru-RU" sz="1200" dirty="0" smtClean="0">
                <a:solidFill>
                  <a:schemeClr val="tx1"/>
                </a:solidFill>
                <a:latin typeface="Arial Black" pitchFamily="34" charset="0"/>
              </a:rPr>
              <a:t>  олимпийской чемпионкой Еленой </a:t>
            </a:r>
            <a:r>
              <a:rPr lang="ru-RU" sz="1200" dirty="0" err="1" smtClean="0">
                <a:solidFill>
                  <a:schemeClr val="tx1"/>
                </a:solidFill>
                <a:latin typeface="Arial Black" pitchFamily="34" charset="0"/>
              </a:rPr>
              <a:t>Исинбаевой</a:t>
            </a:r>
            <a:endParaRPr lang="ru-RU" sz="1200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764704"/>
            <a:ext cx="107504" cy="609329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499992" y="764704"/>
            <a:ext cx="107504" cy="609329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9036496" y="764704"/>
            <a:ext cx="107504" cy="609329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6785992"/>
            <a:ext cx="9036496" cy="7200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C00000"/>
                </a:solidFill>
                <a:latin typeface="Arial Black" pitchFamily="34" charset="0"/>
              </a:rPr>
              <a:t>Страна досуга</a:t>
            </a:r>
            <a:endParaRPr lang="ru-RU" sz="4400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08720"/>
            <a:ext cx="380978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 l="5562" r="3586"/>
          <a:stretch>
            <a:fillRect/>
          </a:stretch>
        </p:blipFill>
        <p:spPr bwMode="auto">
          <a:xfrm>
            <a:off x="395535" y="3789040"/>
            <a:ext cx="3935713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717032"/>
            <a:ext cx="4104456" cy="3010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908720"/>
            <a:ext cx="2592288" cy="2737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0" y="3717032"/>
            <a:ext cx="9036496" cy="8039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476672"/>
            <a:ext cx="107504" cy="638132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499992" y="476672"/>
            <a:ext cx="144016" cy="638132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9144000" cy="47667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</a:rPr>
              <a:t>Традиционные мероприятия</a:t>
            </a:r>
            <a:endParaRPr lang="ru-RU" sz="2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4100" name="Picture 4" descr="C:\Users\Комп\Desktop\отчет по работе ДО для комитета\imgonline-com-ua-Osvetlenie-caoqL2HNjct3F.jpg"/>
          <p:cNvPicPr>
            <a:picLocks noChangeAspect="1" noChangeArrowheads="1"/>
          </p:cNvPicPr>
          <p:nvPr/>
        </p:nvPicPr>
        <p:blipFill>
          <a:blip r:embed="rId2" cstate="print"/>
          <a:srcRect l="18115" t="32600" r="26247" b="15517"/>
          <a:stretch>
            <a:fillRect/>
          </a:stretch>
        </p:blipFill>
        <p:spPr bwMode="auto">
          <a:xfrm>
            <a:off x="4644008" y="476672"/>
            <a:ext cx="4392488" cy="3024336"/>
          </a:xfrm>
          <a:prstGeom prst="rect">
            <a:avLst/>
          </a:prstGeom>
          <a:noFill/>
        </p:spPr>
      </p:pic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 cstate="print"/>
          <a:srcRect l="27218" t="6557"/>
          <a:stretch>
            <a:fillRect/>
          </a:stretch>
        </p:blipFill>
        <p:spPr bwMode="auto">
          <a:xfrm>
            <a:off x="107504" y="476672"/>
            <a:ext cx="4392488" cy="3078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3573016"/>
            <a:ext cx="4387721" cy="3284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0" y="6785992"/>
            <a:ext cx="9036496" cy="7200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339752" y="3212976"/>
            <a:ext cx="2160240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 Black" pitchFamily="34" charset="0"/>
              </a:rPr>
              <a:t>Первый звонок</a:t>
            </a:r>
            <a:endParaRPr lang="ru-RU" sz="1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339752" y="3573016"/>
            <a:ext cx="2160240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 Black" pitchFamily="34" charset="0"/>
              </a:rPr>
              <a:t>8 марта</a:t>
            </a:r>
            <a:endParaRPr lang="ru-RU" sz="1400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 l="13563" r="9382"/>
          <a:stretch>
            <a:fillRect/>
          </a:stretch>
        </p:blipFill>
        <p:spPr bwMode="auto">
          <a:xfrm>
            <a:off x="4644008" y="3573016"/>
            <a:ext cx="4499992" cy="328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Прямоугольник 22"/>
          <p:cNvSpPr/>
          <p:nvPr/>
        </p:nvSpPr>
        <p:spPr>
          <a:xfrm>
            <a:off x="9036496" y="476672"/>
            <a:ext cx="107504" cy="638132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4644008" y="3573016"/>
            <a:ext cx="2160240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 Black" pitchFamily="34" charset="0"/>
              </a:rPr>
              <a:t>23 февраля</a:t>
            </a:r>
            <a:endParaRPr lang="ru-RU" sz="1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644008" y="3212976"/>
            <a:ext cx="2160240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 Black" pitchFamily="34" charset="0"/>
              </a:rPr>
              <a:t>День учителя</a:t>
            </a:r>
            <a:endParaRPr lang="ru-RU" sz="1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3501008"/>
            <a:ext cx="9036496" cy="8039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620688"/>
            <a:ext cx="107504" cy="623731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9036496" y="620688"/>
            <a:ext cx="107504" cy="623731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Arial Black" pitchFamily="34" charset="0"/>
              </a:rPr>
              <a:t>Традиционные мероприятия</a:t>
            </a:r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 cstate="print"/>
          <a:srcRect t="7143"/>
          <a:stretch>
            <a:fillRect/>
          </a:stretch>
        </p:blipFill>
        <p:spPr bwMode="auto">
          <a:xfrm>
            <a:off x="179512" y="3789182"/>
            <a:ext cx="4241347" cy="3068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 t="4563"/>
          <a:stretch>
            <a:fillRect/>
          </a:stretch>
        </p:blipFill>
        <p:spPr bwMode="auto">
          <a:xfrm>
            <a:off x="107504" y="620688"/>
            <a:ext cx="4248472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4355976" y="620688"/>
            <a:ext cx="144016" cy="623731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195736" y="6453336"/>
            <a:ext cx="2160240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 Black" pitchFamily="34" charset="0"/>
              </a:rPr>
              <a:t>Последний звонок</a:t>
            </a:r>
            <a:endParaRPr lang="ru-RU" sz="1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475656" y="3356992"/>
            <a:ext cx="280831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 Black" pitchFamily="34" charset="0"/>
              </a:rPr>
              <a:t>Вынос флага России</a:t>
            </a:r>
            <a:endParaRPr lang="ru-RU" sz="1400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1026" name="Picture 2" descr="G:\соцсети и сайт\гг\WhatsApp Image 2022-10-21 at 12.15.10.jpeg"/>
          <p:cNvPicPr>
            <a:picLocks noChangeAspect="1" noChangeArrowheads="1"/>
          </p:cNvPicPr>
          <p:nvPr/>
        </p:nvPicPr>
        <p:blipFill>
          <a:blip r:embed="rId4" cstate="print"/>
          <a:srcRect b="6842"/>
          <a:stretch>
            <a:fillRect/>
          </a:stretch>
        </p:blipFill>
        <p:spPr bwMode="auto">
          <a:xfrm>
            <a:off x="4499992" y="620688"/>
            <a:ext cx="4392488" cy="3068960"/>
          </a:xfrm>
          <a:prstGeom prst="rect">
            <a:avLst/>
          </a:prstGeom>
          <a:noFill/>
        </p:spPr>
      </p:pic>
      <p:sp>
        <p:nvSpPr>
          <p:cNvPr id="23" name="Прямоугольник 22"/>
          <p:cNvSpPr/>
          <p:nvPr/>
        </p:nvSpPr>
        <p:spPr>
          <a:xfrm>
            <a:off x="0" y="6785992"/>
            <a:ext cx="9036496" cy="7200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4499992" y="3356992"/>
            <a:ext cx="4392488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 Black" pitchFamily="34" charset="0"/>
              </a:rPr>
              <a:t>Сетевое взаимодействие с ДК</a:t>
            </a:r>
            <a:endParaRPr lang="ru-RU" sz="1400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2" name="Picture 2" descr="C:\Users\Комп\Desktop\социальные сети и сайт\осенний бал\photo_2022-10-26_21-00-47.jpg"/>
          <p:cNvPicPr>
            <a:picLocks noChangeAspect="1" noChangeArrowheads="1"/>
          </p:cNvPicPr>
          <p:nvPr/>
        </p:nvPicPr>
        <p:blipFill>
          <a:blip r:embed="rId5" cstate="print"/>
          <a:srcRect l="13579"/>
          <a:stretch>
            <a:fillRect/>
          </a:stretch>
        </p:blipFill>
        <p:spPr bwMode="auto">
          <a:xfrm>
            <a:off x="4499992" y="3789040"/>
            <a:ext cx="4535898" cy="2952328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4499992" y="6453336"/>
            <a:ext cx="2160240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 Black" pitchFamily="34" charset="0"/>
              </a:rPr>
              <a:t>Осенний бал</a:t>
            </a:r>
            <a:endParaRPr lang="ru-RU" sz="1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3645024"/>
            <a:ext cx="9036496" cy="1524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Комп\Desktop\социальные сети и сайт\осенний бал\IMG_20221024_151019.jpg"/>
          <p:cNvPicPr>
            <a:picLocks noChangeAspect="1" noChangeArrowheads="1"/>
          </p:cNvPicPr>
          <p:nvPr/>
        </p:nvPicPr>
        <p:blipFill>
          <a:blip r:embed="rId2" cstate="print"/>
          <a:srcRect l="20078" t="18913" r="30101"/>
          <a:stretch>
            <a:fillRect/>
          </a:stretch>
        </p:blipFill>
        <p:spPr bwMode="auto">
          <a:xfrm>
            <a:off x="107504" y="1844824"/>
            <a:ext cx="2438301" cy="2232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843" name="Picture 3" descr="I:\отчет по работе ДО для комитета\фото\разные\н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1844824"/>
            <a:ext cx="3002125" cy="23168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438544"/>
            <a:ext cx="2376264" cy="21672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55085" y="4437112"/>
            <a:ext cx="2999765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84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1799" y="4437112"/>
            <a:ext cx="3069341" cy="2232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7" cstate="print"/>
          <a:srcRect b="15385"/>
          <a:stretch>
            <a:fillRect/>
          </a:stretch>
        </p:blipFill>
        <p:spPr bwMode="auto">
          <a:xfrm>
            <a:off x="6156176" y="1844824"/>
            <a:ext cx="2106234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2195736" y="0"/>
            <a:ext cx="4752528" cy="6206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C00000"/>
                </a:solidFill>
                <a:latin typeface="Arial Black" pitchFamily="34" charset="0"/>
              </a:rPr>
              <a:t>Пресс-центр</a:t>
            </a:r>
            <a:endParaRPr lang="ru-RU" sz="44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692696"/>
            <a:ext cx="86409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q"/>
            </a:pPr>
            <a:r>
              <a:rPr lang="ru-RU" sz="1600" dirty="0" smtClean="0">
                <a:latin typeface="Arial Black" pitchFamily="34" charset="0"/>
              </a:rPr>
              <a:t>Ведет пропаганду здорового образа жизни.</a:t>
            </a:r>
          </a:p>
          <a:p>
            <a:pPr lvl="0">
              <a:buFont typeface="Wingdings" pitchFamily="2" charset="2"/>
              <a:buChar char="q"/>
            </a:pPr>
            <a:r>
              <a:rPr lang="ru-RU" sz="1600" dirty="0" smtClean="0">
                <a:latin typeface="Arial Black" pitchFamily="34" charset="0"/>
              </a:rPr>
              <a:t>Информирует педагогический и ученический коллективы через объявления, «молнии» о делах объединения на стендах и </a:t>
            </a:r>
            <a:r>
              <a:rPr lang="ru-RU" sz="1600" dirty="0" err="1" smtClean="0">
                <a:latin typeface="Arial Black" pitchFamily="34" charset="0"/>
              </a:rPr>
              <a:t>соцсетях</a:t>
            </a:r>
            <a:r>
              <a:rPr lang="ru-RU" sz="1600" dirty="0" smtClean="0">
                <a:latin typeface="Arial Black" pitchFamily="34" charset="0"/>
              </a:rPr>
              <a:t>.</a:t>
            </a:r>
          </a:p>
          <a:p>
            <a:pPr lvl="0">
              <a:buFont typeface="Wingdings" pitchFamily="2" charset="2"/>
              <a:buChar char="q"/>
            </a:pPr>
            <a:r>
              <a:rPr lang="ru-RU" sz="1600" dirty="0" smtClean="0">
                <a:latin typeface="Arial Black" pitchFamily="34" charset="0"/>
              </a:rPr>
              <a:t>Наглядно оформляет итоги конкурсов рисунков, поделок, акций и т.п.</a:t>
            </a:r>
            <a:endParaRPr lang="ru-RU" sz="16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Комп\Desktop\грамоты\1м мордовина конкурс чтецов душа в заветной лир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8"/>
            <a:ext cx="1195332" cy="1707617"/>
          </a:xfrm>
          <a:prstGeom prst="rect">
            <a:avLst/>
          </a:prstGeom>
          <a:noFill/>
        </p:spPr>
      </p:pic>
      <p:pic>
        <p:nvPicPr>
          <p:cNvPr id="6147" name="Picture 3" descr="C:\Users\Комп\Desktop\грамоты\1м им покорилось время калиниченко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620688"/>
            <a:ext cx="1216135" cy="1728192"/>
          </a:xfrm>
          <a:prstGeom prst="rect">
            <a:avLst/>
          </a:prstGeom>
          <a:noFill/>
        </p:spPr>
      </p:pic>
      <p:pic>
        <p:nvPicPr>
          <p:cNvPr id="6148" name="Picture 4" descr="C:\Users\Комп\Desktop\грамоты\1м моя родина юров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764704"/>
            <a:ext cx="1162732" cy="1656184"/>
          </a:xfrm>
          <a:prstGeom prst="rect">
            <a:avLst/>
          </a:prstGeom>
          <a:noFill/>
        </p:spPr>
      </p:pic>
      <p:pic>
        <p:nvPicPr>
          <p:cNvPr id="6149" name="Picture 5" descr="C:\Users\Комп\Desktop\грамоты\моя семейная реликвия\1 м древо моя сем релик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12360" y="764704"/>
            <a:ext cx="1152128" cy="1615924"/>
          </a:xfrm>
          <a:prstGeom prst="rect">
            <a:avLst/>
          </a:prstGeom>
          <a:noFill/>
        </p:spPr>
      </p:pic>
      <p:pic>
        <p:nvPicPr>
          <p:cNvPr id="6150" name="Picture 6" descr="C:\Users\Комп\Desktop\грамоты\пятое измерение\1м внимание дорога 5 изм андреев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2492896"/>
            <a:ext cx="936104" cy="13239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51" name="Picture 7" descr="C:\Users\Комп\Desktop\грамоты\пятое измерение\1м дорога 5 изм калиниченко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31640" y="2564904"/>
            <a:ext cx="904072" cy="12786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52" name="Picture 8" descr="C:\Users\Комп\Desktop\грамоты\пятое измерение\1м дорога 5 изм кожухов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31640" y="3933056"/>
            <a:ext cx="967355" cy="13681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25FF88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53" name="Picture 9" descr="C:\Users\Комп\Desktop\грамоты\пятое измерение\1м дорога 5 измер долгачева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1520" y="3933056"/>
            <a:ext cx="967355" cy="13681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25FF88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54" name="Picture 10" descr="C:\Users\Комп\Desktop\грамоты\1 м вселен кум сериков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39752" y="2492896"/>
            <a:ext cx="977011" cy="1364629"/>
          </a:xfrm>
          <a:prstGeom prst="rect">
            <a:avLst/>
          </a:prstGeom>
          <a:noFill/>
        </p:spPr>
      </p:pic>
      <p:pic>
        <p:nvPicPr>
          <p:cNvPr id="6155" name="Picture 11" descr="C:\Users\Комп\Desktop\грамоты\1м вселен кумыл колмогор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19872" y="2492896"/>
            <a:ext cx="937811" cy="1310864"/>
          </a:xfrm>
          <a:prstGeom prst="rect">
            <a:avLst/>
          </a:prstGeom>
          <a:noFill/>
        </p:spPr>
      </p:pic>
      <p:pic>
        <p:nvPicPr>
          <p:cNvPr id="6156" name="Picture 12" descr="C:\Users\Комп\Desktop\грамоты\1м вселен кумылг чеченева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483768" y="3919444"/>
            <a:ext cx="936104" cy="1315674"/>
          </a:xfrm>
          <a:prstGeom prst="rect">
            <a:avLst/>
          </a:prstGeom>
          <a:noFill/>
        </p:spPr>
      </p:pic>
      <p:pic>
        <p:nvPicPr>
          <p:cNvPr id="6160" name="Picture 16" descr="C:\Users\Комп\Desktop\грамоты\1м Вселен юргапова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491880" y="3861048"/>
            <a:ext cx="936104" cy="1315746"/>
          </a:xfrm>
          <a:prstGeom prst="rect">
            <a:avLst/>
          </a:prstGeom>
          <a:noFill/>
        </p:spPr>
      </p:pic>
      <p:pic>
        <p:nvPicPr>
          <p:cNvPr id="6161" name="Picture 17" descr="C:\Users\Комп\Desktop\грамоты\1м вселеннаая добра кумыл андреев лешанимок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427984" y="2492896"/>
            <a:ext cx="922208" cy="1296144"/>
          </a:xfrm>
          <a:prstGeom prst="rect">
            <a:avLst/>
          </a:prstGeom>
          <a:noFill/>
        </p:spPr>
      </p:pic>
      <p:pic>
        <p:nvPicPr>
          <p:cNvPr id="6162" name="Picture 18" descr="C:\Users\Комп\Desktop\грамоты\пятое измерение\1 место снежная андреев пятое измерение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763688" y="5589240"/>
            <a:ext cx="1403648" cy="9935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63" name="Picture 19" descr="C:\Users\Комп\Desktop\грамоты\пятое измерение\1м снежная 5 измер снегур урывский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275856" y="5589240"/>
            <a:ext cx="1425496" cy="10081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65" name="Picture 21" descr="C:\Users\Комп\Desktop\грамоты\пятое измерение\1м снежная тигренок 5 изм урывский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860032" y="5589240"/>
            <a:ext cx="1424211" cy="10081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Прямоугольник 21"/>
          <p:cNvSpPr/>
          <p:nvPr/>
        </p:nvSpPr>
        <p:spPr>
          <a:xfrm>
            <a:off x="0" y="0"/>
            <a:ext cx="9144000" cy="6926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Приняли участие в 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43</a:t>
            </a:r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 конкурсах, отправлено 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153 </a:t>
            </a:r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работы, </a:t>
            </a:r>
            <a:endParaRPr lang="en-US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из них 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I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место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-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33</a:t>
            </a:r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 работы, 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II</a:t>
            </a:r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 место –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28</a:t>
            </a:r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 работ и 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III</a:t>
            </a:r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 место -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25</a:t>
            </a:r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 работ</a:t>
            </a:r>
            <a:endParaRPr lang="ru-RU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6169" name="Picture 25" descr="C:\Users\Комп\Desktop\грамоты\1м крымская славянка урывский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884368" y="2492896"/>
            <a:ext cx="1080120" cy="1539628"/>
          </a:xfrm>
          <a:prstGeom prst="rect">
            <a:avLst/>
          </a:prstGeom>
          <a:noFill/>
        </p:spPr>
      </p:pic>
      <p:pic>
        <p:nvPicPr>
          <p:cNvPr id="29" name="Picture 15" descr="C:\Users\Комп\Desktop\грамоты\1м вселен кумылг чеченева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462654" y="3861048"/>
            <a:ext cx="973442" cy="1368152"/>
          </a:xfrm>
          <a:prstGeom prst="rect">
            <a:avLst/>
          </a:prstGeom>
          <a:noFill/>
        </p:spPr>
      </p:pic>
      <p:pic>
        <p:nvPicPr>
          <p:cNvPr id="30" name="Picture 14" descr="C:\Users\Комп\Desktop\грамоты\1м вселен кумылг мордас а.JP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416173" y="3861048"/>
            <a:ext cx="1001850" cy="1385072"/>
          </a:xfrm>
          <a:prstGeom prst="rect">
            <a:avLst/>
          </a:prstGeom>
          <a:noFill/>
        </p:spPr>
      </p:pic>
      <p:pic>
        <p:nvPicPr>
          <p:cNvPr id="31" name="Picture 13" descr="C:\Users\Комп\Desktop\грамоты\1м Вселен юргапова.JP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5466550" y="2492897"/>
            <a:ext cx="922158" cy="1296144"/>
          </a:xfrm>
          <a:prstGeom prst="rect">
            <a:avLst/>
          </a:prstGeom>
          <a:noFill/>
        </p:spPr>
      </p:pic>
      <p:pic>
        <p:nvPicPr>
          <p:cNvPr id="32" name="Picture 24" descr="C:\Users\Комп\Desktop\грамоты\1м крымская славянка иванова поля.JP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6660232" y="2492896"/>
            <a:ext cx="1080120" cy="1535967"/>
          </a:xfrm>
          <a:prstGeom prst="rect">
            <a:avLst/>
          </a:prstGeom>
          <a:noFill/>
        </p:spPr>
      </p:pic>
      <p:pic>
        <p:nvPicPr>
          <p:cNvPr id="33" name="Picture 22" descr="C:\Users\Комп\Desktop\грамоты\1м крымская славянка Андреев в.JPG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7884368" y="4077072"/>
            <a:ext cx="1080120" cy="1522733"/>
          </a:xfrm>
          <a:prstGeom prst="rect">
            <a:avLst/>
          </a:prstGeom>
          <a:noFill/>
        </p:spPr>
      </p:pic>
      <p:pic>
        <p:nvPicPr>
          <p:cNvPr id="34" name="Picture 23" descr="C:\Users\Комп\Desktop\грамоты\1м крымская славянка иванова л.JPG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6660232" y="4077072"/>
            <a:ext cx="1101344" cy="1561636"/>
          </a:xfrm>
          <a:prstGeom prst="rect">
            <a:avLst/>
          </a:prstGeom>
          <a:noFill/>
        </p:spPr>
      </p:pic>
      <p:pic>
        <p:nvPicPr>
          <p:cNvPr id="6170" name="Picture 26" descr="C:\Users\Комп\Desktop\грамоты\венок дружбы диплом мордовина.JP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3419872" y="764704"/>
            <a:ext cx="2132348" cy="1512168"/>
          </a:xfrm>
          <a:prstGeom prst="rect">
            <a:avLst/>
          </a:prstGeom>
          <a:noFill/>
        </p:spPr>
      </p:pic>
      <p:pic>
        <p:nvPicPr>
          <p:cNvPr id="2050" name="Picture 2" descr="I:\дипломы\c166260_vaschenko.jpg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179512" y="5517232"/>
            <a:ext cx="947994" cy="1340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Комп\Desktop\конкурсы 2021-2022\прошли\абилипикс\WhatsApp Image 2022-04-08 at 15.14.2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1628800"/>
            <a:ext cx="1835696" cy="2447595"/>
          </a:xfrm>
          <a:prstGeom prst="rect">
            <a:avLst/>
          </a:prstGeom>
          <a:noFill/>
        </p:spPr>
      </p:pic>
      <p:pic>
        <p:nvPicPr>
          <p:cNvPr id="1028" name="Picture 4" descr="C:\Users\Комп\Desktop\конкурсы 2021-2022\прошли\абилипикс\WhatsApp Image 2022-04-08 at 15.14.04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4221088"/>
            <a:ext cx="1815666" cy="242088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23528" y="188640"/>
            <a:ext cx="8496944" cy="151216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 Black" pitchFamily="34" charset="0"/>
              </a:rPr>
              <a:t>Региональный отборочный этап VI</a:t>
            </a:r>
            <a:r>
              <a:rPr lang="en-US" sz="1600" b="1" dirty="0" smtClean="0">
                <a:solidFill>
                  <a:srgbClr val="002060"/>
                </a:solidFill>
                <a:latin typeface="Arial Black" pitchFamily="34" charset="0"/>
              </a:rPr>
              <a:t>II</a:t>
            </a:r>
            <a:r>
              <a:rPr lang="ru-RU" sz="1600" b="1" dirty="0" smtClean="0">
                <a:solidFill>
                  <a:srgbClr val="002060"/>
                </a:solidFill>
                <a:latin typeface="Arial Black" pitchFamily="34" charset="0"/>
              </a:rPr>
              <a:t> Национального Чемпионата профессионального мастерства среди людей с инвалидностью</a:t>
            </a:r>
            <a:endParaRPr lang="ru-RU" sz="16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 Black" pitchFamily="34" charset="0"/>
              </a:rPr>
              <a:t>"</a:t>
            </a:r>
            <a:r>
              <a:rPr lang="ru-RU" sz="1600" b="1" dirty="0" err="1" smtClean="0">
                <a:solidFill>
                  <a:srgbClr val="002060"/>
                </a:solidFill>
                <a:latin typeface="Arial Black" pitchFamily="34" charset="0"/>
              </a:rPr>
              <a:t>Абилимпикс</a:t>
            </a:r>
            <a:r>
              <a:rPr lang="ru-RU" sz="1600" b="1" dirty="0" smtClean="0">
                <a:solidFill>
                  <a:srgbClr val="002060"/>
                </a:solidFill>
                <a:latin typeface="Arial Black" pitchFamily="34" charset="0"/>
              </a:rPr>
              <a:t>" на территории Волгоградской области</a:t>
            </a:r>
          </a:p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Arial Black" pitchFamily="34" charset="0"/>
              </a:rPr>
              <a:t>Ученица 9 класса ГКОУ «Слащевская школа-интернат» </a:t>
            </a:r>
          </a:p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Arial Black" pitchFamily="34" charset="0"/>
              </a:rPr>
              <a:t>Юрова Людмила </a:t>
            </a: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Arial Black" pitchFamily="34" charset="0"/>
              </a:rPr>
              <a:t>3 место в компетенции «Швея»</a:t>
            </a:r>
            <a:endParaRPr lang="ru-RU" sz="16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endParaRPr lang="ru-RU" sz="16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1029" name="Picture 5" descr="I:\отчет по работе ДО для комитета\фото\разные\абилим 2.JPG"/>
          <p:cNvPicPr>
            <a:picLocks noChangeAspect="1" noChangeArrowheads="1"/>
          </p:cNvPicPr>
          <p:nvPr/>
        </p:nvPicPr>
        <p:blipFill>
          <a:blip r:embed="rId4" cstate="print"/>
          <a:srcRect l="10026" t="8775"/>
          <a:stretch>
            <a:fillRect/>
          </a:stretch>
        </p:blipFill>
        <p:spPr bwMode="auto">
          <a:xfrm>
            <a:off x="2699792" y="1852802"/>
            <a:ext cx="4320480" cy="5005198"/>
          </a:xfrm>
          <a:prstGeom prst="rect">
            <a:avLst/>
          </a:prstGeom>
          <a:noFill/>
        </p:spPr>
      </p:pic>
      <p:pic>
        <p:nvPicPr>
          <p:cNvPr id="7" name="Picture 2" descr="C:\Users\Комп\Desktop\конкурсы 2021-2022\прошли\абилипикс\WhatsApp Image 2022-04-08 at 15.11.21.jpeg"/>
          <p:cNvPicPr>
            <a:picLocks noChangeAspect="1" noChangeArrowheads="1"/>
          </p:cNvPicPr>
          <p:nvPr/>
        </p:nvPicPr>
        <p:blipFill>
          <a:blip r:embed="rId5" cstate="print"/>
          <a:srcRect r="8497" b="13725"/>
          <a:stretch>
            <a:fillRect/>
          </a:stretch>
        </p:blipFill>
        <p:spPr bwMode="auto">
          <a:xfrm>
            <a:off x="0" y="1844824"/>
            <a:ext cx="2843808" cy="35750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Комп\Desktop\конкурсы 2021-2022\прошли\аленький до 30.01\фотоколлаж\Веймеер Девыушка с жемчужной сережко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988840"/>
            <a:ext cx="3519671" cy="237626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23528" y="188640"/>
            <a:ext cx="8640960" cy="720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Arial Black" pitchFamily="34" charset="0"/>
              </a:rPr>
              <a:t>Всероссийский конкурс </a:t>
            </a:r>
            <a:r>
              <a:rPr lang="ru-RU" sz="2000" b="1" dirty="0" err="1" smtClean="0">
                <a:solidFill>
                  <a:srgbClr val="FF0000"/>
                </a:solidFill>
                <a:latin typeface="Arial Black" pitchFamily="34" charset="0"/>
              </a:rPr>
              <a:t>фотокосплея</a:t>
            </a:r>
            <a:r>
              <a:rPr lang="ru-RU" sz="2000" b="1" dirty="0" smtClean="0">
                <a:solidFill>
                  <a:srgbClr val="FF0000"/>
                </a:solidFill>
                <a:latin typeface="Arial Black" pitchFamily="34" charset="0"/>
              </a:rPr>
              <a:t> «Музей дома»</a:t>
            </a:r>
            <a:endParaRPr lang="ru-RU" sz="20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Arial Black" pitchFamily="34" charset="0"/>
              </a:rPr>
              <a:t>31.01.22 (всего участников – 7 человек)</a:t>
            </a:r>
            <a:endParaRPr lang="ru-RU" sz="2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0" y="1052736"/>
            <a:ext cx="3563888" cy="86409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1 место- 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1 человек</a:t>
            </a:r>
            <a:endParaRPr lang="ru-RU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211960" y="980728"/>
            <a:ext cx="4320480" cy="86409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3 место-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2 человека</a:t>
            </a:r>
            <a:endParaRPr lang="ru-RU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2051" name="Picture 3" descr="C:\Users\Комп\Desktop\конкурсы 2021-2022\прошли\аленький до 30.01\фотоколлаж\Орешников Портрет художниц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3" y="1988840"/>
            <a:ext cx="3219229" cy="2376264"/>
          </a:xfrm>
          <a:prstGeom prst="rect">
            <a:avLst/>
          </a:prstGeom>
          <a:noFill/>
        </p:spPr>
      </p:pic>
      <p:pic>
        <p:nvPicPr>
          <p:cNvPr id="2052" name="Picture 4" descr="C:\Users\Комп\Desktop\конкурсы 2021-2022\прошли\аленький до 30.01\фотоколлаж\Амерлинг Погруженная в мечты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3" y="4365104"/>
            <a:ext cx="3240361" cy="2413111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563888" y="908720"/>
            <a:ext cx="72008" cy="5949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lachevka6\Downloads\WhatsApp Image 2022-10-31 at 10.01.11.jpeg"/>
          <p:cNvPicPr>
            <a:picLocks noChangeAspect="1" noChangeArrowheads="1"/>
          </p:cNvPicPr>
          <p:nvPr/>
        </p:nvPicPr>
        <p:blipFill>
          <a:blip r:embed="rId5" cstate="print"/>
          <a:srcRect l="5735" t="20968" r="11111" b="14516"/>
          <a:stretch>
            <a:fillRect/>
          </a:stretch>
        </p:blipFill>
        <p:spPr bwMode="auto">
          <a:xfrm>
            <a:off x="7164288" y="1988840"/>
            <a:ext cx="1670586" cy="2304256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</p:pic>
      <p:pic>
        <p:nvPicPr>
          <p:cNvPr id="1027" name="Picture 3" descr="C:\Users\Slachevka6\Downloads\WhatsApp Image 2022-10-31 at 10.01.12.jpeg"/>
          <p:cNvPicPr>
            <a:picLocks noChangeAspect="1" noChangeArrowheads="1"/>
          </p:cNvPicPr>
          <p:nvPr/>
        </p:nvPicPr>
        <p:blipFill>
          <a:blip r:embed="rId6" cstate="print"/>
          <a:srcRect l="7306" t="21918" r="12329" b="12329"/>
          <a:stretch>
            <a:fillRect/>
          </a:stretch>
        </p:blipFill>
        <p:spPr bwMode="auto">
          <a:xfrm>
            <a:off x="899592" y="4437112"/>
            <a:ext cx="1664360" cy="2420888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</p:pic>
      <p:pic>
        <p:nvPicPr>
          <p:cNvPr id="1028" name="Picture 4" descr="C:\Users\Slachevka6\Downloads\WhatsApp Image 2022-10-31 at 10.01.13.jpeg"/>
          <p:cNvPicPr>
            <a:picLocks noChangeAspect="1" noChangeArrowheads="1"/>
          </p:cNvPicPr>
          <p:nvPr/>
        </p:nvPicPr>
        <p:blipFill>
          <a:blip r:embed="rId7" cstate="print"/>
          <a:srcRect l="14612" t="19178" r="14764" b="21918"/>
          <a:stretch>
            <a:fillRect/>
          </a:stretch>
        </p:blipFill>
        <p:spPr bwMode="auto">
          <a:xfrm>
            <a:off x="7164288" y="4365104"/>
            <a:ext cx="1584176" cy="2348951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Комп\Desktop\конкурсы 2021-2022\отправлены\конкурс чтецов\калиниченк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501008"/>
            <a:ext cx="2373570" cy="33569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4" name="Picture 4" descr="C:\Users\Комп\Desktop\конкурсы 2021-2022\отправлены\конкурс чтецов\ммордовин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3497197"/>
            <a:ext cx="2376264" cy="33608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5" name="Picture 5" descr="C:\Users\Комп\Desktop\конкурсы 2021-2022\отправлены\конкурс чтецов\Шабанов Андрей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3545632"/>
            <a:ext cx="2342019" cy="3312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395536" y="188640"/>
            <a:ext cx="8280920" cy="8640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Arial Black" pitchFamily="34" charset="0"/>
              </a:rPr>
              <a:t>Конкурс чтецов  "Русские женщины и тяжелая детская доля в творчестве Н.А. Некрасова» на базе </a:t>
            </a:r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</a:rPr>
              <a:t>ГБПОУ "Михайловский профессионально-педагогический колледж имени </a:t>
            </a:r>
            <a:r>
              <a:rPr lang="ru-RU" sz="1600" dirty="0" err="1" smtClean="0">
                <a:solidFill>
                  <a:schemeClr val="tx1"/>
                </a:solidFill>
                <a:latin typeface="Arial Black" pitchFamily="34" charset="0"/>
              </a:rPr>
              <a:t>В.В.Арнаутова</a:t>
            </a:r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</a:rPr>
              <a:t>" </a:t>
            </a:r>
          </a:p>
          <a:p>
            <a:pPr algn="ctr"/>
            <a:endParaRPr lang="ru-RU" dirty="0"/>
          </a:p>
        </p:txBody>
      </p:sp>
      <p:pic>
        <p:nvPicPr>
          <p:cNvPr id="5126" name="Picture 6" descr="I:\отчет по работе ДО для комитета\WhatsApp Image 2022-10-30 at 23.23.31.jpeg"/>
          <p:cNvPicPr>
            <a:picLocks noChangeAspect="1" noChangeArrowheads="1"/>
          </p:cNvPicPr>
          <p:nvPr/>
        </p:nvPicPr>
        <p:blipFill>
          <a:blip r:embed="rId5" cstate="print"/>
          <a:srcRect l="9783" t="4348" r="9511" b="4348"/>
          <a:stretch>
            <a:fillRect/>
          </a:stretch>
        </p:blipFill>
        <p:spPr bwMode="auto">
          <a:xfrm>
            <a:off x="169225" y="1556792"/>
            <a:ext cx="2715730" cy="1728192"/>
          </a:xfrm>
          <a:prstGeom prst="rect">
            <a:avLst/>
          </a:prstGeom>
          <a:noFill/>
        </p:spPr>
      </p:pic>
      <p:pic>
        <p:nvPicPr>
          <p:cNvPr id="5127" name="Picture 7" descr="I:\отчет по работе ДО для комитета\WhatsApp Image 2022-10-30 at 23.23.28.jpeg"/>
          <p:cNvPicPr>
            <a:picLocks noChangeAspect="1" noChangeArrowheads="1"/>
          </p:cNvPicPr>
          <p:nvPr/>
        </p:nvPicPr>
        <p:blipFill>
          <a:blip r:embed="rId6" cstate="print"/>
          <a:srcRect l="2500" r="2500"/>
          <a:stretch>
            <a:fillRect/>
          </a:stretch>
        </p:blipFill>
        <p:spPr bwMode="auto">
          <a:xfrm>
            <a:off x="3131840" y="1556792"/>
            <a:ext cx="2857918" cy="1692188"/>
          </a:xfrm>
          <a:prstGeom prst="rect">
            <a:avLst/>
          </a:prstGeom>
          <a:noFill/>
        </p:spPr>
      </p:pic>
      <p:pic>
        <p:nvPicPr>
          <p:cNvPr id="5128" name="Picture 8" descr="I:\отчет по работе ДО для комитета\а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4168" y="1556792"/>
            <a:ext cx="2952328" cy="16606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188640"/>
            <a:ext cx="8640960" cy="720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  <a:t>Региональный конкурс "</a:t>
            </a:r>
            <a:r>
              <a:rPr lang="ru-RU" sz="2000" dirty="0" err="1" smtClean="0">
                <a:solidFill>
                  <a:srgbClr val="FF0000"/>
                </a:solidFill>
                <a:latin typeface="Arial Black" pitchFamily="34" charset="0"/>
              </a:rPr>
              <a:t>Славяночка</a:t>
            </a:r>
            <a: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  <a:t> - 2022"</a:t>
            </a:r>
            <a:r>
              <a:rPr lang="ru-RU" sz="2000" b="1" dirty="0" smtClean="0">
                <a:solidFill>
                  <a:srgbClr val="FF0000"/>
                </a:solidFill>
                <a:latin typeface="Arial Black" pitchFamily="34" charset="0"/>
              </a:rPr>
              <a:t>– 7 человек)</a:t>
            </a:r>
            <a:endParaRPr lang="ru-RU" sz="2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67544" y="1052736"/>
            <a:ext cx="2664296" cy="64807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itchFamily="34" charset="0"/>
              </a:rPr>
              <a:t>1 место</a:t>
            </a:r>
            <a:endParaRPr lang="ru-RU" sz="28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5364088" y="980728"/>
            <a:ext cx="2664296" cy="57606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itchFamily="34" charset="0"/>
              </a:rPr>
              <a:t>3 место</a:t>
            </a:r>
            <a:endParaRPr lang="ru-RU" sz="28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20072" y="908720"/>
            <a:ext cx="72008" cy="5949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C:\Users\Комп\Desktop\конкурсы 2021-2022\отправлены\15.05 славянка\иванова\Иванова Елизавета Валентиновна 12 л Милый сердцу кра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844824"/>
            <a:ext cx="2546720" cy="2053605"/>
          </a:xfrm>
          <a:prstGeom prst="rect">
            <a:avLst/>
          </a:prstGeom>
          <a:noFill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844824"/>
            <a:ext cx="1585511" cy="2244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C:\Users\Комп\Desktop\конкурсы 2021-2022\отправлены\15.05 славянка\иванова\морд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1844824"/>
            <a:ext cx="1687947" cy="2376264"/>
          </a:xfrm>
          <a:prstGeom prst="rect">
            <a:avLst/>
          </a:prstGeom>
          <a:noFill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365104"/>
            <a:ext cx="1634707" cy="2262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 descr="C:\Users\Комп\Desktop\конкурсы 2021-2022\отправлены\15.05 славянка\Мордовина Любимая игрушка\Мордовина Анастасия Андреевна 14л Любимай игрушка Зайчик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128" y="4298609"/>
            <a:ext cx="2918470" cy="2559391"/>
          </a:xfrm>
          <a:prstGeom prst="rect">
            <a:avLst/>
          </a:prstGeom>
          <a:noFill/>
        </p:spPr>
      </p:pic>
      <p:pic>
        <p:nvPicPr>
          <p:cNvPr id="3079" name="Picture 7" descr="C:\Users\Комп\Desktop\конкурсы 2021-2022\отправлены\15.05 славянка\урывский\Урывский Андрей Андреевич 17 л Родимый край, тебя я воспеваю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39752" y="4149080"/>
            <a:ext cx="2333824" cy="25668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6632"/>
            <a:ext cx="8784976" cy="5760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Участие во всероссийских конкурсах творческих работ (</a:t>
            </a:r>
            <a:r>
              <a:rPr lang="ru-RU" dirty="0" err="1" smtClean="0">
                <a:solidFill>
                  <a:srgbClr val="C00000"/>
                </a:solidFill>
                <a:latin typeface="Arial Black" pitchFamily="34" charset="0"/>
              </a:rPr>
              <a:t>Мирознай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) 2021-2022 год (11 конкурсов, всего участников – 51)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64704"/>
            <a:ext cx="1403648" cy="6480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C00000"/>
                </a:solidFill>
                <a:latin typeface="Arial Black" pitchFamily="34" charset="0"/>
              </a:rPr>
              <a:t>1 место –</a:t>
            </a:r>
          </a:p>
          <a:p>
            <a:pPr algn="ctr"/>
            <a:r>
              <a:rPr lang="ru-RU" sz="1600" dirty="0" smtClean="0">
                <a:solidFill>
                  <a:srgbClr val="C00000"/>
                </a:solidFill>
                <a:latin typeface="Arial Black" pitchFamily="34" charset="0"/>
              </a:rPr>
              <a:t>3 работы</a:t>
            </a:r>
            <a:endParaRPr lang="ru-RU" sz="1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1030" name="Picture 6" descr="C:\Users\Комп\Desktop\грамоты\2 м весна мироз урывски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196752"/>
            <a:ext cx="559652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31" name="Picture 7" descr="C:\Users\Комп\Desktop\грамоты\2 м мирознай пасха величкович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196752"/>
            <a:ext cx="508774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6516216" y="908720"/>
            <a:ext cx="2627784" cy="2880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3 место – 11 работ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79712" y="836712"/>
            <a:ext cx="3384376" cy="3600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2 место – 19 работ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1032" name="Picture 8" descr="C:\Users\Комп\Desktop\грамоты\2 место мироз пасхаподьячев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1196752"/>
            <a:ext cx="508775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3" name="Прямоугольник 12"/>
          <p:cNvSpPr/>
          <p:nvPr/>
        </p:nvSpPr>
        <p:spPr>
          <a:xfrm>
            <a:off x="1475656" y="692696"/>
            <a:ext cx="45719" cy="60486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084168" y="692696"/>
            <a:ext cx="45719" cy="60486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3" name="Picture 9" descr="C:\Users\Комп\Desktop\грамоты\2 место мироз пасхаСерпученко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784" y="1196752"/>
            <a:ext cx="508774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34" name="Picture 10" descr="C:\Users\Комп\Desktop\грамоты\2м 23ф мир сотник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824" y="1196752"/>
            <a:ext cx="504056" cy="7134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35" name="Picture 11" descr="C:\Users\Комп\Desktop\грамоты\2м 23ф мироз сотник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47864" y="1196752"/>
            <a:ext cx="508776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36" name="Picture 12" descr="C:\Users\Комп\Desktop\грамоты\2м дом любим мироз чесенева л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07904" y="1196752"/>
            <a:ext cx="508775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37" name="Picture 13" descr="C:\Users\Комп\Desktop\грамоты\2м домлюб мироз андреев леша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67944" y="1196752"/>
            <a:ext cx="508775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38" name="Picture 14" descr="C:\Users\Комп\Desktop\грамоты\2м домлюб мироз колмогорова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47664" y="692696"/>
            <a:ext cx="457897" cy="64807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pic>
        <p:nvPicPr>
          <p:cNvPr id="1039" name="Picture 15" descr="C:\Users\Комп\Desktop\грамоты\2м космос мироз кузнецов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27984" y="1196752"/>
            <a:ext cx="508774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40" name="Picture 16" descr="C:\Users\Комп\Desktop\конкурсы 2021-2022\конкурсы Мирозная\11.05. паска\Андреев Алексей\Пасхальный набор.jpeg"/>
          <p:cNvPicPr>
            <a:picLocks noChangeAspect="1" noChangeArrowheads="1"/>
          </p:cNvPicPr>
          <p:nvPr/>
        </p:nvPicPr>
        <p:blipFill>
          <a:blip r:embed="rId12" cstate="print"/>
          <a:srcRect r="10596" b="17790"/>
          <a:stretch>
            <a:fillRect/>
          </a:stretch>
        </p:blipFill>
        <p:spPr bwMode="auto">
          <a:xfrm>
            <a:off x="0" y="2153458"/>
            <a:ext cx="1436379" cy="98751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  <p:pic>
        <p:nvPicPr>
          <p:cNvPr id="1041" name="Picture 17" descr="C:\Users\Комп\Desktop\конкурсы 2021-2022\конкурсы Мирозная\11.05. паска\Величкович К\Пасхальные радости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47664" y="2060848"/>
            <a:ext cx="771012" cy="108012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</p:pic>
      <p:pic>
        <p:nvPicPr>
          <p:cNvPr id="1042" name="Picture 18" descr="C:\Users\Комп\Desktop\конкурсы 2021-2022\конкурсы Мирозная\11.05. паска\Иванова Елизавета\Пасхальные символы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043256" y="5517232"/>
            <a:ext cx="686340" cy="1152128"/>
          </a:xfrm>
          <a:prstGeom prst="rect">
            <a:avLst/>
          </a:prstGeom>
          <a:noFill/>
        </p:spPr>
      </p:pic>
      <p:pic>
        <p:nvPicPr>
          <p:cNvPr id="1043" name="Picture 19" descr="C:\Users\Комп\Desktop\конкурсы 2021-2022\конкурсы Мирозная\11.05. паска\Подъячев В\подставка для яиц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411760" y="2060848"/>
            <a:ext cx="747775" cy="10801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1044" name="Picture 20" descr="C:\Users\Комп\Desktop\конкурсы 2021-2022\конкурсы Мирозная\11.05. паска\Серпученко\Украшение на Пасху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275856" y="2060848"/>
            <a:ext cx="769508" cy="10801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1045" name="Picture 21" descr="C:\Users\Комп\Desktop\конкурсы 2021-2022\конкурсы Мирозная\прошли\23 февраля\иванов\танк.jpg"/>
          <p:cNvPicPr>
            <a:picLocks noChangeAspect="1" noChangeArrowheads="1"/>
          </p:cNvPicPr>
          <p:nvPr/>
        </p:nvPicPr>
        <p:blipFill>
          <a:blip r:embed="rId17" cstate="print"/>
          <a:srcRect r="16138" b="16400"/>
          <a:stretch>
            <a:fillRect/>
          </a:stretch>
        </p:blipFill>
        <p:spPr bwMode="auto">
          <a:xfrm>
            <a:off x="5004048" y="5805264"/>
            <a:ext cx="1022807" cy="764704"/>
          </a:xfrm>
          <a:prstGeom prst="rect">
            <a:avLst/>
          </a:prstGeom>
          <a:noFill/>
        </p:spPr>
      </p:pic>
      <p:pic>
        <p:nvPicPr>
          <p:cNvPr id="1046" name="Picture 22" descr="C:\Users\Комп\Desktop\конкурсы 2021-2022\конкурсы Мирозная\прошли\космос 8\Бирки\Серединцев Леша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3861048"/>
            <a:ext cx="1413034" cy="1224136"/>
          </a:xfrm>
          <a:prstGeom prst="rect">
            <a:avLst/>
          </a:prstGeom>
          <a:noFill/>
        </p:spPr>
      </p:pic>
      <p:pic>
        <p:nvPicPr>
          <p:cNvPr id="30" name="Picture 4" descr="C:\Users\Комп\Desktop\грамоты\1 место Андреев.jp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67544" y="1310861"/>
            <a:ext cx="648072" cy="9172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47" name="Picture 23" descr="C:\Users\Комп\Desktop\конкурсы 2021-2022\конкурсы Мирозная\прошли\рождество  25 января 2022 г\Ликуйте, люди! Иванова Полина\Ликуйте, люди! Христос родился!.jp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0" y="5799361"/>
            <a:ext cx="1432456" cy="1058639"/>
          </a:xfrm>
          <a:prstGeom prst="rect">
            <a:avLst/>
          </a:prstGeom>
          <a:noFill/>
        </p:spPr>
      </p:pic>
      <p:pic>
        <p:nvPicPr>
          <p:cNvPr id="32" name="Picture 5" descr="C:\Users\Комп\Desktop\грамоты\1м рожд мироз иванова п.jp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67544" y="4869160"/>
            <a:ext cx="669203" cy="9471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3" name="Picture 3" descr="C:\Users\Комп\Desktop\грамоты\1 м космос мирозн серединцев.jpg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467544" y="3068960"/>
            <a:ext cx="661408" cy="9361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48" name="Picture 24" descr="C:\Users\Комп\Desktop\конкурсы 2021-2022\конкурсы Мирозная\прошли\рождество  25 января 2022 г\Звезда Рождества Иванова Лиза\Звезда Рождества. Иванова Елизавета.jpg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1619672" y="3212976"/>
            <a:ext cx="1344149" cy="1008112"/>
          </a:xfrm>
          <a:prstGeom prst="rect">
            <a:avLst/>
          </a:prstGeom>
          <a:noFill/>
        </p:spPr>
      </p:pic>
      <p:pic>
        <p:nvPicPr>
          <p:cNvPr id="1049" name="Picture 25" descr="C:\Users\Комп\Desktop\конкурсы 2021-2022\конкурсы Мирозная\прошли\рождество  25 января 2022 г\Рождественская звезда.jpe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4139952" y="2060848"/>
            <a:ext cx="823267" cy="1124347"/>
          </a:xfrm>
          <a:prstGeom prst="rect">
            <a:avLst/>
          </a:prstGeom>
          <a:noFill/>
        </p:spPr>
      </p:pic>
      <p:pic>
        <p:nvPicPr>
          <p:cNvPr id="1052" name="Picture 28" descr="C:\Users\Комп\Desktop\конкурсы 2021-2022\конкурсы Мирозная\прошли\30.11. мама\Василиса\Любкин К.JPG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8456976" y="5517232"/>
            <a:ext cx="687024" cy="1152128"/>
          </a:xfrm>
          <a:prstGeom prst="rect">
            <a:avLst/>
          </a:prstGeom>
          <a:noFill/>
        </p:spPr>
      </p:pic>
      <p:pic>
        <p:nvPicPr>
          <p:cNvPr id="1053" name="Picture 29" descr="C:\Users\Комп\Desktop\конкурсы 2021-2022\конкурсы Мирозная\прошли\30.11. мама\Василиса\Сериков Д.JPG"/>
          <p:cNvPicPr>
            <a:picLocks noChangeAspect="1" noChangeArrowheads="1"/>
          </p:cNvPicPr>
          <p:nvPr/>
        </p:nvPicPr>
        <p:blipFill>
          <a:blip r:embed="rId26" cstate="print"/>
          <a:srcRect t="7531"/>
          <a:stretch>
            <a:fillRect/>
          </a:stretch>
        </p:blipFill>
        <p:spPr bwMode="auto">
          <a:xfrm>
            <a:off x="6156176" y="4437112"/>
            <a:ext cx="602787" cy="936104"/>
          </a:xfrm>
          <a:prstGeom prst="rect">
            <a:avLst/>
          </a:prstGeom>
          <a:noFill/>
        </p:spPr>
      </p:pic>
      <p:pic>
        <p:nvPicPr>
          <p:cNvPr id="1054" name="Picture 30" descr="C:\Users\Комп\Desktop\конкурсы 2021-2022\конкурсы Мирозная\прошли\30.11. мама\Василиса\Урывский А.JPG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5148064" y="2060848"/>
            <a:ext cx="761559" cy="1080120"/>
          </a:xfrm>
          <a:prstGeom prst="rect">
            <a:avLst/>
          </a:prstGeom>
          <a:noFill/>
        </p:spPr>
      </p:pic>
      <p:pic>
        <p:nvPicPr>
          <p:cNvPr id="1056" name="Picture 32" descr="C:\Users\Комп\Desktop\конкурсы 2021-2022\конкурсы Мирозная\прошли\30.11.мой домашний любимец\дымка\дымка.jpg"/>
          <p:cNvPicPr>
            <a:picLocks noChangeAspect="1" noChangeArrowheads="1"/>
          </p:cNvPicPr>
          <p:nvPr/>
        </p:nvPicPr>
        <p:blipFill>
          <a:blip r:embed="rId28" cstate="print"/>
          <a:srcRect l="28846" r="13462"/>
          <a:stretch>
            <a:fillRect/>
          </a:stretch>
        </p:blipFill>
        <p:spPr bwMode="auto">
          <a:xfrm>
            <a:off x="1547664" y="4293096"/>
            <a:ext cx="997035" cy="1296144"/>
          </a:xfrm>
          <a:prstGeom prst="rect">
            <a:avLst/>
          </a:prstGeom>
          <a:noFill/>
        </p:spPr>
      </p:pic>
      <p:pic>
        <p:nvPicPr>
          <p:cNvPr id="1058" name="Picture 34" descr="C:\Users\Комп\Desktop\конкурсы 2021-2022\конкурсы Мирозная\прошли\30.11.мой домашний любимец\мери\Мери.jpg"/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2699792" y="4293096"/>
            <a:ext cx="988100" cy="1296144"/>
          </a:xfrm>
          <a:prstGeom prst="rect">
            <a:avLst/>
          </a:prstGeom>
          <a:noFill/>
        </p:spPr>
      </p:pic>
      <p:pic>
        <p:nvPicPr>
          <p:cNvPr id="1059" name="Picture 35" descr="C:\Users\Комп\Desktop\конкурсы 2021-2022\конкурсы Мирозная\прошли\30.11.мой домашний любимец\попугай\попугай.jpg"/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3851920" y="4293096"/>
            <a:ext cx="940047" cy="1224136"/>
          </a:xfrm>
          <a:prstGeom prst="rect">
            <a:avLst/>
          </a:prstGeom>
          <a:noFill/>
        </p:spPr>
      </p:pic>
      <p:pic>
        <p:nvPicPr>
          <p:cNvPr id="1060" name="Picture 36" descr="C:\Users\Комп\Desktop\конкурсы 2021-2022\конкурсы Мирозная\прошли\30.11.мой домашний любимец\крольчиха.jpg"/>
          <p:cNvPicPr>
            <a:picLocks noChangeAspect="1" noChangeArrowheads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7164288" y="3429000"/>
            <a:ext cx="945353" cy="658425"/>
          </a:xfrm>
          <a:prstGeom prst="rect">
            <a:avLst/>
          </a:prstGeom>
          <a:noFill/>
        </p:spPr>
      </p:pic>
      <p:pic>
        <p:nvPicPr>
          <p:cNvPr id="1061" name="Picture 37" descr="C:\Users\Комп\Desktop\конкурсы 2021-2022\конкурсы Мирозная\прошли\космос 8\Бирки\Кожухов Никита.JPG"/>
          <p:cNvPicPr>
            <a:picLocks noChangeAspect="1" noChangeArrowheads="1"/>
          </p:cNvPicPr>
          <p:nvPr/>
        </p:nvPicPr>
        <p:blipFill>
          <a:blip r:embed="rId32" cstate="print"/>
          <a:srcRect l="3571" t="2894" r="2561" b="4043"/>
          <a:stretch>
            <a:fillRect/>
          </a:stretch>
        </p:blipFill>
        <p:spPr bwMode="auto">
          <a:xfrm>
            <a:off x="8100392" y="3401126"/>
            <a:ext cx="941438" cy="819962"/>
          </a:xfrm>
          <a:prstGeom prst="rect">
            <a:avLst/>
          </a:prstGeom>
          <a:noFill/>
        </p:spPr>
      </p:pic>
      <p:pic>
        <p:nvPicPr>
          <p:cNvPr id="1062" name="Picture 38" descr="C:\Users\Комп\Desktop\конкурсы 2021-2022\конкурсы Мирозная\прошли\космос 8\Бирки\Серединцев Алексей.JPG"/>
          <p:cNvPicPr>
            <a:picLocks noChangeAspect="1" noChangeArrowheads="1"/>
          </p:cNvPicPr>
          <p:nvPr/>
        </p:nvPicPr>
        <p:blipFill>
          <a:blip r:embed="rId33" cstate="print"/>
          <a:srcRect l="2565" t="2821" r="3554" b="1698"/>
          <a:stretch>
            <a:fillRect/>
          </a:stretch>
        </p:blipFill>
        <p:spPr bwMode="auto">
          <a:xfrm>
            <a:off x="6228184" y="3406261"/>
            <a:ext cx="936104" cy="837566"/>
          </a:xfrm>
          <a:prstGeom prst="rect">
            <a:avLst/>
          </a:prstGeom>
          <a:noFill/>
        </p:spPr>
      </p:pic>
      <p:pic>
        <p:nvPicPr>
          <p:cNvPr id="1063" name="Picture 39" descr="C:\Users\Комп\Desktop\конкурсы 2021-2022\конкурсы Мирозная\прошли\космос 8\Бирки\Кузнецов Данил.JPG"/>
          <p:cNvPicPr>
            <a:picLocks noChangeAspect="1" noChangeArrowheads="1"/>
          </p:cNvPicPr>
          <p:nvPr/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3059832" y="3212976"/>
            <a:ext cx="1296144" cy="1008112"/>
          </a:xfrm>
          <a:prstGeom prst="rect">
            <a:avLst/>
          </a:prstGeom>
          <a:noFill/>
        </p:spPr>
      </p:pic>
      <p:pic>
        <p:nvPicPr>
          <p:cNvPr id="1064" name="Picture 40" descr="C:\Users\Комп\Desktop\конкурсы 2021-2022\конкурсы Мирозная\прошли\космос 8\Бирки\Чеченева Лиза.JPG"/>
          <p:cNvPicPr>
            <a:picLocks noChangeAspect="1" noChangeArrowheads="1"/>
          </p:cNvPicPr>
          <p:nvPr/>
        </p:nvPicPr>
        <p:blipFill>
          <a:blip r:embed="rId35" cstate="print"/>
          <a:srcRect/>
          <a:stretch>
            <a:fillRect/>
          </a:stretch>
        </p:blipFill>
        <p:spPr bwMode="auto">
          <a:xfrm>
            <a:off x="4499992" y="3212976"/>
            <a:ext cx="1440160" cy="951070"/>
          </a:xfrm>
          <a:prstGeom prst="rect">
            <a:avLst/>
          </a:prstGeom>
          <a:noFill/>
        </p:spPr>
      </p:pic>
      <p:pic>
        <p:nvPicPr>
          <p:cNvPr id="1065" name="Picture 41" descr="C:\Users\Комп\Desktop\конкурсы 2021-2022\конкурсы Мирозная\прошли\осенние этюды\Очарование Осени.jpeg"/>
          <p:cNvPicPr>
            <a:picLocks noChangeAspect="1" noChangeArrowheads="1"/>
          </p:cNvPicPr>
          <p:nvPr/>
        </p:nvPicPr>
        <p:blipFill>
          <a:blip r:embed="rId36" cstate="print"/>
          <a:srcRect/>
          <a:stretch>
            <a:fillRect/>
          </a:stretch>
        </p:blipFill>
        <p:spPr bwMode="auto">
          <a:xfrm>
            <a:off x="4932040" y="4221087"/>
            <a:ext cx="999674" cy="1261915"/>
          </a:xfrm>
          <a:prstGeom prst="rect">
            <a:avLst/>
          </a:prstGeom>
          <a:noFill/>
        </p:spPr>
      </p:pic>
      <p:pic>
        <p:nvPicPr>
          <p:cNvPr id="1066" name="Picture 42" descr="C:\Users\Комп\Desktop\конкурсы 2021-2022\конкурсы Мирозная\прошли\осенние этюды\совушка.jpg"/>
          <p:cNvPicPr>
            <a:picLocks noChangeAspect="1" noChangeArrowheads="1"/>
          </p:cNvPicPr>
          <p:nvPr/>
        </p:nvPicPr>
        <p:blipFill>
          <a:blip r:embed="rId37" cstate="print"/>
          <a:srcRect/>
          <a:stretch>
            <a:fillRect/>
          </a:stretch>
        </p:blipFill>
        <p:spPr bwMode="auto">
          <a:xfrm>
            <a:off x="1619672" y="5669868"/>
            <a:ext cx="1296144" cy="972108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  <p:pic>
        <p:nvPicPr>
          <p:cNvPr id="1068" name="Picture 44" descr="C:\Users\Комп\Desktop\конкурсы 2021-2022\конкурсы Мирозная\прошли\солнце, счастье и весна\Бирки\Урывский.JPG"/>
          <p:cNvPicPr>
            <a:picLocks noChangeAspect="1" noChangeArrowheads="1"/>
          </p:cNvPicPr>
          <p:nvPr/>
        </p:nvPicPr>
        <p:blipFill>
          <a:blip r:embed="rId38" cstate="print"/>
          <a:srcRect/>
          <a:stretch>
            <a:fillRect/>
          </a:stretch>
        </p:blipFill>
        <p:spPr bwMode="auto">
          <a:xfrm>
            <a:off x="2987824" y="5661248"/>
            <a:ext cx="998194" cy="1022821"/>
          </a:xfrm>
          <a:prstGeom prst="rect">
            <a:avLst/>
          </a:prstGeom>
          <a:noFill/>
        </p:spPr>
      </p:pic>
      <p:pic>
        <p:nvPicPr>
          <p:cNvPr id="1069" name="Picture 45" descr="C:\Users\Комп\Desktop\конкурсы 2021-2022\конкурсы Мирозная\прошли\солнце, счастье и весна\Бирки\Долгачева Олеся.JPG"/>
          <p:cNvPicPr>
            <a:picLocks noChangeAspect="1" noChangeArrowheads="1"/>
          </p:cNvPicPr>
          <p:nvPr/>
        </p:nvPicPr>
        <p:blipFill>
          <a:blip r:embed="rId39" cstate="print"/>
          <a:srcRect/>
          <a:stretch>
            <a:fillRect/>
          </a:stretch>
        </p:blipFill>
        <p:spPr bwMode="auto">
          <a:xfrm>
            <a:off x="6156176" y="5517231"/>
            <a:ext cx="770883" cy="1152129"/>
          </a:xfrm>
          <a:prstGeom prst="rect">
            <a:avLst/>
          </a:prstGeom>
          <a:noFill/>
        </p:spPr>
      </p:pic>
      <p:pic>
        <p:nvPicPr>
          <p:cNvPr id="1070" name="Picture 46" descr="C:\Users\Комп\Desktop\конкурсы 2021-2022\конкурсы Мирозная\прошли\солнце, счастье и весна\Бирки\Слайд5.JPG"/>
          <p:cNvPicPr>
            <a:picLocks noChangeAspect="1" noChangeArrowheads="1"/>
          </p:cNvPicPr>
          <p:nvPr/>
        </p:nvPicPr>
        <p:blipFill>
          <a:blip r:embed="rId40" cstate="print"/>
          <a:srcRect/>
          <a:stretch>
            <a:fillRect/>
          </a:stretch>
        </p:blipFill>
        <p:spPr bwMode="auto">
          <a:xfrm>
            <a:off x="7806954" y="5517232"/>
            <a:ext cx="609625" cy="1152128"/>
          </a:xfrm>
          <a:prstGeom prst="rect">
            <a:avLst/>
          </a:prstGeom>
          <a:noFill/>
        </p:spPr>
      </p:pic>
      <p:pic>
        <p:nvPicPr>
          <p:cNvPr id="1071" name="Picture 47" descr="C:\Users\Комп\Desktop\конкурсы 2021-2022\конкурсы Мирозная\прошли\солнце, счастье и весна\Бирки\Иванова Поля.JPG"/>
          <p:cNvPicPr>
            <a:picLocks noChangeAspect="1" noChangeArrowheads="1"/>
          </p:cNvPicPr>
          <p:nvPr/>
        </p:nvPicPr>
        <p:blipFill>
          <a:blip r:embed="rId41" cstate="print"/>
          <a:srcRect/>
          <a:stretch>
            <a:fillRect/>
          </a:stretch>
        </p:blipFill>
        <p:spPr bwMode="auto">
          <a:xfrm>
            <a:off x="8100393" y="4365104"/>
            <a:ext cx="1043608" cy="960594"/>
          </a:xfrm>
          <a:prstGeom prst="rect">
            <a:avLst/>
          </a:prstGeom>
          <a:noFill/>
        </p:spPr>
      </p:pic>
      <p:pic>
        <p:nvPicPr>
          <p:cNvPr id="1072" name="Picture 48" descr="C:\Users\Комп\Desktop\грамоты\2м космос мироз чеченева.jpg"/>
          <p:cNvPicPr>
            <a:picLocks noChangeAspect="1" noChangeArrowheads="1"/>
          </p:cNvPicPr>
          <p:nvPr/>
        </p:nvPicPr>
        <p:blipFill>
          <a:blip r:embed="rId42" cstate="print"/>
          <a:srcRect/>
          <a:stretch>
            <a:fillRect/>
          </a:stretch>
        </p:blipFill>
        <p:spPr bwMode="auto">
          <a:xfrm>
            <a:off x="4788025" y="1196752"/>
            <a:ext cx="504055" cy="713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73" name="Picture 49" descr="C:\Users\Комп\Desktop\грамоты\2м любим дом мироз шабанов андр.jpg"/>
          <p:cNvPicPr>
            <a:picLocks noChangeAspect="1" noChangeArrowheads="1"/>
          </p:cNvPicPr>
          <p:nvPr/>
        </p:nvPicPr>
        <p:blipFill>
          <a:blip r:embed="rId43" cstate="print"/>
          <a:srcRect/>
          <a:stretch>
            <a:fillRect/>
          </a:stretch>
        </p:blipFill>
        <p:spPr bwMode="auto">
          <a:xfrm>
            <a:off x="5148065" y="1196752"/>
            <a:ext cx="504056" cy="7134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74" name="Picture 50" descr="C:\Users\Комп\Desktop\грамоты\2м мама мироз урывс.jpg"/>
          <p:cNvPicPr>
            <a:picLocks noChangeAspect="1" noChangeArrowheads="1"/>
          </p:cNvPicPr>
          <p:nvPr/>
        </p:nvPicPr>
        <p:blipFill>
          <a:blip r:embed="rId44" cstate="print"/>
          <a:srcRect/>
          <a:stretch>
            <a:fillRect/>
          </a:stretch>
        </p:blipFill>
        <p:spPr bwMode="auto">
          <a:xfrm>
            <a:off x="5508104" y="1196752"/>
            <a:ext cx="468296" cy="6627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75" name="Picture 51" descr="C:\Users\Комп\Desktop\грамоты\2м рожд мироз долгачева д.jpg"/>
          <p:cNvPicPr>
            <a:picLocks noChangeAspect="1" noChangeArrowheads="1"/>
          </p:cNvPicPr>
          <p:nvPr/>
        </p:nvPicPr>
        <p:blipFill>
          <a:blip r:embed="rId45" cstate="print"/>
          <a:srcRect/>
          <a:stretch>
            <a:fillRect/>
          </a:stretch>
        </p:blipFill>
        <p:spPr bwMode="auto">
          <a:xfrm>
            <a:off x="5652120" y="692696"/>
            <a:ext cx="457897" cy="6480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76" name="Picture 52" descr="C:\Users\Комп\Desktop\грамоты\2м рождество мироз иванова л.jpg"/>
          <p:cNvPicPr>
            <a:picLocks noChangeAspect="1" noChangeArrowheads="1"/>
          </p:cNvPicPr>
          <p:nvPr/>
        </p:nvPicPr>
        <p:blipFill>
          <a:blip r:embed="rId46" cstate="print"/>
          <a:srcRect/>
          <a:stretch>
            <a:fillRect/>
          </a:stretch>
        </p:blipFill>
        <p:spPr bwMode="auto">
          <a:xfrm>
            <a:off x="5220072" y="692696"/>
            <a:ext cx="409474" cy="5795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77" name="Picture 53" descr="C:\Users\Комп\Desktop\грамоты\3 м мироз космос середин.jpg"/>
          <p:cNvPicPr>
            <a:picLocks noChangeAspect="1" noChangeArrowheads="1"/>
          </p:cNvPicPr>
          <p:nvPr/>
        </p:nvPicPr>
        <p:blipFill>
          <a:blip r:embed="rId47" cstate="print"/>
          <a:srcRect/>
          <a:stretch>
            <a:fillRect/>
          </a:stretch>
        </p:blipFill>
        <p:spPr bwMode="auto">
          <a:xfrm>
            <a:off x="6156176" y="1340768"/>
            <a:ext cx="540304" cy="7647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78" name="Picture 54" descr="C:\Users\Комп\Desktop\грамоты\3 м мирознай пасха Иванова Лиза.jpg"/>
          <p:cNvPicPr>
            <a:picLocks noChangeAspect="1" noChangeArrowheads="1"/>
          </p:cNvPicPr>
          <p:nvPr/>
        </p:nvPicPr>
        <p:blipFill>
          <a:blip r:embed="rId48" cstate="print"/>
          <a:srcRect/>
          <a:stretch>
            <a:fillRect/>
          </a:stretch>
        </p:blipFill>
        <p:spPr bwMode="auto">
          <a:xfrm>
            <a:off x="6732240" y="1340768"/>
            <a:ext cx="559652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79" name="Picture 55" descr="C:\Users\Комп\Desktop\грамоты\3м 23ф мироз иванов.jpg"/>
          <p:cNvPicPr>
            <a:picLocks noChangeAspect="1" noChangeArrowheads="1"/>
          </p:cNvPicPr>
          <p:nvPr/>
        </p:nvPicPr>
        <p:blipFill>
          <a:blip r:embed="rId49" cstate="print"/>
          <a:srcRect/>
          <a:stretch>
            <a:fillRect/>
          </a:stretch>
        </p:blipFill>
        <p:spPr bwMode="auto">
          <a:xfrm>
            <a:off x="7308304" y="1340768"/>
            <a:ext cx="559651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80" name="Picture 56" descr="C:\Users\Комп\Desktop\грамоты\3м 23ф мироз иванова л.jpg"/>
          <p:cNvPicPr>
            <a:picLocks noChangeAspect="1" noChangeArrowheads="1"/>
          </p:cNvPicPr>
          <p:nvPr/>
        </p:nvPicPr>
        <p:blipFill>
          <a:blip r:embed="rId50" cstate="print"/>
          <a:srcRect/>
          <a:stretch>
            <a:fillRect/>
          </a:stretch>
        </p:blipFill>
        <p:spPr bwMode="auto">
          <a:xfrm>
            <a:off x="7884368" y="1340768"/>
            <a:ext cx="576063" cy="8153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81" name="Picture 57" descr="C:\Users\Комп\Desktop\грамоты\3м 23ф мироз подъячев.jpg"/>
          <p:cNvPicPr>
            <a:picLocks noChangeAspect="1" noChangeArrowheads="1"/>
          </p:cNvPicPr>
          <p:nvPr/>
        </p:nvPicPr>
        <p:blipFill>
          <a:blip r:embed="rId51" cstate="print"/>
          <a:srcRect/>
          <a:stretch>
            <a:fillRect/>
          </a:stretch>
        </p:blipFill>
        <p:spPr bwMode="auto">
          <a:xfrm>
            <a:off x="8460432" y="1340768"/>
            <a:ext cx="559652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82" name="Picture 58" descr="I:\конкурсы 2021-2022\конкурсы Мирозная\прошли\солнце, счастье и весна\подарок для мамы.jpeg"/>
          <p:cNvPicPr>
            <a:picLocks noChangeAspect="1" noChangeArrowheads="1"/>
          </p:cNvPicPr>
          <p:nvPr/>
        </p:nvPicPr>
        <p:blipFill>
          <a:blip r:embed="rId52" cstate="print"/>
          <a:srcRect l="13300" r="20831"/>
          <a:stretch>
            <a:fillRect/>
          </a:stretch>
        </p:blipFill>
        <p:spPr bwMode="auto">
          <a:xfrm>
            <a:off x="7452320" y="4293096"/>
            <a:ext cx="568484" cy="1080120"/>
          </a:xfrm>
          <a:prstGeom prst="rect">
            <a:avLst/>
          </a:prstGeom>
          <a:noFill/>
        </p:spPr>
      </p:pic>
      <p:pic>
        <p:nvPicPr>
          <p:cNvPr id="1083" name="Picture 59" descr="C:\Users\Комп\Desktop\грамоты\3м весна мироз долгачева.jpg"/>
          <p:cNvPicPr>
            <a:picLocks noChangeAspect="1" noChangeArrowheads="1"/>
          </p:cNvPicPr>
          <p:nvPr/>
        </p:nvPicPr>
        <p:blipFill>
          <a:blip r:embed="rId53" cstate="print"/>
          <a:srcRect/>
          <a:stretch>
            <a:fillRect/>
          </a:stretch>
        </p:blipFill>
        <p:spPr bwMode="auto">
          <a:xfrm>
            <a:off x="6156176" y="2204864"/>
            <a:ext cx="576064" cy="8153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84" name="Picture 60" descr="C:\Users\Комп\Desktop\грамоты\3м весна мироз иванова л.jpg"/>
          <p:cNvPicPr>
            <a:picLocks noChangeAspect="1" noChangeArrowheads="1"/>
          </p:cNvPicPr>
          <p:nvPr/>
        </p:nvPicPr>
        <p:blipFill>
          <a:blip r:embed="rId54" cstate="print"/>
          <a:srcRect/>
          <a:stretch>
            <a:fillRect/>
          </a:stretch>
        </p:blipFill>
        <p:spPr bwMode="auto">
          <a:xfrm>
            <a:off x="6732240" y="2204864"/>
            <a:ext cx="576063" cy="8153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85" name="Picture 61" descr="C:\Users\Комп\Desktop\грамоты\3м весна мироз филюрин.jpg"/>
          <p:cNvPicPr>
            <a:picLocks noChangeAspect="1" noChangeArrowheads="1"/>
          </p:cNvPicPr>
          <p:nvPr/>
        </p:nvPicPr>
        <p:blipFill>
          <a:blip r:embed="rId55" cstate="print"/>
          <a:srcRect/>
          <a:stretch>
            <a:fillRect/>
          </a:stretch>
        </p:blipFill>
        <p:spPr bwMode="auto">
          <a:xfrm>
            <a:off x="7308304" y="2204864"/>
            <a:ext cx="576063" cy="8153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86" name="Picture 62" descr="C:\Users\Комп\Desktop\грамоты\3м домлюб мироз иванова л.jpg"/>
          <p:cNvPicPr>
            <a:picLocks noChangeAspect="1" noChangeArrowheads="1"/>
          </p:cNvPicPr>
          <p:nvPr/>
        </p:nvPicPr>
        <p:blipFill>
          <a:blip r:embed="rId56" cstate="print"/>
          <a:srcRect/>
          <a:stretch>
            <a:fillRect/>
          </a:stretch>
        </p:blipFill>
        <p:spPr bwMode="auto">
          <a:xfrm>
            <a:off x="7884368" y="2204864"/>
            <a:ext cx="576064" cy="8153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87" name="Picture 63" descr="C:\Users\Комп\Desktop\грамоты\3м космос мироз куожухов.jpg"/>
          <p:cNvPicPr>
            <a:picLocks noChangeAspect="1" noChangeArrowheads="1"/>
          </p:cNvPicPr>
          <p:nvPr/>
        </p:nvPicPr>
        <p:blipFill>
          <a:blip r:embed="rId57" cstate="print"/>
          <a:srcRect/>
          <a:stretch>
            <a:fillRect/>
          </a:stretch>
        </p:blipFill>
        <p:spPr bwMode="auto">
          <a:xfrm>
            <a:off x="8460432" y="2204863"/>
            <a:ext cx="576064" cy="8153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88" name="Picture 64" descr="C:\Users\Комп\Desktop\конкурсы 2021-2022\конкурсы Мирозная\прошли\с новым годом 31 января 2022 г\дед мороз\дед мороз.jpg"/>
          <p:cNvPicPr>
            <a:picLocks noChangeAspect="1" noChangeArrowheads="1"/>
          </p:cNvPicPr>
          <p:nvPr/>
        </p:nvPicPr>
        <p:blipFill>
          <a:blip r:embed="rId58" cstate="print"/>
          <a:srcRect/>
          <a:stretch>
            <a:fillRect/>
          </a:stretch>
        </p:blipFill>
        <p:spPr bwMode="auto">
          <a:xfrm>
            <a:off x="6732240" y="4365104"/>
            <a:ext cx="672174" cy="1064543"/>
          </a:xfrm>
          <a:prstGeom prst="rect">
            <a:avLst/>
          </a:prstGeom>
          <a:noFill/>
        </p:spPr>
      </p:pic>
      <p:pic>
        <p:nvPicPr>
          <p:cNvPr id="1090" name="Picture 66" descr="C:\Users\Комп\Desktop\конкурсы 2021-2022\конкурсы Мирозная\прошли\с новым годом 31 января 2022 г\снегурочка\Снегурочка. Урывский А.jpg"/>
          <p:cNvPicPr>
            <a:picLocks noChangeAspect="1" noChangeArrowheads="1"/>
          </p:cNvPicPr>
          <p:nvPr/>
        </p:nvPicPr>
        <p:blipFill>
          <a:blip r:embed="rId59" cstate="print"/>
          <a:srcRect/>
          <a:stretch>
            <a:fillRect/>
          </a:stretch>
        </p:blipFill>
        <p:spPr bwMode="auto">
          <a:xfrm>
            <a:off x="4139952" y="5639130"/>
            <a:ext cx="672480" cy="12188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188640"/>
            <a:ext cx="8640960" cy="720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  <a:latin typeface="Arial Black" pitchFamily="34" charset="0"/>
              </a:rPr>
              <a:t>VI </a:t>
            </a:r>
            <a:r>
              <a:rPr lang="ru-RU" sz="1600" b="1" dirty="0" smtClean="0">
                <a:solidFill>
                  <a:srgbClr val="FF0000"/>
                </a:solidFill>
                <a:latin typeface="Arial Black" pitchFamily="34" charset="0"/>
              </a:rPr>
              <a:t>региональный творческий конкурс на лучшую профориентационную работу «Профессионал будущего» (всего участников-18 человек)</a:t>
            </a:r>
            <a:endParaRPr lang="ru-RU" sz="16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0" y="980728"/>
            <a:ext cx="2699792" cy="57606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1 место –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2 работы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6012160" y="980728"/>
            <a:ext cx="2592288" cy="5040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3 место – 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4 работы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652120" y="908720"/>
            <a:ext cx="72008" cy="5949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 r="7323" b="4096"/>
          <a:stretch>
            <a:fillRect/>
          </a:stretch>
        </p:blipFill>
        <p:spPr bwMode="auto">
          <a:xfrm>
            <a:off x="8028384" y="1556792"/>
            <a:ext cx="982372" cy="1440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 descr="C:\Users\Комп\Desktop\конкурсы 2021-2022\отправлены\01.05 профессионал будущего\СШИ_Логотип_Долгачева.jpg"/>
          <p:cNvPicPr>
            <a:picLocks noChangeAspect="1" noChangeArrowheads="1"/>
          </p:cNvPicPr>
          <p:nvPr/>
        </p:nvPicPr>
        <p:blipFill>
          <a:blip r:embed="rId3" cstate="print"/>
          <a:srcRect r="7884" b="3538"/>
          <a:stretch>
            <a:fillRect/>
          </a:stretch>
        </p:blipFill>
        <p:spPr bwMode="auto">
          <a:xfrm>
            <a:off x="0" y="1628800"/>
            <a:ext cx="1116962" cy="1656184"/>
          </a:xfrm>
          <a:prstGeom prst="rect">
            <a:avLst/>
          </a:prstGeom>
          <a:noFill/>
        </p:spPr>
      </p:pic>
      <p:sp>
        <p:nvSpPr>
          <p:cNvPr id="16" name="Овал 15"/>
          <p:cNvSpPr/>
          <p:nvPr/>
        </p:nvSpPr>
        <p:spPr>
          <a:xfrm>
            <a:off x="2987824" y="980728"/>
            <a:ext cx="2520280" cy="57606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2 место – 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4 работы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699792" y="908720"/>
            <a:ext cx="72008" cy="5949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2" name="Picture 6" descr="C:\Users\Комп\Desktop\конкурсы 2021-2022\отправлены\01.05 профессионал будущего\СШИ_Логотип_Долгачева2.jpg"/>
          <p:cNvPicPr>
            <a:picLocks noChangeAspect="1" noChangeArrowheads="1"/>
          </p:cNvPicPr>
          <p:nvPr/>
        </p:nvPicPr>
        <p:blipFill>
          <a:blip r:embed="rId4" cstate="print"/>
          <a:srcRect r="8706" b="5134"/>
          <a:stretch>
            <a:fillRect/>
          </a:stretch>
        </p:blipFill>
        <p:spPr bwMode="auto">
          <a:xfrm>
            <a:off x="5868144" y="1556792"/>
            <a:ext cx="1008112" cy="1483308"/>
          </a:xfrm>
          <a:prstGeom prst="rect">
            <a:avLst/>
          </a:prstGeom>
          <a:noFill/>
        </p:spPr>
      </p:pic>
      <p:pic>
        <p:nvPicPr>
          <p:cNvPr id="4103" name="Picture 7" descr="C:\Users\Комп\Desktop\конкурсы 2021-2022\отправлены\01.05 профессионал будущего\СШИ_Логотип_Иванова.jpg"/>
          <p:cNvPicPr>
            <a:picLocks noChangeAspect="1" noChangeArrowheads="1"/>
          </p:cNvPicPr>
          <p:nvPr/>
        </p:nvPicPr>
        <p:blipFill>
          <a:blip r:embed="rId5" cstate="print"/>
          <a:srcRect r="11883" b="5134"/>
          <a:stretch>
            <a:fillRect/>
          </a:stretch>
        </p:blipFill>
        <p:spPr bwMode="auto">
          <a:xfrm>
            <a:off x="2771800" y="1772816"/>
            <a:ext cx="891377" cy="1358826"/>
          </a:xfrm>
          <a:prstGeom prst="rect">
            <a:avLst/>
          </a:prstGeom>
          <a:noFill/>
        </p:spPr>
      </p:pic>
      <p:pic>
        <p:nvPicPr>
          <p:cNvPr id="4104" name="Picture 8" descr="C:\Users\Комп\Desktop\конкурсы 2021-2022\отправлены\01.05 профессионал будущего\СШИ_Логотип_Колмогорова.jpg"/>
          <p:cNvPicPr>
            <a:picLocks noChangeAspect="1" noChangeArrowheads="1"/>
          </p:cNvPicPr>
          <p:nvPr/>
        </p:nvPicPr>
        <p:blipFill>
          <a:blip r:embed="rId6" cstate="print"/>
          <a:srcRect r="8706" b="5134"/>
          <a:stretch>
            <a:fillRect/>
          </a:stretch>
        </p:blipFill>
        <p:spPr bwMode="auto">
          <a:xfrm>
            <a:off x="3635896" y="1700808"/>
            <a:ext cx="978787" cy="1440160"/>
          </a:xfrm>
          <a:prstGeom prst="rect">
            <a:avLst/>
          </a:prstGeom>
          <a:noFill/>
        </p:spPr>
      </p:pic>
      <p:pic>
        <p:nvPicPr>
          <p:cNvPr id="4105" name="Picture 9" descr="C:\Users\Комп\Desktop\конкурсы 2021-2022\отправлены\01.05 профессионал будущего\СШИ_Логотип_Мордас.jpg"/>
          <p:cNvPicPr>
            <a:picLocks noChangeAspect="1" noChangeArrowheads="1"/>
          </p:cNvPicPr>
          <p:nvPr/>
        </p:nvPicPr>
        <p:blipFill>
          <a:blip r:embed="rId7" cstate="print"/>
          <a:srcRect r="8706" b="5134"/>
          <a:stretch>
            <a:fillRect/>
          </a:stretch>
        </p:blipFill>
        <p:spPr bwMode="auto">
          <a:xfrm>
            <a:off x="4644008" y="1700808"/>
            <a:ext cx="978787" cy="1440160"/>
          </a:xfrm>
          <a:prstGeom prst="rect">
            <a:avLst/>
          </a:prstGeom>
          <a:noFill/>
        </p:spPr>
      </p:pic>
      <p:pic>
        <p:nvPicPr>
          <p:cNvPr id="4106" name="Picture 10" descr="C:\Users\Комп\Desktop\конкурсы 2021-2022\отправлены\01.05 профессионал будущего\СШИ_Логотип_Серединцев.jpg"/>
          <p:cNvPicPr>
            <a:picLocks noChangeAspect="1" noChangeArrowheads="1"/>
          </p:cNvPicPr>
          <p:nvPr/>
        </p:nvPicPr>
        <p:blipFill>
          <a:blip r:embed="rId8" cstate="print"/>
          <a:srcRect r="8706" b="5134"/>
          <a:stretch>
            <a:fillRect/>
          </a:stretch>
        </p:blipFill>
        <p:spPr bwMode="auto">
          <a:xfrm>
            <a:off x="6948264" y="1556792"/>
            <a:ext cx="1008112" cy="1483308"/>
          </a:xfrm>
          <a:prstGeom prst="rect">
            <a:avLst/>
          </a:prstGeom>
          <a:noFill/>
        </p:spPr>
      </p:pic>
      <p:pic>
        <p:nvPicPr>
          <p:cNvPr id="4107" name="Picture 11" descr="C:\Users\Комп\Desktop\конкурсы 2021-2022\отправлены\01.05 профессионал будущего\СШИ_Логотип_Филюрин,Подъячев.jpg"/>
          <p:cNvPicPr>
            <a:picLocks noChangeAspect="1" noChangeArrowheads="1"/>
          </p:cNvPicPr>
          <p:nvPr/>
        </p:nvPicPr>
        <p:blipFill>
          <a:blip r:embed="rId9" cstate="print"/>
          <a:srcRect r="8706" b="5134"/>
          <a:stretch>
            <a:fillRect/>
          </a:stretch>
        </p:blipFill>
        <p:spPr bwMode="auto">
          <a:xfrm>
            <a:off x="1259632" y="1628800"/>
            <a:ext cx="1152128" cy="1695209"/>
          </a:xfrm>
          <a:prstGeom prst="rect">
            <a:avLst/>
          </a:prstGeom>
          <a:noFill/>
        </p:spPr>
      </p:pic>
      <p:pic>
        <p:nvPicPr>
          <p:cNvPr id="4108" name="Picture 12" descr="C:\Users\Комп\Desktop\конкурсы 2021-2022\отправлены\01.05 профессионал будущего\СШИ_Письменная работа_Колмогорова.jpg"/>
          <p:cNvPicPr>
            <a:picLocks noChangeAspect="1" noChangeArrowheads="1"/>
          </p:cNvPicPr>
          <p:nvPr/>
        </p:nvPicPr>
        <p:blipFill>
          <a:blip r:embed="rId10" cstate="print"/>
          <a:srcRect r="8706" b="5134"/>
          <a:stretch>
            <a:fillRect/>
          </a:stretch>
        </p:blipFill>
        <p:spPr bwMode="auto">
          <a:xfrm>
            <a:off x="2915816" y="3501008"/>
            <a:ext cx="1008112" cy="1483309"/>
          </a:xfrm>
          <a:prstGeom prst="rect">
            <a:avLst/>
          </a:prstGeom>
          <a:noFill/>
        </p:spPr>
      </p:pic>
      <p:pic>
        <p:nvPicPr>
          <p:cNvPr id="4109" name="Picture 13" descr="C:\Users\Комп\Desktop\конкурсы 2021-2022\отправлены\01.05 профессионал будущего\отправлены\воспитатель\Воспитатель. Андреев Владимир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96136" y="3284984"/>
            <a:ext cx="1533558" cy="1872208"/>
          </a:xfrm>
          <a:prstGeom prst="rect">
            <a:avLst/>
          </a:prstGeom>
          <a:noFill/>
        </p:spPr>
      </p:pic>
      <p:pic>
        <p:nvPicPr>
          <p:cNvPr id="4110" name="Picture 14" descr="C:\Users\Комп\Desktop\конкурсы 2021-2022\отправлены\01.05 профессионал будущего\отправлены\швея 1\Серединцев А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596336" y="3284983"/>
            <a:ext cx="1331667" cy="1863187"/>
          </a:xfrm>
          <a:prstGeom prst="rect">
            <a:avLst/>
          </a:prstGeom>
          <a:noFill/>
        </p:spPr>
      </p:pic>
      <p:pic>
        <p:nvPicPr>
          <p:cNvPr id="4111" name="Picture 15" descr="C:\Users\Комп\Desktop\конкурсы 2021-2022\отправлены\01.05 профессионал будущего\отправлены\Зубной врач\Детский стоматолог. Иванова Елизавета.jpg"/>
          <p:cNvPicPr>
            <a:picLocks noChangeAspect="1" noChangeArrowheads="1"/>
          </p:cNvPicPr>
          <p:nvPr/>
        </p:nvPicPr>
        <p:blipFill>
          <a:blip r:embed="rId13" cstate="print"/>
          <a:srcRect l="15953" r="2001"/>
          <a:stretch>
            <a:fillRect/>
          </a:stretch>
        </p:blipFill>
        <p:spPr bwMode="auto">
          <a:xfrm>
            <a:off x="4211960" y="3645024"/>
            <a:ext cx="1224136" cy="1283886"/>
          </a:xfrm>
          <a:prstGeom prst="rect">
            <a:avLst/>
          </a:prstGeom>
          <a:noFill/>
        </p:spPr>
      </p:pic>
      <p:pic>
        <p:nvPicPr>
          <p:cNvPr id="4112" name="Picture 16" descr="C:\Users\Комп\Desktop\конкурсы 2021-2022\отправлены\01.05 профессионал будущего\отправлены\коллек\Филюрин Д Подъячев В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51520" y="5085184"/>
            <a:ext cx="1835696" cy="1596258"/>
          </a:xfrm>
          <a:prstGeom prst="rect">
            <a:avLst/>
          </a:prstGeom>
          <a:noFill/>
        </p:spPr>
      </p:pic>
      <p:pic>
        <p:nvPicPr>
          <p:cNvPr id="4113" name="Picture 17" descr="C:\Users\Комп\Desktop\конкурсы 2021-2022\отправлены\01.05 профессионал будущего\швея вышивка\Долгачева О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520" y="3356992"/>
            <a:ext cx="1800200" cy="1656184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588224" y="5266382"/>
            <a:ext cx="1678350" cy="1591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771800" y="5229200"/>
            <a:ext cx="139588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211960" y="5013176"/>
            <a:ext cx="1331920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Комп\Desktop\конкурсы 2021-2022\отправлены\30.04.22 Без границ\Грибок Андреев В\Андреев В. Грибо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3646058" cy="525658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23528" y="188640"/>
            <a:ext cx="8640960" cy="720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</a:rPr>
              <a:t>Региональный открытый конкурс «Без границ»  2022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 Black" pitchFamily="34" charset="0"/>
              </a:rPr>
              <a:t>( 5 человек)</a:t>
            </a:r>
            <a:endParaRPr lang="ru-RU" sz="2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34819" name="Picture 3" descr="C:\Users\Комп\Desktop\грамоты\IMG_20221028_1041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1052736"/>
            <a:ext cx="5029200" cy="3533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отчет по ДО\WhatsAppл Image 2022-11-01 at 09.54.3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18" y="332656"/>
            <a:ext cx="9133782" cy="6192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K:\отчет по ДО\WhatsApp Image 2022-11-01 at 09.54.3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K:\отчет по ДО\WhatsApp Image 2022-11-01 at 09.54.3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9930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03648" y="0"/>
            <a:ext cx="6624736" cy="86409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ГКОУ «Слащёвская школа-интернат»</a:t>
            </a:r>
            <a:endParaRPr lang="ru-RU" sz="2400" dirty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17410" name="Picture 2" descr="C:\Users\Комп\Desktop\отчет по работе ДО для комитета\эмблема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832" y="980728"/>
            <a:ext cx="3059832" cy="3087357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3491880" y="6021288"/>
            <a:ext cx="2088232" cy="64807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Black" pitchFamily="34" charset="0"/>
              </a:rPr>
              <a:t>2022 год</a:t>
            </a:r>
            <a:endParaRPr lang="ru-RU" sz="28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026" name="AutoShape 2" descr="Надпись Спасибо за внимание: скачать на прозрачном фоне — 3mu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b="28499"/>
          <a:stretch>
            <a:fillRect/>
          </a:stretch>
        </p:blipFill>
        <p:spPr bwMode="auto">
          <a:xfrm>
            <a:off x="107504" y="4149080"/>
            <a:ext cx="8568952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1643</TotalTime>
  <Words>779</Words>
  <Application>Microsoft Office PowerPoint</Application>
  <PresentationFormat>Экран (4:3)</PresentationFormat>
  <Paragraphs>182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160</cp:revision>
  <dcterms:created xsi:type="dcterms:W3CDTF">2022-06-01T09:30:48Z</dcterms:created>
  <dcterms:modified xsi:type="dcterms:W3CDTF">2022-11-07T18:41:54Z</dcterms:modified>
</cp:coreProperties>
</file>