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816" r:id="rId2"/>
    <p:sldMasterId id="2147483828" r:id="rId3"/>
    <p:sldMasterId id="2147483864" r:id="rId4"/>
    <p:sldMasterId id="2147483876" r:id="rId5"/>
    <p:sldMasterId id="2147483900" r:id="rId6"/>
  </p:sldMasterIdLst>
  <p:sldIdLst>
    <p:sldId id="256" r:id="rId7"/>
    <p:sldId id="257" r:id="rId8"/>
    <p:sldId id="258" r:id="rId9"/>
    <p:sldId id="259" r:id="rId10"/>
    <p:sldId id="260" r:id="rId11"/>
    <p:sldId id="266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5" autoAdjust="0"/>
    <p:restoredTop sz="94660"/>
  </p:normalViewPr>
  <p:slideViewPr>
    <p:cSldViewPr>
      <p:cViewPr varScale="1">
        <p:scale>
          <a:sx n="102" d="100"/>
          <a:sy n="102" d="100"/>
        </p:scale>
        <p:origin x="-108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178595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Рациональное питание!!!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такое рационально питание?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Рациональное питание (от латинского слова rationalis — «разумный») — это физиологически полноценное питание здоровых людей с учетом их пола, возраста, характера труда, климатических условий обитания. Рациональное питание способствует сохранению здоровья, сопротивляемости вредным факторам окружающей среды, высокой физической и умственной работоспособности, активному долголетию. </a:t>
            </a:r>
            <a:endParaRPr lang="ru-RU" dirty="0"/>
          </a:p>
        </p:txBody>
      </p:sp>
      <p:pic>
        <p:nvPicPr>
          <p:cNvPr id="6" name="Содержимое 5" descr="nutriti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94984"/>
            <a:ext cx="4038600" cy="2685669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Суть рационального питания составляют три основных принципа: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1) равновесие между энергией, поступающей с пищей, и энергией, расходуемой человеком в процессе жизнедеятельности </a:t>
            </a:r>
          </a:p>
          <a:p>
            <a:r>
              <a:rPr lang="ru-RU" dirty="0" smtClean="0"/>
              <a:t>2) удовлетворение потребности организма в определенном количестве, качественном составе и соотношении пищевых веществ; </a:t>
            </a:r>
          </a:p>
          <a:p>
            <a:r>
              <a:rPr lang="ru-RU" dirty="0" smtClean="0"/>
              <a:t>3) соблюдение режима питания.</a:t>
            </a:r>
            <a:endParaRPr lang="ru-RU" dirty="0"/>
          </a:p>
        </p:txBody>
      </p:sp>
      <p:pic>
        <p:nvPicPr>
          <p:cNvPr id="7" name="Содержимое 6" descr="1231673303_20071023_3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949037"/>
            <a:ext cx="4038600" cy="2377563"/>
          </a:xfr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Пищевой рацион должен соответствовать следующим требованиям: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55000" lnSpcReduction="20000"/>
          </a:bodyPr>
          <a:lstStyle/>
          <a:p>
            <a:r>
              <a:rPr lang="ru-RU" sz="3400" dirty="0" smtClean="0"/>
              <a:t>1) энергетическая ценность рациона должна покрывать энерготраты организма;</a:t>
            </a:r>
          </a:p>
          <a:p>
            <a:r>
              <a:rPr lang="ru-RU" sz="3400" dirty="0" smtClean="0"/>
              <a:t>2) количество сбалансированных между собой пищевых (питательных) веществ</a:t>
            </a:r>
          </a:p>
          <a:p>
            <a:r>
              <a:rPr lang="ru-RU" sz="3400" dirty="0" smtClean="0"/>
              <a:t>должно быть оптимальным;</a:t>
            </a:r>
          </a:p>
          <a:p>
            <a:r>
              <a:rPr lang="ru-RU" sz="3400" dirty="0" smtClean="0"/>
              <a:t>3) обязательна хорошая усвояемость пищи, что зависит от ее состава и способа приготовления;</a:t>
            </a:r>
          </a:p>
          <a:p>
            <a:r>
              <a:rPr lang="ru-RU" sz="3400" dirty="0" smtClean="0"/>
              <a:t>4) пища должна иметь высокие органолептические свойства (внешний вид, консистенцию, вкус, запах, цвет, температуру), что влияет на аппетит и усвояемость;</a:t>
            </a:r>
          </a:p>
          <a:p>
            <a:r>
              <a:rPr lang="ru-RU" sz="3400" dirty="0" smtClean="0"/>
              <a:t>5) надо стремиться к разнообразию пищи за счет широкого ассортимента продуктов и различных способов их кулинарной обработки;</a:t>
            </a:r>
          </a:p>
          <a:p>
            <a:r>
              <a:rPr lang="ru-RU" sz="3400" dirty="0" smtClean="0"/>
              <a:t>6) необходимо добиваться (путем выбора оптимального состава, объема, совершенства кулинарной обработки) способности пищи создавать чувство насыщения;</a:t>
            </a:r>
          </a:p>
          <a:p>
            <a:r>
              <a:rPr lang="ru-RU" sz="3400" dirty="0" smtClean="0"/>
              <a:t>7)  следует строго соблюдать санитарно-эпидемическую безупречность и безвредность пищи. Режим питания включает время и количество приемов пищи, интервалы между ними, распределение пищевого рациона по энергоценности, химическому составу, продуктовому набору и массе по приемам пищи.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444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 процессе всей своей жизни необходимо руководствоваться следующими правилами режима рационального питания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Autofit/>
          </a:bodyPr>
          <a:lstStyle/>
          <a:p>
            <a:r>
              <a:rPr lang="ru-RU" sz="2000" dirty="0" smtClean="0"/>
              <a:t>1) 4-разовое питание (завтрак, обед, ужин, стакан кефира перед сном); одно- или двухразовое питание опасно для здоровья (угроза инфаркта миокарда, острого панкреатита);</a:t>
            </a:r>
          </a:p>
          <a:p>
            <a:r>
              <a:rPr lang="ru-RU" sz="2000" dirty="0" smtClean="0"/>
              <a:t>2) исключение еды в промежутках между основными приемами пищи;</a:t>
            </a:r>
          </a:p>
          <a:p>
            <a:r>
              <a:rPr lang="ru-RU" sz="2000" dirty="0" smtClean="0"/>
              <a:t>3) время между завтраком и обедом, обедом и ужином должно составлять 5—6 ч, а интервал между ужином и началом сна 3—4 ч;</a:t>
            </a:r>
          </a:p>
          <a:p>
            <a:r>
              <a:rPr lang="ru-RU" sz="2000" dirty="0" smtClean="0"/>
              <a:t>4) набор продуктов при каждом приеме пищи должен предусматривать оптимальное соотношение всех необходимых питательных веществ, здоровый человек за завтраком и обедом должен получать более 2/3 общего количества калорий суточного рациона, а за ужином — менее 1/3;</a:t>
            </a:r>
          </a:p>
          <a:p>
            <a:r>
              <a:rPr lang="ru-RU" sz="2000" dirty="0" smtClean="0"/>
              <a:t>5) прием пищи в строго установленные часы; фактор времени играет большую роль в формировании </a:t>
            </a:r>
            <a:r>
              <a:rPr lang="ru-RU" sz="2000" dirty="0" err="1" smtClean="0"/>
              <a:t>условнорефлекторных</a:t>
            </a:r>
            <a:r>
              <a:rPr lang="ru-RU" sz="2000" dirty="0" smtClean="0"/>
              <a:t> реакций (выделение слюны, желудочного сока); организм как бы ведет подготовку к приему и перевариванию пищи;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0423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 процессе всей своей жизни необходимо руководствоваться следующими правилами режима рационального питания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800" dirty="0" smtClean="0"/>
              <a:t>6) не торопиться во время еды; так, на еду во время обеда нужно затрачивать не менее 30 мин;</a:t>
            </a:r>
          </a:p>
          <a:p>
            <a:r>
              <a:rPr lang="ru-RU" sz="2800" dirty="0" smtClean="0"/>
              <a:t>7) тщательное, неторопливое пережевывание пищи (хорошее состояние зубов);</a:t>
            </a:r>
          </a:p>
          <a:p>
            <a:r>
              <a:rPr lang="ru-RU" sz="2800" dirty="0" smtClean="0"/>
              <a:t>8) последний прием пищи (не позднее, чем за 1.5—2 ч до сна) должен включать только малокалорийные продукты (молоко, кисломолочные напитки, фрукты, соки); запрещаются жареные блюда, продукты, богатые жирами, грубой клетчаткой, специями, поваренной солью;</a:t>
            </a:r>
          </a:p>
          <a:p>
            <a:r>
              <a:rPr lang="ru-RU" sz="2800" dirty="0" smtClean="0"/>
              <a:t>9) чистота, уют столовой, хорошая сервировка стола; исключение факторов, отвлекающих от еды (разговоры, радио, телевидение, чтение и др.).</a:t>
            </a:r>
          </a:p>
          <a:p>
            <a:r>
              <a:rPr lang="ru-RU" sz="2800" dirty="0" smtClean="0"/>
              <a:t>Помните, что невыполнение правил режима рационального питания — одна из главных причин развития заболеваний пищеварительных органов (язвенная болезнь, хронический гастрит, колит и др.).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14290"/>
            <a:ext cx="7467600" cy="8572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Пирамида Рационального питания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" name="Содержимое 11" descr="044ef40d50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8286808" cy="5214973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 основным требованиям, предъявляемым к рациональному питанию относятся: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достаточная энергетическая ценность пищи; </a:t>
            </a:r>
          </a:p>
          <a:p>
            <a:r>
              <a:rPr lang="ru-RU" dirty="0" smtClean="0"/>
              <a:t>оптимальный качественный и в меньшей степени количественный состав пищи; </a:t>
            </a:r>
          </a:p>
          <a:p>
            <a:r>
              <a:rPr lang="ru-RU" dirty="0" smtClean="0"/>
              <a:t>достаточный объем пищи и жидкости; </a:t>
            </a:r>
          </a:p>
          <a:p>
            <a:r>
              <a:rPr lang="ru-RU" dirty="0" smtClean="0"/>
              <a:t>деление суточного рациона на части; </a:t>
            </a:r>
          </a:p>
          <a:p>
            <a:r>
              <a:rPr lang="ru-RU" dirty="0" smtClean="0"/>
              <a:t>прием совместимых пищевых продуктов; </a:t>
            </a:r>
          </a:p>
          <a:p>
            <a:r>
              <a:rPr lang="ru-RU" dirty="0" smtClean="0"/>
              <a:t>употребление свежих продуктов, не подвергнутых различным обработкам; </a:t>
            </a:r>
          </a:p>
          <a:p>
            <a:r>
              <a:rPr lang="ru-RU" dirty="0" smtClean="0"/>
              <a:t>максимальное исключение из употребления соли, сахара, алкоголя, кофе, какао, чая, шоколада; </a:t>
            </a:r>
          </a:p>
          <a:p>
            <a:r>
              <a:rPr lang="ru-RU" dirty="0" smtClean="0"/>
              <a:t>систематическое очищение организма от шлаков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6357938" cy="6357960"/>
          </a:xfrm>
        </p:spPr>
        <p:txBody>
          <a:bodyPr>
            <a:noAutofit/>
          </a:bodyPr>
          <a:lstStyle/>
          <a:p>
            <a:r>
              <a:rPr lang="ru-RU" sz="1800" dirty="0" smtClean="0"/>
              <a:t>Рациональное питание для каждого человека своё. Зависит оно от пола, физической и умственной нагрузки, возраста, территории проживания и многих других критериев. Но существуют общие принципы и правила, которые помогут вам получать достаточное количество энергии, необходимых веществ, оставаться здоровым и поддерживать вес в норме. </a:t>
            </a:r>
          </a:p>
          <a:p>
            <a:pPr>
              <a:buNone/>
            </a:pPr>
            <a:r>
              <a:rPr lang="ru-RU" sz="1800" dirty="0" smtClean="0"/>
              <a:t>        Рациональное (или сбалансированное) питание - такое, при котором в организм поступают и усваиваются все вещества, необходимые для восполнения энергетических и пластических затрат (построение и обновление тканей). </a:t>
            </a:r>
          </a:p>
          <a:p>
            <a:pPr>
              <a:buNone/>
            </a:pPr>
            <a:r>
              <a:rPr lang="ru-RU" sz="1800" dirty="0" smtClean="0"/>
              <a:t>       Питание организма бывает двух видов: эндогенное (за счёт уже имеющихся в организме веществ) и экзогенное (за счёт веществ, которые поступают в организм из окружающей среды). В современных условиях из-за высокой доступности продуктов </a:t>
            </a:r>
            <a:r>
              <a:rPr lang="ru-RU" sz="1800" dirty="0" err="1" smtClean="0"/>
              <a:t>питаниия</a:t>
            </a:r>
            <a:r>
              <a:rPr lang="ru-RU" sz="1800" dirty="0" smtClean="0"/>
              <a:t> второго вида наносится ущерб питанию вида первого. </a:t>
            </a:r>
          </a:p>
          <a:p>
            <a:pPr>
              <a:buNone/>
            </a:pPr>
            <a:r>
              <a:rPr lang="ru-RU" sz="1800" dirty="0" smtClean="0"/>
              <a:t>       Избыточное питание становится причиной многих болезней. Помимо ожирения - это, к примеру, сахарный диабет, атеросклероз.</a:t>
            </a:r>
            <a:endParaRPr lang="ru-RU" sz="1800" dirty="0"/>
          </a:p>
        </p:txBody>
      </p:sp>
      <p:pic>
        <p:nvPicPr>
          <p:cNvPr id="1026" name="Picture 2" descr="C:\Documents and Settings\Admin\Рабочий стол\аня\cakesdairyfruitcerealhamj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0"/>
            <a:ext cx="2357454" cy="2286016"/>
          </a:xfrm>
          <a:prstGeom prst="rect">
            <a:avLst/>
          </a:prstGeom>
          <a:noFill/>
        </p:spPr>
      </p:pic>
      <p:pic>
        <p:nvPicPr>
          <p:cNvPr id="1029" name="Picture 5" descr="C:\Documents and Settings\Admin\Рабочий стол\аня\1228870078_fo-007-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285992"/>
            <a:ext cx="2350078" cy="2371717"/>
          </a:xfrm>
          <a:prstGeom prst="rect">
            <a:avLst/>
          </a:prstGeom>
          <a:noFill/>
        </p:spPr>
      </p:pic>
      <p:pic>
        <p:nvPicPr>
          <p:cNvPr id="1030" name="Picture 6" descr="C:\Documents and Settings\Admin\Рабочий стол\аня\i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714884"/>
            <a:ext cx="2357454" cy="17145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Принципы рационального питания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6000792" cy="5500726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sz="2600" dirty="0" smtClean="0"/>
              <a:t>Каждый человек должен иметь представление о нормальном пищевом рационе, уметь составить его для себя и своей семьи с учетом основных требований. Это особенно важно в период удержания веса. В основе здорового образа жизни заложено такое питание, которое способно обеспечить энергетические потребности организма соответственно возрасту, характеру работы, климату и т. п. Оценить эти факторы совсем не трудно, более сложно подобрать соответствующие продукты питания. Для этого следует ознакомиться с характеристикой питательных веществ, составляющих рацион человека. </a:t>
            </a:r>
          </a:p>
          <a:p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     Питательные вещества представлены следующими компонентами: </a:t>
            </a:r>
          </a:p>
          <a:p>
            <a:r>
              <a:rPr lang="ru-RU" sz="2600" dirty="0" smtClean="0"/>
              <a:t>Белки (аминокислоты) растительные и животные.</a:t>
            </a:r>
          </a:p>
          <a:p>
            <a:r>
              <a:rPr lang="ru-RU" sz="2600" dirty="0" smtClean="0"/>
              <a:t>Углеводы (крахмал, сахар) простые и сложные. </a:t>
            </a:r>
          </a:p>
          <a:p>
            <a:r>
              <a:rPr lang="ru-RU" sz="2600" dirty="0" smtClean="0"/>
              <a:t>Жиры (липиды) растительные и животные.</a:t>
            </a:r>
          </a:p>
          <a:p>
            <a:r>
              <a:rPr lang="ru-RU" sz="2600" dirty="0" smtClean="0"/>
              <a:t>Витамины (водорастворимые, жирорастворимые).</a:t>
            </a:r>
          </a:p>
          <a:p>
            <a:r>
              <a:rPr lang="ru-RU" sz="2600" dirty="0" smtClean="0"/>
              <a:t>Минеральные вещества (микро-, макроэлементы).</a:t>
            </a:r>
          </a:p>
          <a:p>
            <a:r>
              <a:rPr lang="ru-RU" sz="2600" dirty="0" smtClean="0"/>
              <a:t>Пищевые волокна (растительная клетчатка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2050" name="Picture 2" descr="C:\Documents and Settings\Admin\Рабочий стол\аня\bel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14290"/>
            <a:ext cx="2347229" cy="1500198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аня\18-2008-07-23-141825576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6286512" y="1785926"/>
            <a:ext cx="2357454" cy="2357454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аня\0_2314b_4f69a0fa_L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214818"/>
            <a:ext cx="2357454" cy="228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00166" y="2786058"/>
            <a:ext cx="60917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Будьте здоровы!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</TotalTime>
  <Words>950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Поток</vt:lpstr>
      <vt:lpstr>Трек</vt:lpstr>
      <vt:lpstr>Метро</vt:lpstr>
      <vt:lpstr>Эркер</vt:lpstr>
      <vt:lpstr>Яркая</vt:lpstr>
      <vt:lpstr>1_Поток</vt:lpstr>
      <vt:lpstr>Рациональное питание!!!</vt:lpstr>
      <vt:lpstr>Что такое рационально питание?</vt:lpstr>
      <vt:lpstr>Суть рационального питания составляют три основных принципа:</vt:lpstr>
      <vt:lpstr>Пищевой рацион должен соответствовать следующим требованиям:</vt:lpstr>
      <vt:lpstr>В процессе всей своей жизни необходимо руководствоваться следующими правилами режима рационального питания:</vt:lpstr>
      <vt:lpstr>В процессе всей своей жизни необходимо руководствоваться следующими правилами режима рационального питания:</vt:lpstr>
      <vt:lpstr>Пирамида Рационального питания</vt:lpstr>
      <vt:lpstr>К основным требованиям, предъявляемым к рациональному питанию относятся:</vt:lpstr>
      <vt:lpstr>Презентация PowerPoint</vt:lpstr>
      <vt:lpstr>Принципы рационального питания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Рациональное питание!!!</dc:title>
  <dc:creator>Юрий</dc:creator>
  <cp:lastModifiedBy>Юрий</cp:lastModifiedBy>
  <cp:revision>16</cp:revision>
  <dcterms:modified xsi:type="dcterms:W3CDTF">2013-02-22T16:19:32Z</dcterms:modified>
</cp:coreProperties>
</file>