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60" r:id="rId2"/>
    <p:sldId id="275" r:id="rId3"/>
    <p:sldId id="274" r:id="rId4"/>
    <p:sldId id="259" r:id="rId5"/>
    <p:sldId id="261" r:id="rId6"/>
    <p:sldId id="258" r:id="rId7"/>
    <p:sldId id="285" r:id="rId8"/>
    <p:sldId id="286" r:id="rId9"/>
    <p:sldId id="266" r:id="rId10"/>
    <p:sldId id="263" r:id="rId11"/>
    <p:sldId id="282" r:id="rId12"/>
    <p:sldId id="265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99" autoAdjust="0"/>
    <p:restoredTop sz="94660"/>
  </p:normalViewPr>
  <p:slideViewPr>
    <p:cSldViewPr>
      <p:cViewPr>
        <p:scale>
          <a:sx n="90" d="100"/>
          <a:sy n="90" d="100"/>
        </p:scale>
        <p:origin x="-510" y="-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8"/>
  <c:chart>
    <c:autoTitleDeleted val="1"/>
    <c:plotArea>
      <c:layout/>
      <c:lineChart>
        <c:grouping val="standard"/>
        <c:ser>
          <c:idx val="0"/>
          <c:order val="0"/>
          <c:tx>
            <c:strRef>
              <c:f>Лист1!$A$2</c:f>
              <c:strCache>
                <c:ptCount val="1"/>
              </c:strCache>
            </c:strRef>
          </c:tx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dLblPos val="t"/>
            <c:showVal val="1"/>
          </c:dLbls>
          <c:cat>
            <c:strRef>
              <c:f>Лист1!$B$1:$G$1</c:f>
              <c:strCache>
                <c:ptCount val="6"/>
                <c:pt idx="0">
                  <c:v>2019г.</c:v>
                </c:pt>
                <c:pt idx="1">
                  <c:v>2020г.</c:v>
                </c:pt>
                <c:pt idx="2">
                  <c:v>2021г.</c:v>
                </c:pt>
                <c:pt idx="3">
                  <c:v>2022г.</c:v>
                </c:pt>
                <c:pt idx="4">
                  <c:v>2023г.</c:v>
                </c:pt>
                <c:pt idx="5">
                  <c:v>2024г.</c:v>
                </c:pt>
              </c:strCache>
            </c:strRef>
          </c:cat>
          <c:val>
            <c:numRef>
              <c:f>Лист1!$B$2:$G$2</c:f>
              <c:numCache>
                <c:formatCode>General</c:formatCode>
                <c:ptCount val="6"/>
                <c:pt idx="0">
                  <c:v>1655</c:v>
                </c:pt>
                <c:pt idx="1">
                  <c:v>1862</c:v>
                </c:pt>
                <c:pt idx="2">
                  <c:v>1960</c:v>
                </c:pt>
                <c:pt idx="3">
                  <c:v>2128</c:v>
                </c:pt>
                <c:pt idx="4">
                  <c:v>2256</c:v>
                </c:pt>
                <c:pt idx="5">
                  <c:v>2482</c:v>
                </c:pt>
              </c:numCache>
            </c:numRef>
          </c:val>
        </c:ser>
        <c:dLbls>
          <c:showVal val="1"/>
        </c:dLbls>
        <c:marker val="1"/>
        <c:axId val="55898112"/>
        <c:axId val="55899648"/>
      </c:lineChart>
      <c:catAx>
        <c:axId val="5589811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55899648"/>
        <c:crosses val="autoZero"/>
        <c:auto val="1"/>
        <c:lblAlgn val="ctr"/>
        <c:lblOffset val="100"/>
      </c:catAx>
      <c:valAx>
        <c:axId val="55899648"/>
        <c:scaling>
          <c:orientation val="minMax"/>
        </c:scaling>
        <c:axPos val="l"/>
        <c:majorGridlines/>
        <c:numFmt formatCode="General" sourceLinked="1"/>
        <c:tickLblPos val="nextTo"/>
        <c:crossAx val="55898112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8.1710629921259867E-2"/>
          <c:y val="3.7511665208515642E-2"/>
          <c:w val="0.88495603674540679"/>
          <c:h val="0.79822506561679785"/>
        </c:manualLayout>
      </c:layout>
      <c:lineChart>
        <c:grouping val="standard"/>
        <c:ser>
          <c:idx val="0"/>
          <c:order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dLblPos val="b"/>
            <c:showVal val="1"/>
          </c:dLbls>
          <c:cat>
            <c:strRef>
              <c:f>Лист1!$I$1:$N$1</c:f>
              <c:strCache>
                <c:ptCount val="6"/>
                <c:pt idx="0">
                  <c:v>2019г.</c:v>
                </c:pt>
                <c:pt idx="1">
                  <c:v>2020г.</c:v>
                </c:pt>
                <c:pt idx="2">
                  <c:v>2021г.</c:v>
                </c:pt>
                <c:pt idx="3">
                  <c:v>2022г.</c:v>
                </c:pt>
                <c:pt idx="4">
                  <c:v>2023г.</c:v>
                </c:pt>
                <c:pt idx="5">
                  <c:v>2024г.</c:v>
                </c:pt>
              </c:strCache>
            </c:strRef>
          </c:cat>
          <c:val>
            <c:numRef>
              <c:f>Лист1!$I$2:$N$2</c:f>
              <c:numCache>
                <c:formatCode>General</c:formatCode>
                <c:ptCount val="6"/>
                <c:pt idx="0">
                  <c:v>85</c:v>
                </c:pt>
                <c:pt idx="1">
                  <c:v>85</c:v>
                </c:pt>
                <c:pt idx="2">
                  <c:v>85</c:v>
                </c:pt>
                <c:pt idx="3">
                  <c:v>85</c:v>
                </c:pt>
                <c:pt idx="4">
                  <c:v>85</c:v>
                </c:pt>
                <c:pt idx="5">
                  <c:v>85</c:v>
                </c:pt>
              </c:numCache>
            </c:numRef>
          </c:val>
        </c:ser>
        <c:marker val="1"/>
        <c:axId val="56013568"/>
        <c:axId val="56015104"/>
      </c:lineChart>
      <c:catAx>
        <c:axId val="56013568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56015104"/>
        <c:crosses val="autoZero"/>
        <c:auto val="1"/>
        <c:lblAlgn val="ctr"/>
        <c:lblOffset val="100"/>
      </c:catAx>
      <c:valAx>
        <c:axId val="56015104"/>
        <c:scaling>
          <c:orientation val="minMax"/>
        </c:scaling>
        <c:axPos val="l"/>
        <c:majorGridlines/>
        <c:numFmt formatCode="General" sourceLinked="1"/>
        <c:tickLblPos val="nextTo"/>
        <c:crossAx val="56013568"/>
        <c:crosses val="autoZero"/>
        <c:crossBetween val="between"/>
      </c:valAx>
    </c:plotArea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74E8DC-3027-4C43-8951-7CA023DDABE0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E758065-618B-485D-A02B-25FD3A69D24F}">
      <dgm:prSet phldrT="[Текст]"/>
      <dgm:spPr>
        <a:solidFill>
          <a:srgbClr val="0070C0"/>
        </a:solidFill>
      </dgm:spPr>
      <dgm:t>
        <a:bodyPr/>
        <a:lstStyle/>
        <a:p>
          <a:r>
            <a:rPr lang="ru-RU" b="0" i="1" dirty="0" smtClean="0"/>
            <a:t>Отдел по культуре, ФКС и МП</a:t>
          </a:r>
          <a:endParaRPr lang="ru-RU" dirty="0"/>
        </a:p>
      </dgm:t>
    </dgm:pt>
    <dgm:pt modelId="{3F7BDAAD-7846-4DE7-9864-5D6A9F62C807}" type="parTrans" cxnId="{59695FD8-B0DD-46BB-A53C-8231042CA1D5}">
      <dgm:prSet/>
      <dgm:spPr/>
      <dgm:t>
        <a:bodyPr/>
        <a:lstStyle/>
        <a:p>
          <a:endParaRPr lang="ru-RU"/>
        </a:p>
      </dgm:t>
    </dgm:pt>
    <dgm:pt modelId="{2BB0465D-2B8C-4F93-88B6-09B62E6E411E}" type="sibTrans" cxnId="{59695FD8-B0DD-46BB-A53C-8231042CA1D5}">
      <dgm:prSet/>
      <dgm:spPr/>
      <dgm:t>
        <a:bodyPr/>
        <a:lstStyle/>
        <a:p>
          <a:endParaRPr lang="ru-RU"/>
        </a:p>
      </dgm:t>
    </dgm:pt>
    <dgm:pt modelId="{8C27730D-58F6-4A02-B94F-53CC9089B6A6}">
      <dgm:prSet phldrT="[Текст]"/>
      <dgm:spPr>
        <a:solidFill>
          <a:srgbClr val="0070C0"/>
        </a:solidFill>
      </dgm:spPr>
      <dgm:t>
        <a:bodyPr/>
        <a:lstStyle/>
        <a:p>
          <a:r>
            <a:rPr lang="ru-RU" dirty="0" smtClean="0"/>
            <a:t>СШ1</a:t>
          </a:r>
          <a:endParaRPr lang="ru-RU" dirty="0"/>
        </a:p>
      </dgm:t>
    </dgm:pt>
    <dgm:pt modelId="{C192E290-4A1F-4F0A-9576-410492D110C9}" type="parTrans" cxnId="{5007CF29-BA91-4D48-919B-2304836C4740}">
      <dgm:prSet/>
      <dgm:spPr/>
      <dgm:t>
        <a:bodyPr/>
        <a:lstStyle/>
        <a:p>
          <a:endParaRPr lang="ru-RU"/>
        </a:p>
      </dgm:t>
    </dgm:pt>
    <dgm:pt modelId="{ED2C8102-6FE9-48D9-82CF-E5F4C1C0D864}" type="sibTrans" cxnId="{5007CF29-BA91-4D48-919B-2304836C4740}">
      <dgm:prSet/>
      <dgm:spPr/>
      <dgm:t>
        <a:bodyPr/>
        <a:lstStyle/>
        <a:p>
          <a:endParaRPr lang="ru-RU"/>
        </a:p>
      </dgm:t>
    </dgm:pt>
    <dgm:pt modelId="{F973445A-4D24-4073-8A3E-BC9BED4AA0B3}">
      <dgm:prSet phldrT="[Текст]"/>
      <dgm:spPr>
        <a:solidFill>
          <a:srgbClr val="0070C0"/>
        </a:solidFill>
      </dgm:spPr>
      <dgm:t>
        <a:bodyPr/>
        <a:lstStyle/>
        <a:p>
          <a:r>
            <a:rPr lang="ru-RU" dirty="0" smtClean="0"/>
            <a:t>СШ3</a:t>
          </a:r>
          <a:endParaRPr lang="ru-RU" dirty="0"/>
        </a:p>
      </dgm:t>
    </dgm:pt>
    <dgm:pt modelId="{0594EB1D-6EA8-48BF-AC67-703EFE8A8C31}" type="parTrans" cxnId="{B6F7353E-B605-487F-AEFC-2BD54F30C5E5}">
      <dgm:prSet/>
      <dgm:spPr/>
      <dgm:t>
        <a:bodyPr/>
        <a:lstStyle/>
        <a:p>
          <a:endParaRPr lang="ru-RU"/>
        </a:p>
      </dgm:t>
    </dgm:pt>
    <dgm:pt modelId="{B80D95D9-86A8-4EA0-9832-6A6C43086D75}" type="sibTrans" cxnId="{B6F7353E-B605-487F-AEFC-2BD54F30C5E5}">
      <dgm:prSet/>
      <dgm:spPr/>
      <dgm:t>
        <a:bodyPr/>
        <a:lstStyle/>
        <a:p>
          <a:endParaRPr lang="ru-RU"/>
        </a:p>
      </dgm:t>
    </dgm:pt>
    <dgm:pt modelId="{A6A6C4B0-EEA3-4C5E-85AA-ECB2985D568A}">
      <dgm:prSet phldrT="[Текст]"/>
      <dgm:spPr>
        <a:solidFill>
          <a:srgbClr val="0070C0"/>
        </a:solidFill>
      </dgm:spPr>
      <dgm:t>
        <a:bodyPr/>
        <a:lstStyle/>
        <a:p>
          <a:r>
            <a:rPr lang="ru-RU" dirty="0" smtClean="0"/>
            <a:t>СШ6</a:t>
          </a:r>
          <a:endParaRPr lang="ru-RU" dirty="0"/>
        </a:p>
      </dgm:t>
    </dgm:pt>
    <dgm:pt modelId="{0C8A4950-84E8-4B9C-8D2B-9B6B8CD802E9}" type="parTrans" cxnId="{9D8CF10A-D746-45B9-B00D-9E79320118EC}">
      <dgm:prSet/>
      <dgm:spPr/>
      <dgm:t>
        <a:bodyPr/>
        <a:lstStyle/>
        <a:p>
          <a:endParaRPr lang="ru-RU"/>
        </a:p>
      </dgm:t>
    </dgm:pt>
    <dgm:pt modelId="{F1263C20-6895-4883-94BF-73D09917AF8A}" type="sibTrans" cxnId="{9D8CF10A-D746-45B9-B00D-9E79320118EC}">
      <dgm:prSet/>
      <dgm:spPr/>
      <dgm:t>
        <a:bodyPr/>
        <a:lstStyle/>
        <a:p>
          <a:endParaRPr lang="ru-RU"/>
        </a:p>
      </dgm:t>
    </dgm:pt>
    <dgm:pt modelId="{40310890-1C89-400B-849E-7695C3A08FBC}">
      <dgm:prSet phldrT="[Текст]"/>
      <dgm:spPr>
        <a:solidFill>
          <a:srgbClr val="0070C0"/>
        </a:solidFill>
      </dgm:spPr>
      <dgm:t>
        <a:bodyPr/>
        <a:lstStyle/>
        <a:p>
          <a:r>
            <a:rPr lang="ru-RU" dirty="0" smtClean="0"/>
            <a:t>СШ5</a:t>
          </a:r>
          <a:endParaRPr lang="ru-RU" dirty="0"/>
        </a:p>
      </dgm:t>
    </dgm:pt>
    <dgm:pt modelId="{CF4094BF-349B-4248-A7B8-A9AD3DB45407}" type="parTrans" cxnId="{1B17398B-FCE1-4A03-9F03-3814464C0DAF}">
      <dgm:prSet/>
      <dgm:spPr/>
      <dgm:t>
        <a:bodyPr/>
        <a:lstStyle/>
        <a:p>
          <a:endParaRPr lang="ru-RU"/>
        </a:p>
      </dgm:t>
    </dgm:pt>
    <dgm:pt modelId="{80BD2D29-0F72-4FEA-B542-1B0BB11B1F10}" type="sibTrans" cxnId="{1B17398B-FCE1-4A03-9F03-3814464C0DAF}">
      <dgm:prSet/>
      <dgm:spPr/>
      <dgm:t>
        <a:bodyPr/>
        <a:lstStyle/>
        <a:p>
          <a:endParaRPr lang="ru-RU"/>
        </a:p>
      </dgm:t>
    </dgm:pt>
    <dgm:pt modelId="{341B8C92-E1B0-44B6-ABD8-71C89F61CFD3}">
      <dgm:prSet phldrT="[Текст]"/>
      <dgm:spPr/>
      <dgm:t>
        <a:bodyPr/>
        <a:lstStyle/>
        <a:p>
          <a:endParaRPr lang="ru-RU"/>
        </a:p>
      </dgm:t>
    </dgm:pt>
    <dgm:pt modelId="{33258488-510E-4155-8408-EA95BB2314F8}" type="parTrans" cxnId="{06E6A4EC-8990-472F-95A6-1C2DD13A404F}">
      <dgm:prSet/>
      <dgm:spPr/>
      <dgm:t>
        <a:bodyPr/>
        <a:lstStyle/>
        <a:p>
          <a:endParaRPr lang="ru-RU"/>
        </a:p>
      </dgm:t>
    </dgm:pt>
    <dgm:pt modelId="{DAF4D079-E127-4600-AF39-22C893FA1101}" type="sibTrans" cxnId="{06E6A4EC-8990-472F-95A6-1C2DD13A404F}">
      <dgm:prSet/>
      <dgm:spPr/>
      <dgm:t>
        <a:bodyPr/>
        <a:lstStyle/>
        <a:p>
          <a:endParaRPr lang="ru-RU"/>
        </a:p>
      </dgm:t>
    </dgm:pt>
    <dgm:pt modelId="{45CAD9D7-8B96-405D-A588-1AE9A6763E6E}">
      <dgm:prSet phldrT="[Текст]"/>
      <dgm:spPr>
        <a:solidFill>
          <a:srgbClr val="0070C0"/>
        </a:solidFill>
      </dgm:spPr>
      <dgm:t>
        <a:bodyPr/>
        <a:lstStyle/>
        <a:p>
          <a:r>
            <a:rPr lang="ru-RU" dirty="0" smtClean="0"/>
            <a:t>ОШ4</a:t>
          </a:r>
          <a:endParaRPr lang="ru-RU" dirty="0"/>
        </a:p>
      </dgm:t>
    </dgm:pt>
    <dgm:pt modelId="{5C74AEAC-F95F-46B9-9389-57158515E287}" type="parTrans" cxnId="{D12FCA3C-DE5B-4667-AE8D-4D8A712ED960}">
      <dgm:prSet/>
      <dgm:spPr/>
      <dgm:t>
        <a:bodyPr/>
        <a:lstStyle/>
        <a:p>
          <a:endParaRPr lang="ru-RU"/>
        </a:p>
      </dgm:t>
    </dgm:pt>
    <dgm:pt modelId="{6CBDB147-6EF0-4BBA-9812-EC120AD4FAB0}" type="sibTrans" cxnId="{D12FCA3C-DE5B-4667-AE8D-4D8A712ED960}">
      <dgm:prSet/>
      <dgm:spPr/>
      <dgm:t>
        <a:bodyPr/>
        <a:lstStyle/>
        <a:p>
          <a:endParaRPr lang="ru-RU"/>
        </a:p>
      </dgm:t>
    </dgm:pt>
    <dgm:pt modelId="{A24FC610-0F9B-406E-B925-5D0E0FB780C2}">
      <dgm:prSet phldrT="[Текст]"/>
      <dgm:spPr>
        <a:solidFill>
          <a:srgbClr val="0070C0"/>
        </a:solidFill>
      </dgm:spPr>
      <dgm:t>
        <a:bodyPr/>
        <a:lstStyle/>
        <a:p>
          <a:r>
            <a:rPr lang="ru-RU" dirty="0" smtClean="0"/>
            <a:t>ЦДТ</a:t>
          </a:r>
          <a:endParaRPr lang="ru-RU" dirty="0"/>
        </a:p>
      </dgm:t>
    </dgm:pt>
    <dgm:pt modelId="{56E3CA80-BB43-4496-A795-1D0288A790E9}" type="parTrans" cxnId="{E95333AC-83A4-4BC6-9438-A26EC19582E7}">
      <dgm:prSet/>
      <dgm:spPr/>
      <dgm:t>
        <a:bodyPr/>
        <a:lstStyle/>
        <a:p>
          <a:endParaRPr lang="ru-RU"/>
        </a:p>
      </dgm:t>
    </dgm:pt>
    <dgm:pt modelId="{2E065921-C8DA-4EA1-BAD6-24B14E2AED80}" type="sibTrans" cxnId="{E95333AC-83A4-4BC6-9438-A26EC19582E7}">
      <dgm:prSet/>
      <dgm:spPr/>
      <dgm:t>
        <a:bodyPr/>
        <a:lstStyle/>
        <a:p>
          <a:endParaRPr lang="ru-RU"/>
        </a:p>
      </dgm:t>
    </dgm:pt>
    <dgm:pt modelId="{3399690E-1192-4B6F-8C2C-850FBD8FB5F5}" type="pres">
      <dgm:prSet presAssocID="{8774E8DC-3027-4C43-8951-7CA023DDABE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ACEC644-9F0F-4F01-8914-C9430BC05120}" type="pres">
      <dgm:prSet presAssocID="{0E758065-618B-485D-A02B-25FD3A69D24F}" presName="centerShape" presStyleLbl="node0" presStyleIdx="0" presStyleCnt="1" custScaleX="144395" custScaleY="136341"/>
      <dgm:spPr/>
      <dgm:t>
        <a:bodyPr/>
        <a:lstStyle/>
        <a:p>
          <a:endParaRPr lang="ru-RU"/>
        </a:p>
      </dgm:t>
    </dgm:pt>
    <dgm:pt modelId="{CFFE6247-E4E2-453C-A44B-CE49E50AB611}" type="pres">
      <dgm:prSet presAssocID="{C192E290-4A1F-4F0A-9576-410492D110C9}" presName="Name9" presStyleLbl="parChTrans1D2" presStyleIdx="0" presStyleCnt="6"/>
      <dgm:spPr/>
      <dgm:t>
        <a:bodyPr/>
        <a:lstStyle/>
        <a:p>
          <a:endParaRPr lang="ru-RU"/>
        </a:p>
      </dgm:t>
    </dgm:pt>
    <dgm:pt modelId="{A8DC495B-4426-4DEB-897E-E9BD32D03056}" type="pres">
      <dgm:prSet presAssocID="{C192E290-4A1F-4F0A-9576-410492D110C9}" presName="connTx" presStyleLbl="parChTrans1D2" presStyleIdx="0" presStyleCnt="6"/>
      <dgm:spPr/>
      <dgm:t>
        <a:bodyPr/>
        <a:lstStyle/>
        <a:p>
          <a:endParaRPr lang="ru-RU"/>
        </a:p>
      </dgm:t>
    </dgm:pt>
    <dgm:pt modelId="{8B84742B-0BDE-420D-AF9A-865E1D4D8C6E}" type="pres">
      <dgm:prSet presAssocID="{8C27730D-58F6-4A02-B94F-53CC9089B6A6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D88640-7426-4569-A499-1BF65EAB579F}" type="pres">
      <dgm:prSet presAssocID="{0594EB1D-6EA8-48BF-AC67-703EFE8A8C31}" presName="Name9" presStyleLbl="parChTrans1D2" presStyleIdx="1" presStyleCnt="6"/>
      <dgm:spPr/>
      <dgm:t>
        <a:bodyPr/>
        <a:lstStyle/>
        <a:p>
          <a:endParaRPr lang="ru-RU"/>
        </a:p>
      </dgm:t>
    </dgm:pt>
    <dgm:pt modelId="{B8BB5032-1C80-4A0E-A269-AA566AB995CA}" type="pres">
      <dgm:prSet presAssocID="{0594EB1D-6EA8-48BF-AC67-703EFE8A8C31}" presName="connTx" presStyleLbl="parChTrans1D2" presStyleIdx="1" presStyleCnt="6"/>
      <dgm:spPr/>
      <dgm:t>
        <a:bodyPr/>
        <a:lstStyle/>
        <a:p>
          <a:endParaRPr lang="ru-RU"/>
        </a:p>
      </dgm:t>
    </dgm:pt>
    <dgm:pt modelId="{DA7F2318-4089-47DD-AF19-FEE96CCB7EB2}" type="pres">
      <dgm:prSet presAssocID="{F973445A-4D24-4073-8A3E-BC9BED4AA0B3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DCCD0C-F387-45B3-A4F8-708ABE919A26}" type="pres">
      <dgm:prSet presAssocID="{0C8A4950-84E8-4B9C-8D2B-9B6B8CD802E9}" presName="Name9" presStyleLbl="parChTrans1D2" presStyleIdx="2" presStyleCnt="6"/>
      <dgm:spPr/>
      <dgm:t>
        <a:bodyPr/>
        <a:lstStyle/>
        <a:p>
          <a:endParaRPr lang="ru-RU"/>
        </a:p>
      </dgm:t>
    </dgm:pt>
    <dgm:pt modelId="{09A24BC1-AD43-4CA4-A49E-C0A9B9E92DD2}" type="pres">
      <dgm:prSet presAssocID="{0C8A4950-84E8-4B9C-8D2B-9B6B8CD802E9}" presName="connTx" presStyleLbl="parChTrans1D2" presStyleIdx="2" presStyleCnt="6"/>
      <dgm:spPr/>
      <dgm:t>
        <a:bodyPr/>
        <a:lstStyle/>
        <a:p>
          <a:endParaRPr lang="ru-RU"/>
        </a:p>
      </dgm:t>
    </dgm:pt>
    <dgm:pt modelId="{05D2B782-17A8-4E98-8798-80B39046D4BB}" type="pres">
      <dgm:prSet presAssocID="{A6A6C4B0-EEA3-4C5E-85AA-ECB2985D568A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1EE656-23EA-440A-A6D2-B9056FF6A3D2}" type="pres">
      <dgm:prSet presAssocID="{CF4094BF-349B-4248-A7B8-A9AD3DB45407}" presName="Name9" presStyleLbl="parChTrans1D2" presStyleIdx="3" presStyleCnt="6"/>
      <dgm:spPr/>
      <dgm:t>
        <a:bodyPr/>
        <a:lstStyle/>
        <a:p>
          <a:endParaRPr lang="ru-RU"/>
        </a:p>
      </dgm:t>
    </dgm:pt>
    <dgm:pt modelId="{42F8367A-89A4-4E50-BC44-29ACFE8E016A}" type="pres">
      <dgm:prSet presAssocID="{CF4094BF-349B-4248-A7B8-A9AD3DB45407}" presName="connTx" presStyleLbl="parChTrans1D2" presStyleIdx="3" presStyleCnt="6"/>
      <dgm:spPr/>
      <dgm:t>
        <a:bodyPr/>
        <a:lstStyle/>
        <a:p>
          <a:endParaRPr lang="ru-RU"/>
        </a:p>
      </dgm:t>
    </dgm:pt>
    <dgm:pt modelId="{DFE474ED-5CCB-44ED-B640-18FEC2248AC8}" type="pres">
      <dgm:prSet presAssocID="{40310890-1C89-400B-849E-7695C3A08FBC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24C008-D4DD-4197-864E-39724112CE20}" type="pres">
      <dgm:prSet presAssocID="{5C74AEAC-F95F-46B9-9389-57158515E287}" presName="Name9" presStyleLbl="parChTrans1D2" presStyleIdx="4" presStyleCnt="6"/>
      <dgm:spPr/>
      <dgm:t>
        <a:bodyPr/>
        <a:lstStyle/>
        <a:p>
          <a:endParaRPr lang="ru-RU"/>
        </a:p>
      </dgm:t>
    </dgm:pt>
    <dgm:pt modelId="{E73008BC-50E4-464A-A3D4-902D8BA4AA2B}" type="pres">
      <dgm:prSet presAssocID="{5C74AEAC-F95F-46B9-9389-57158515E287}" presName="connTx" presStyleLbl="parChTrans1D2" presStyleIdx="4" presStyleCnt="6"/>
      <dgm:spPr/>
      <dgm:t>
        <a:bodyPr/>
        <a:lstStyle/>
        <a:p>
          <a:endParaRPr lang="ru-RU"/>
        </a:p>
      </dgm:t>
    </dgm:pt>
    <dgm:pt modelId="{BE690D68-6037-4FAD-AD88-1922AC21D8B2}" type="pres">
      <dgm:prSet presAssocID="{45CAD9D7-8B96-405D-A588-1AE9A6763E6E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2A90B1-AA4C-406F-A91A-BF5C3F4C883F}" type="pres">
      <dgm:prSet presAssocID="{56E3CA80-BB43-4496-A795-1D0288A790E9}" presName="Name9" presStyleLbl="parChTrans1D2" presStyleIdx="5" presStyleCnt="6"/>
      <dgm:spPr/>
      <dgm:t>
        <a:bodyPr/>
        <a:lstStyle/>
        <a:p>
          <a:endParaRPr lang="ru-RU"/>
        </a:p>
      </dgm:t>
    </dgm:pt>
    <dgm:pt modelId="{0FF85E66-F0EB-4668-B994-F82BF094687D}" type="pres">
      <dgm:prSet presAssocID="{56E3CA80-BB43-4496-A795-1D0288A790E9}" presName="connTx" presStyleLbl="parChTrans1D2" presStyleIdx="5" presStyleCnt="6"/>
      <dgm:spPr/>
      <dgm:t>
        <a:bodyPr/>
        <a:lstStyle/>
        <a:p>
          <a:endParaRPr lang="ru-RU"/>
        </a:p>
      </dgm:t>
    </dgm:pt>
    <dgm:pt modelId="{BF68CD26-4D33-4E6B-8D3C-8A67B2FE783A}" type="pres">
      <dgm:prSet presAssocID="{A24FC610-0F9B-406E-B925-5D0E0FB780C2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C02D29-F312-46C1-ADF8-2C4F45B90B62}" type="presOf" srcId="{C192E290-4A1F-4F0A-9576-410492D110C9}" destId="{CFFE6247-E4E2-453C-A44B-CE49E50AB611}" srcOrd="0" destOrd="0" presId="urn:microsoft.com/office/officeart/2005/8/layout/radial1"/>
    <dgm:cxn modelId="{2A05CC04-6918-44AC-A889-6C468BCD08FD}" type="presOf" srcId="{5C74AEAC-F95F-46B9-9389-57158515E287}" destId="{DB24C008-D4DD-4197-864E-39724112CE20}" srcOrd="0" destOrd="0" presId="urn:microsoft.com/office/officeart/2005/8/layout/radial1"/>
    <dgm:cxn modelId="{D12FCA3C-DE5B-4667-AE8D-4D8A712ED960}" srcId="{0E758065-618B-485D-A02B-25FD3A69D24F}" destId="{45CAD9D7-8B96-405D-A588-1AE9A6763E6E}" srcOrd="4" destOrd="0" parTransId="{5C74AEAC-F95F-46B9-9389-57158515E287}" sibTransId="{6CBDB147-6EF0-4BBA-9812-EC120AD4FAB0}"/>
    <dgm:cxn modelId="{E95333AC-83A4-4BC6-9438-A26EC19582E7}" srcId="{0E758065-618B-485D-A02B-25FD3A69D24F}" destId="{A24FC610-0F9B-406E-B925-5D0E0FB780C2}" srcOrd="5" destOrd="0" parTransId="{56E3CA80-BB43-4496-A795-1D0288A790E9}" sibTransId="{2E065921-C8DA-4EA1-BAD6-24B14E2AED80}"/>
    <dgm:cxn modelId="{0664A989-5B33-44AF-8462-58F98F7106BC}" type="presOf" srcId="{A6A6C4B0-EEA3-4C5E-85AA-ECB2985D568A}" destId="{05D2B782-17A8-4E98-8798-80B39046D4BB}" srcOrd="0" destOrd="0" presId="urn:microsoft.com/office/officeart/2005/8/layout/radial1"/>
    <dgm:cxn modelId="{8D281A94-72FD-44C2-96FC-9F7E4CAE7BE9}" type="presOf" srcId="{0C8A4950-84E8-4B9C-8D2B-9B6B8CD802E9}" destId="{2FDCCD0C-F387-45B3-A4F8-708ABE919A26}" srcOrd="0" destOrd="0" presId="urn:microsoft.com/office/officeart/2005/8/layout/radial1"/>
    <dgm:cxn modelId="{9D8CF10A-D746-45B9-B00D-9E79320118EC}" srcId="{0E758065-618B-485D-A02B-25FD3A69D24F}" destId="{A6A6C4B0-EEA3-4C5E-85AA-ECB2985D568A}" srcOrd="2" destOrd="0" parTransId="{0C8A4950-84E8-4B9C-8D2B-9B6B8CD802E9}" sibTransId="{F1263C20-6895-4883-94BF-73D09917AF8A}"/>
    <dgm:cxn modelId="{D2C27315-AFF4-4569-82AC-03013E100FCA}" type="presOf" srcId="{0E758065-618B-485D-A02B-25FD3A69D24F}" destId="{6ACEC644-9F0F-4F01-8914-C9430BC05120}" srcOrd="0" destOrd="0" presId="urn:microsoft.com/office/officeart/2005/8/layout/radial1"/>
    <dgm:cxn modelId="{892CE789-CFE8-492A-97C4-E67CB2402A97}" type="presOf" srcId="{CF4094BF-349B-4248-A7B8-A9AD3DB45407}" destId="{991EE656-23EA-440A-A6D2-B9056FF6A3D2}" srcOrd="0" destOrd="0" presId="urn:microsoft.com/office/officeart/2005/8/layout/radial1"/>
    <dgm:cxn modelId="{1F91421A-693F-42B6-8076-0A85CC690484}" type="presOf" srcId="{8C27730D-58F6-4A02-B94F-53CC9089B6A6}" destId="{8B84742B-0BDE-420D-AF9A-865E1D4D8C6E}" srcOrd="0" destOrd="0" presId="urn:microsoft.com/office/officeart/2005/8/layout/radial1"/>
    <dgm:cxn modelId="{E0E6D532-F3FD-4906-9590-784B60AF3F30}" type="presOf" srcId="{C192E290-4A1F-4F0A-9576-410492D110C9}" destId="{A8DC495B-4426-4DEB-897E-E9BD32D03056}" srcOrd="1" destOrd="0" presId="urn:microsoft.com/office/officeart/2005/8/layout/radial1"/>
    <dgm:cxn modelId="{37A64181-4784-406F-AA21-65A78304771B}" type="presOf" srcId="{0C8A4950-84E8-4B9C-8D2B-9B6B8CD802E9}" destId="{09A24BC1-AD43-4CA4-A49E-C0A9B9E92DD2}" srcOrd="1" destOrd="0" presId="urn:microsoft.com/office/officeart/2005/8/layout/radial1"/>
    <dgm:cxn modelId="{04C2838C-2E6C-4B66-8CB4-E14D52B8A42B}" type="presOf" srcId="{56E3CA80-BB43-4496-A795-1D0288A790E9}" destId="{6E2A90B1-AA4C-406F-A91A-BF5C3F4C883F}" srcOrd="0" destOrd="0" presId="urn:microsoft.com/office/officeart/2005/8/layout/radial1"/>
    <dgm:cxn modelId="{FD56EFFB-25F3-4357-9B1F-3C59DB7FEE63}" type="presOf" srcId="{5C74AEAC-F95F-46B9-9389-57158515E287}" destId="{E73008BC-50E4-464A-A3D4-902D8BA4AA2B}" srcOrd="1" destOrd="0" presId="urn:microsoft.com/office/officeart/2005/8/layout/radial1"/>
    <dgm:cxn modelId="{06E6A4EC-8990-472F-95A6-1C2DD13A404F}" srcId="{8774E8DC-3027-4C43-8951-7CA023DDABE0}" destId="{341B8C92-E1B0-44B6-ABD8-71C89F61CFD3}" srcOrd="1" destOrd="0" parTransId="{33258488-510E-4155-8408-EA95BB2314F8}" sibTransId="{DAF4D079-E127-4600-AF39-22C893FA1101}"/>
    <dgm:cxn modelId="{59695FD8-B0DD-46BB-A53C-8231042CA1D5}" srcId="{8774E8DC-3027-4C43-8951-7CA023DDABE0}" destId="{0E758065-618B-485D-A02B-25FD3A69D24F}" srcOrd="0" destOrd="0" parTransId="{3F7BDAAD-7846-4DE7-9864-5D6A9F62C807}" sibTransId="{2BB0465D-2B8C-4F93-88B6-09B62E6E411E}"/>
    <dgm:cxn modelId="{B6F7353E-B605-487F-AEFC-2BD54F30C5E5}" srcId="{0E758065-618B-485D-A02B-25FD3A69D24F}" destId="{F973445A-4D24-4073-8A3E-BC9BED4AA0B3}" srcOrd="1" destOrd="0" parTransId="{0594EB1D-6EA8-48BF-AC67-703EFE8A8C31}" sibTransId="{B80D95D9-86A8-4EA0-9832-6A6C43086D75}"/>
    <dgm:cxn modelId="{875D3CD9-4F02-4657-9582-F6327811FE1D}" type="presOf" srcId="{45CAD9D7-8B96-405D-A588-1AE9A6763E6E}" destId="{BE690D68-6037-4FAD-AD88-1922AC21D8B2}" srcOrd="0" destOrd="0" presId="urn:microsoft.com/office/officeart/2005/8/layout/radial1"/>
    <dgm:cxn modelId="{E41A10D8-3E79-451E-A0DF-8108F91B70AD}" type="presOf" srcId="{56E3CA80-BB43-4496-A795-1D0288A790E9}" destId="{0FF85E66-F0EB-4668-B994-F82BF094687D}" srcOrd="1" destOrd="0" presId="urn:microsoft.com/office/officeart/2005/8/layout/radial1"/>
    <dgm:cxn modelId="{1B17398B-FCE1-4A03-9F03-3814464C0DAF}" srcId="{0E758065-618B-485D-A02B-25FD3A69D24F}" destId="{40310890-1C89-400B-849E-7695C3A08FBC}" srcOrd="3" destOrd="0" parTransId="{CF4094BF-349B-4248-A7B8-A9AD3DB45407}" sibTransId="{80BD2D29-0F72-4FEA-B542-1B0BB11B1F10}"/>
    <dgm:cxn modelId="{5634A794-DC07-404B-9EE2-EDD2D2C536BF}" type="presOf" srcId="{A24FC610-0F9B-406E-B925-5D0E0FB780C2}" destId="{BF68CD26-4D33-4E6B-8D3C-8A67B2FE783A}" srcOrd="0" destOrd="0" presId="urn:microsoft.com/office/officeart/2005/8/layout/radial1"/>
    <dgm:cxn modelId="{7CB37188-3877-4742-91AE-A60CC667D667}" type="presOf" srcId="{0594EB1D-6EA8-48BF-AC67-703EFE8A8C31}" destId="{B8BB5032-1C80-4A0E-A269-AA566AB995CA}" srcOrd="1" destOrd="0" presId="urn:microsoft.com/office/officeart/2005/8/layout/radial1"/>
    <dgm:cxn modelId="{5007CF29-BA91-4D48-919B-2304836C4740}" srcId="{0E758065-618B-485D-A02B-25FD3A69D24F}" destId="{8C27730D-58F6-4A02-B94F-53CC9089B6A6}" srcOrd="0" destOrd="0" parTransId="{C192E290-4A1F-4F0A-9576-410492D110C9}" sibTransId="{ED2C8102-6FE9-48D9-82CF-E5F4C1C0D864}"/>
    <dgm:cxn modelId="{50251A64-A1B0-456C-9B4D-B415084CFCED}" type="presOf" srcId="{8774E8DC-3027-4C43-8951-7CA023DDABE0}" destId="{3399690E-1192-4B6F-8C2C-850FBD8FB5F5}" srcOrd="0" destOrd="0" presId="urn:microsoft.com/office/officeart/2005/8/layout/radial1"/>
    <dgm:cxn modelId="{5F85EFDF-7C40-4F86-AB95-79F791699AE9}" type="presOf" srcId="{0594EB1D-6EA8-48BF-AC67-703EFE8A8C31}" destId="{65D88640-7426-4569-A499-1BF65EAB579F}" srcOrd="0" destOrd="0" presId="urn:microsoft.com/office/officeart/2005/8/layout/radial1"/>
    <dgm:cxn modelId="{16A5306F-8E2A-48A4-ABB9-9C2FD914786C}" type="presOf" srcId="{F973445A-4D24-4073-8A3E-BC9BED4AA0B3}" destId="{DA7F2318-4089-47DD-AF19-FEE96CCB7EB2}" srcOrd="0" destOrd="0" presId="urn:microsoft.com/office/officeart/2005/8/layout/radial1"/>
    <dgm:cxn modelId="{13A1D187-B89D-43B5-B6A6-EE2610D9A590}" type="presOf" srcId="{40310890-1C89-400B-849E-7695C3A08FBC}" destId="{DFE474ED-5CCB-44ED-B640-18FEC2248AC8}" srcOrd="0" destOrd="0" presId="urn:microsoft.com/office/officeart/2005/8/layout/radial1"/>
    <dgm:cxn modelId="{3D028CDD-D24B-46E2-9997-E8F18C198440}" type="presOf" srcId="{CF4094BF-349B-4248-A7B8-A9AD3DB45407}" destId="{42F8367A-89A4-4E50-BC44-29ACFE8E016A}" srcOrd="1" destOrd="0" presId="urn:microsoft.com/office/officeart/2005/8/layout/radial1"/>
    <dgm:cxn modelId="{658B5FA2-5B6B-414A-AEB3-CE33DF78FBD6}" type="presParOf" srcId="{3399690E-1192-4B6F-8C2C-850FBD8FB5F5}" destId="{6ACEC644-9F0F-4F01-8914-C9430BC05120}" srcOrd="0" destOrd="0" presId="urn:microsoft.com/office/officeart/2005/8/layout/radial1"/>
    <dgm:cxn modelId="{495C85B6-9AC9-48C4-AA01-7A50AA95D230}" type="presParOf" srcId="{3399690E-1192-4B6F-8C2C-850FBD8FB5F5}" destId="{CFFE6247-E4E2-453C-A44B-CE49E50AB611}" srcOrd="1" destOrd="0" presId="urn:microsoft.com/office/officeart/2005/8/layout/radial1"/>
    <dgm:cxn modelId="{3D658AA9-AE5D-4A26-AD29-5BFB83259EA4}" type="presParOf" srcId="{CFFE6247-E4E2-453C-A44B-CE49E50AB611}" destId="{A8DC495B-4426-4DEB-897E-E9BD32D03056}" srcOrd="0" destOrd="0" presId="urn:microsoft.com/office/officeart/2005/8/layout/radial1"/>
    <dgm:cxn modelId="{5B781D98-6242-4DE0-8936-2D99C1C27F52}" type="presParOf" srcId="{3399690E-1192-4B6F-8C2C-850FBD8FB5F5}" destId="{8B84742B-0BDE-420D-AF9A-865E1D4D8C6E}" srcOrd="2" destOrd="0" presId="urn:microsoft.com/office/officeart/2005/8/layout/radial1"/>
    <dgm:cxn modelId="{24D39A2A-533B-4214-99C8-CC922C200AEA}" type="presParOf" srcId="{3399690E-1192-4B6F-8C2C-850FBD8FB5F5}" destId="{65D88640-7426-4569-A499-1BF65EAB579F}" srcOrd="3" destOrd="0" presId="urn:microsoft.com/office/officeart/2005/8/layout/radial1"/>
    <dgm:cxn modelId="{43AAEEC3-B92C-4D64-9392-DAFC1FED8AB3}" type="presParOf" srcId="{65D88640-7426-4569-A499-1BF65EAB579F}" destId="{B8BB5032-1C80-4A0E-A269-AA566AB995CA}" srcOrd="0" destOrd="0" presId="urn:microsoft.com/office/officeart/2005/8/layout/radial1"/>
    <dgm:cxn modelId="{BA910199-4AC0-4AE0-92AC-1A78B85F9D2C}" type="presParOf" srcId="{3399690E-1192-4B6F-8C2C-850FBD8FB5F5}" destId="{DA7F2318-4089-47DD-AF19-FEE96CCB7EB2}" srcOrd="4" destOrd="0" presId="urn:microsoft.com/office/officeart/2005/8/layout/radial1"/>
    <dgm:cxn modelId="{7F6E1B86-FC5E-4AAE-94EB-4AFF34F01D80}" type="presParOf" srcId="{3399690E-1192-4B6F-8C2C-850FBD8FB5F5}" destId="{2FDCCD0C-F387-45B3-A4F8-708ABE919A26}" srcOrd="5" destOrd="0" presId="urn:microsoft.com/office/officeart/2005/8/layout/radial1"/>
    <dgm:cxn modelId="{4A762E44-87BB-49B5-A794-5C79A8BF572A}" type="presParOf" srcId="{2FDCCD0C-F387-45B3-A4F8-708ABE919A26}" destId="{09A24BC1-AD43-4CA4-A49E-C0A9B9E92DD2}" srcOrd="0" destOrd="0" presId="urn:microsoft.com/office/officeart/2005/8/layout/radial1"/>
    <dgm:cxn modelId="{FEDFB78D-B1FF-4A2B-BDFD-206678E2DBF2}" type="presParOf" srcId="{3399690E-1192-4B6F-8C2C-850FBD8FB5F5}" destId="{05D2B782-17A8-4E98-8798-80B39046D4BB}" srcOrd="6" destOrd="0" presId="urn:microsoft.com/office/officeart/2005/8/layout/radial1"/>
    <dgm:cxn modelId="{AE20FAB9-DAF3-4E1A-BB91-AFD0ED7E2E17}" type="presParOf" srcId="{3399690E-1192-4B6F-8C2C-850FBD8FB5F5}" destId="{991EE656-23EA-440A-A6D2-B9056FF6A3D2}" srcOrd="7" destOrd="0" presId="urn:microsoft.com/office/officeart/2005/8/layout/radial1"/>
    <dgm:cxn modelId="{522AA235-9D76-4535-A1A4-A9B6C60307A3}" type="presParOf" srcId="{991EE656-23EA-440A-A6D2-B9056FF6A3D2}" destId="{42F8367A-89A4-4E50-BC44-29ACFE8E016A}" srcOrd="0" destOrd="0" presId="urn:microsoft.com/office/officeart/2005/8/layout/radial1"/>
    <dgm:cxn modelId="{6941DEDA-F84B-418B-A3CE-C123C0465B85}" type="presParOf" srcId="{3399690E-1192-4B6F-8C2C-850FBD8FB5F5}" destId="{DFE474ED-5CCB-44ED-B640-18FEC2248AC8}" srcOrd="8" destOrd="0" presId="urn:microsoft.com/office/officeart/2005/8/layout/radial1"/>
    <dgm:cxn modelId="{3E04A474-F850-4F01-ACB9-F938B21130AF}" type="presParOf" srcId="{3399690E-1192-4B6F-8C2C-850FBD8FB5F5}" destId="{DB24C008-D4DD-4197-864E-39724112CE20}" srcOrd="9" destOrd="0" presId="urn:microsoft.com/office/officeart/2005/8/layout/radial1"/>
    <dgm:cxn modelId="{46070A5A-A8C9-4C54-A734-96BE8B8078BC}" type="presParOf" srcId="{DB24C008-D4DD-4197-864E-39724112CE20}" destId="{E73008BC-50E4-464A-A3D4-902D8BA4AA2B}" srcOrd="0" destOrd="0" presId="urn:microsoft.com/office/officeart/2005/8/layout/radial1"/>
    <dgm:cxn modelId="{36B96365-E18D-4B5A-A059-02398C9B6C24}" type="presParOf" srcId="{3399690E-1192-4B6F-8C2C-850FBD8FB5F5}" destId="{BE690D68-6037-4FAD-AD88-1922AC21D8B2}" srcOrd="10" destOrd="0" presId="urn:microsoft.com/office/officeart/2005/8/layout/radial1"/>
    <dgm:cxn modelId="{571E65A4-CEDD-4D40-9431-4101E26DD140}" type="presParOf" srcId="{3399690E-1192-4B6F-8C2C-850FBD8FB5F5}" destId="{6E2A90B1-AA4C-406F-A91A-BF5C3F4C883F}" srcOrd="11" destOrd="0" presId="urn:microsoft.com/office/officeart/2005/8/layout/radial1"/>
    <dgm:cxn modelId="{5A45A592-ADDC-4161-932C-0A8EAC251B54}" type="presParOf" srcId="{6E2A90B1-AA4C-406F-A91A-BF5C3F4C883F}" destId="{0FF85E66-F0EB-4668-B994-F82BF094687D}" srcOrd="0" destOrd="0" presId="urn:microsoft.com/office/officeart/2005/8/layout/radial1"/>
    <dgm:cxn modelId="{40271010-AE2A-4E13-8A86-80E1FEC1DA45}" type="presParOf" srcId="{3399690E-1192-4B6F-8C2C-850FBD8FB5F5}" destId="{BF68CD26-4D33-4E6B-8D3C-8A67B2FE783A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ACEC644-9F0F-4F01-8914-C9430BC05120}">
      <dsp:nvSpPr>
        <dsp:cNvPr id="0" name=""/>
        <dsp:cNvSpPr/>
      </dsp:nvSpPr>
      <dsp:spPr>
        <a:xfrm>
          <a:off x="1194773" y="940510"/>
          <a:ext cx="1210852" cy="1143314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1" kern="1200" dirty="0" smtClean="0"/>
            <a:t>Отдел по культуре, ФКС и МП</a:t>
          </a:r>
          <a:endParaRPr lang="ru-RU" sz="1400" kern="1200" dirty="0"/>
        </a:p>
      </dsp:txBody>
      <dsp:txXfrm>
        <a:off x="1194773" y="940510"/>
        <a:ext cx="1210852" cy="1143314"/>
      </dsp:txXfrm>
    </dsp:sp>
    <dsp:sp modelId="{CFFE6247-E4E2-453C-A44B-CE49E50AB611}">
      <dsp:nvSpPr>
        <dsp:cNvPr id="0" name=""/>
        <dsp:cNvSpPr/>
      </dsp:nvSpPr>
      <dsp:spPr>
        <a:xfrm rot="16200000">
          <a:off x="1750096" y="869445"/>
          <a:ext cx="100206" cy="41923"/>
        </a:xfrm>
        <a:custGeom>
          <a:avLst/>
          <a:gdLst/>
          <a:ahLst/>
          <a:cxnLst/>
          <a:rect l="0" t="0" r="0" b="0"/>
          <a:pathLst>
            <a:path>
              <a:moveTo>
                <a:pt x="0" y="20961"/>
              </a:moveTo>
              <a:lnTo>
                <a:pt x="100206" y="209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6200000">
        <a:off x="1797694" y="887902"/>
        <a:ext cx="5010" cy="5010"/>
      </dsp:txXfrm>
    </dsp:sp>
    <dsp:sp modelId="{8B84742B-0BDE-420D-AF9A-865E1D4D8C6E}">
      <dsp:nvSpPr>
        <dsp:cNvPr id="0" name=""/>
        <dsp:cNvSpPr/>
      </dsp:nvSpPr>
      <dsp:spPr>
        <a:xfrm>
          <a:off x="1380915" y="1734"/>
          <a:ext cx="838569" cy="838569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СШ1</a:t>
          </a:r>
          <a:endParaRPr lang="ru-RU" sz="2000" kern="1200" dirty="0"/>
        </a:p>
      </dsp:txBody>
      <dsp:txXfrm>
        <a:off x="1380915" y="1734"/>
        <a:ext cx="838569" cy="838569"/>
      </dsp:txXfrm>
    </dsp:sp>
    <dsp:sp modelId="{65D88640-7426-4569-A499-1BF65EAB579F}">
      <dsp:nvSpPr>
        <dsp:cNvPr id="0" name=""/>
        <dsp:cNvSpPr/>
      </dsp:nvSpPr>
      <dsp:spPr>
        <a:xfrm rot="19800000">
          <a:off x="2311666" y="1174133"/>
          <a:ext cx="75437" cy="41923"/>
        </a:xfrm>
        <a:custGeom>
          <a:avLst/>
          <a:gdLst/>
          <a:ahLst/>
          <a:cxnLst/>
          <a:rect l="0" t="0" r="0" b="0"/>
          <a:pathLst>
            <a:path>
              <a:moveTo>
                <a:pt x="0" y="20961"/>
              </a:moveTo>
              <a:lnTo>
                <a:pt x="75437" y="209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9800000">
        <a:off x="2347499" y="1193209"/>
        <a:ext cx="3771" cy="3771"/>
      </dsp:txXfrm>
    </dsp:sp>
    <dsp:sp modelId="{DA7F2318-4089-47DD-AF19-FEE96CCB7EB2}">
      <dsp:nvSpPr>
        <dsp:cNvPr id="0" name=""/>
        <dsp:cNvSpPr/>
      </dsp:nvSpPr>
      <dsp:spPr>
        <a:xfrm>
          <a:off x="2325877" y="547308"/>
          <a:ext cx="838569" cy="838569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СШ3</a:t>
          </a:r>
          <a:endParaRPr lang="ru-RU" sz="2000" kern="1200" dirty="0"/>
        </a:p>
      </dsp:txBody>
      <dsp:txXfrm>
        <a:off x="2325877" y="547308"/>
        <a:ext cx="838569" cy="838569"/>
      </dsp:txXfrm>
    </dsp:sp>
    <dsp:sp modelId="{2FDCCD0C-F387-45B3-A4F8-708ABE919A26}">
      <dsp:nvSpPr>
        <dsp:cNvPr id="0" name=""/>
        <dsp:cNvSpPr/>
      </dsp:nvSpPr>
      <dsp:spPr>
        <a:xfrm rot="1800000">
          <a:off x="2311666" y="1808278"/>
          <a:ext cx="75437" cy="41923"/>
        </a:xfrm>
        <a:custGeom>
          <a:avLst/>
          <a:gdLst/>
          <a:ahLst/>
          <a:cxnLst/>
          <a:rect l="0" t="0" r="0" b="0"/>
          <a:pathLst>
            <a:path>
              <a:moveTo>
                <a:pt x="0" y="20961"/>
              </a:moveTo>
              <a:lnTo>
                <a:pt x="75437" y="209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800000">
        <a:off x="2347499" y="1827354"/>
        <a:ext cx="3771" cy="3771"/>
      </dsp:txXfrm>
    </dsp:sp>
    <dsp:sp modelId="{05D2B782-17A8-4E98-8798-80B39046D4BB}">
      <dsp:nvSpPr>
        <dsp:cNvPr id="0" name=""/>
        <dsp:cNvSpPr/>
      </dsp:nvSpPr>
      <dsp:spPr>
        <a:xfrm>
          <a:off x="2325877" y="1638457"/>
          <a:ext cx="838569" cy="838569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СШ6</a:t>
          </a:r>
          <a:endParaRPr lang="ru-RU" sz="2000" kern="1200" dirty="0"/>
        </a:p>
      </dsp:txBody>
      <dsp:txXfrm>
        <a:off x="2325877" y="1638457"/>
        <a:ext cx="838569" cy="838569"/>
      </dsp:txXfrm>
    </dsp:sp>
    <dsp:sp modelId="{991EE656-23EA-440A-A6D2-B9056FF6A3D2}">
      <dsp:nvSpPr>
        <dsp:cNvPr id="0" name=""/>
        <dsp:cNvSpPr/>
      </dsp:nvSpPr>
      <dsp:spPr>
        <a:xfrm rot="5400000">
          <a:off x="1750096" y="2112966"/>
          <a:ext cx="100206" cy="41923"/>
        </a:xfrm>
        <a:custGeom>
          <a:avLst/>
          <a:gdLst/>
          <a:ahLst/>
          <a:cxnLst/>
          <a:rect l="0" t="0" r="0" b="0"/>
          <a:pathLst>
            <a:path>
              <a:moveTo>
                <a:pt x="0" y="20961"/>
              </a:moveTo>
              <a:lnTo>
                <a:pt x="100206" y="209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5400000">
        <a:off x="1797694" y="2131423"/>
        <a:ext cx="5010" cy="5010"/>
      </dsp:txXfrm>
    </dsp:sp>
    <dsp:sp modelId="{DFE474ED-5CCB-44ED-B640-18FEC2248AC8}">
      <dsp:nvSpPr>
        <dsp:cNvPr id="0" name=""/>
        <dsp:cNvSpPr/>
      </dsp:nvSpPr>
      <dsp:spPr>
        <a:xfrm>
          <a:off x="1380915" y="2184031"/>
          <a:ext cx="838569" cy="838569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СШ5</a:t>
          </a:r>
          <a:endParaRPr lang="ru-RU" sz="2000" kern="1200" dirty="0"/>
        </a:p>
      </dsp:txBody>
      <dsp:txXfrm>
        <a:off x="1380915" y="2184031"/>
        <a:ext cx="838569" cy="838569"/>
      </dsp:txXfrm>
    </dsp:sp>
    <dsp:sp modelId="{DB24C008-D4DD-4197-864E-39724112CE20}">
      <dsp:nvSpPr>
        <dsp:cNvPr id="0" name=""/>
        <dsp:cNvSpPr/>
      </dsp:nvSpPr>
      <dsp:spPr>
        <a:xfrm rot="9000000">
          <a:off x="1213295" y="1808278"/>
          <a:ext cx="75437" cy="41923"/>
        </a:xfrm>
        <a:custGeom>
          <a:avLst/>
          <a:gdLst/>
          <a:ahLst/>
          <a:cxnLst/>
          <a:rect l="0" t="0" r="0" b="0"/>
          <a:pathLst>
            <a:path>
              <a:moveTo>
                <a:pt x="0" y="20961"/>
              </a:moveTo>
              <a:lnTo>
                <a:pt x="75437" y="209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9000000">
        <a:off x="1249128" y="1827354"/>
        <a:ext cx="3771" cy="3771"/>
      </dsp:txXfrm>
    </dsp:sp>
    <dsp:sp modelId="{BE690D68-6037-4FAD-AD88-1922AC21D8B2}">
      <dsp:nvSpPr>
        <dsp:cNvPr id="0" name=""/>
        <dsp:cNvSpPr/>
      </dsp:nvSpPr>
      <dsp:spPr>
        <a:xfrm>
          <a:off x="435952" y="1638457"/>
          <a:ext cx="838569" cy="838569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ОШ4</a:t>
          </a:r>
          <a:endParaRPr lang="ru-RU" sz="2000" kern="1200" dirty="0"/>
        </a:p>
      </dsp:txBody>
      <dsp:txXfrm>
        <a:off x="435952" y="1638457"/>
        <a:ext cx="838569" cy="838569"/>
      </dsp:txXfrm>
    </dsp:sp>
    <dsp:sp modelId="{6E2A90B1-AA4C-406F-A91A-BF5C3F4C883F}">
      <dsp:nvSpPr>
        <dsp:cNvPr id="0" name=""/>
        <dsp:cNvSpPr/>
      </dsp:nvSpPr>
      <dsp:spPr>
        <a:xfrm rot="12600000">
          <a:off x="1213295" y="1174133"/>
          <a:ext cx="75437" cy="41923"/>
        </a:xfrm>
        <a:custGeom>
          <a:avLst/>
          <a:gdLst/>
          <a:ahLst/>
          <a:cxnLst/>
          <a:rect l="0" t="0" r="0" b="0"/>
          <a:pathLst>
            <a:path>
              <a:moveTo>
                <a:pt x="0" y="20961"/>
              </a:moveTo>
              <a:lnTo>
                <a:pt x="75437" y="209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2600000">
        <a:off x="1249128" y="1193209"/>
        <a:ext cx="3771" cy="3771"/>
      </dsp:txXfrm>
    </dsp:sp>
    <dsp:sp modelId="{BF68CD26-4D33-4E6B-8D3C-8A67B2FE783A}">
      <dsp:nvSpPr>
        <dsp:cNvPr id="0" name=""/>
        <dsp:cNvSpPr/>
      </dsp:nvSpPr>
      <dsp:spPr>
        <a:xfrm>
          <a:off x="435952" y="547308"/>
          <a:ext cx="838569" cy="838569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ЦДТ</a:t>
          </a:r>
          <a:endParaRPr lang="ru-RU" sz="2000" kern="1200" dirty="0"/>
        </a:p>
      </dsp:txBody>
      <dsp:txXfrm>
        <a:off x="435952" y="547308"/>
        <a:ext cx="838569" cy="8385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65494F-5A88-4DEB-A4D4-78140B755059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E611EF-7AD1-42DD-A1EF-CCA97819E61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611EF-7AD1-42DD-A1EF-CCA97819E61B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0F31F8-2658-46F4-8BBC-6377BE9BF6FE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B4CDA7-D448-4368-82F9-CA001F8198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0F31F8-2658-46F4-8BBC-6377BE9BF6FE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B4CDA7-D448-4368-82F9-CA001F8198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0F31F8-2658-46F4-8BBC-6377BE9BF6FE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B4CDA7-D448-4368-82F9-CA001F8198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0F31F8-2658-46F4-8BBC-6377BE9BF6FE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B4CDA7-D448-4368-82F9-CA001F8198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0F31F8-2658-46F4-8BBC-6377BE9BF6FE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B4CDA7-D448-4368-82F9-CA001F8198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0F31F8-2658-46F4-8BBC-6377BE9BF6FE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B4CDA7-D448-4368-82F9-CA001F8198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0F31F8-2658-46F4-8BBC-6377BE9BF6FE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B4CDA7-D448-4368-82F9-CA001F8198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0F31F8-2658-46F4-8BBC-6377BE9BF6FE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B4CDA7-D448-4368-82F9-CA001F8198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0F31F8-2658-46F4-8BBC-6377BE9BF6FE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B4CDA7-D448-4368-82F9-CA001F8198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0F31F8-2658-46F4-8BBC-6377BE9BF6FE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B4CDA7-D448-4368-82F9-CA001F8198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0F31F8-2658-46F4-8BBC-6377BE9BF6FE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B4CDA7-D448-4368-82F9-CA001F8198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10/31/2019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E0F31F8-2658-46F4-8BBC-6377BE9BF6FE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9B4CDA7-D448-4368-82F9-CA001F8198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image" Target="../media/image26.pn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18" Type="http://schemas.openxmlformats.org/officeDocument/2006/relationships/image" Target="../media/image5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" Type="http://schemas.openxmlformats.org/officeDocument/2006/relationships/image" Target="../media/image4.png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19" Type="http://schemas.openxmlformats.org/officeDocument/2006/relationships/image" Target="../media/image59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211830" cy="68501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67544" y="2204864"/>
            <a:ext cx="5400600" cy="2069756"/>
          </a:xfrm>
          <a:custGeom>
            <a:avLst/>
            <a:gdLst/>
            <a:ahLst/>
            <a:cxnLst/>
            <a:rect l="l" t="t" r="r" b="b"/>
            <a:pathLst>
              <a:path w="7374890" h="2576195">
                <a:moveTo>
                  <a:pt x="6524967" y="0"/>
                </a:moveTo>
                <a:lnTo>
                  <a:pt x="0" y="0"/>
                </a:lnTo>
                <a:lnTo>
                  <a:pt x="0" y="2575572"/>
                </a:lnTo>
                <a:lnTo>
                  <a:pt x="6524967" y="2575572"/>
                </a:lnTo>
                <a:lnTo>
                  <a:pt x="7374635" y="1287780"/>
                </a:lnTo>
                <a:lnTo>
                  <a:pt x="6524967" y="0"/>
                </a:lnTo>
                <a:close/>
              </a:path>
            </a:pathLst>
          </a:custGeom>
          <a:solidFill>
            <a:srgbClr val="375F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9552" y="2564904"/>
            <a:ext cx="4892616" cy="1241336"/>
          </a:xfrm>
          <a:prstGeom prst="rect">
            <a:avLst/>
          </a:prstGeom>
        </p:spPr>
        <p:txBody>
          <a:bodyPr vert="horz" wrap="square" lIns="0" tIns="10131" rIns="0" bIns="0" rtlCol="0">
            <a:spAutoFit/>
          </a:bodyPr>
          <a:lstStyle/>
          <a:p>
            <a:pPr marL="10664" marR="4266">
              <a:spcBef>
                <a:spcPts val="80"/>
              </a:spcBef>
            </a:pPr>
            <a:r>
              <a:rPr sz="2000" spc="-25" dirty="0">
                <a:solidFill>
                  <a:srgbClr val="FFFFFF"/>
                </a:solidFill>
                <a:latin typeface="Arial"/>
                <a:cs typeface="Arial"/>
              </a:rPr>
              <a:t>Указ </a:t>
            </a:r>
            <a:r>
              <a:rPr sz="2000" spc="-13" dirty="0">
                <a:solidFill>
                  <a:srgbClr val="FFFFFF"/>
                </a:solidFill>
                <a:latin typeface="Arial"/>
                <a:cs typeface="Arial"/>
              </a:rPr>
              <a:t>Президента </a:t>
            </a:r>
            <a:r>
              <a:rPr sz="2000" spc="-8" dirty="0">
                <a:solidFill>
                  <a:srgbClr val="FFFFFF"/>
                </a:solidFill>
                <a:latin typeface="Arial"/>
                <a:cs typeface="Arial"/>
              </a:rPr>
              <a:t>Российской Федерации  </a:t>
            </a:r>
            <a:r>
              <a:rPr sz="2000" spc="-4" dirty="0">
                <a:solidFill>
                  <a:srgbClr val="FFFFFF"/>
                </a:solidFill>
                <a:latin typeface="Arial"/>
                <a:cs typeface="Arial"/>
              </a:rPr>
              <a:t>"О национальных </a:t>
            </a:r>
            <a:r>
              <a:rPr sz="2000" spc="-29" dirty="0">
                <a:solidFill>
                  <a:srgbClr val="FFFFFF"/>
                </a:solidFill>
                <a:latin typeface="Arial"/>
                <a:cs typeface="Arial"/>
              </a:rPr>
              <a:t>целях </a:t>
            </a:r>
            <a:r>
              <a:rPr sz="2000" spc="-4" dirty="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sz="2000" spc="-8" dirty="0">
                <a:solidFill>
                  <a:srgbClr val="FFFFFF"/>
                </a:solidFill>
                <a:latin typeface="Arial"/>
                <a:cs typeface="Arial"/>
              </a:rPr>
              <a:t>стратегических  </a:t>
            </a:r>
            <a:r>
              <a:rPr sz="2000" spc="-13" dirty="0">
                <a:solidFill>
                  <a:srgbClr val="FFFFFF"/>
                </a:solidFill>
                <a:latin typeface="Arial"/>
                <a:cs typeface="Arial"/>
              </a:rPr>
              <a:t>задачах </a:t>
            </a:r>
            <a:r>
              <a:rPr sz="2000" spc="-8" dirty="0">
                <a:solidFill>
                  <a:srgbClr val="FFFFFF"/>
                </a:solidFill>
                <a:latin typeface="Arial"/>
                <a:cs typeface="Arial"/>
              </a:rPr>
              <a:t>развития Российской Федерации  </a:t>
            </a:r>
            <a:r>
              <a:rPr sz="2000" spc="-4" dirty="0">
                <a:solidFill>
                  <a:srgbClr val="FFFFFF"/>
                </a:solidFill>
                <a:latin typeface="Arial"/>
                <a:cs typeface="Arial"/>
              </a:rPr>
              <a:t>на </a:t>
            </a:r>
            <a:r>
              <a:rPr sz="2000" spc="-13" dirty="0">
                <a:solidFill>
                  <a:srgbClr val="FFFFFF"/>
                </a:solidFill>
                <a:latin typeface="Arial"/>
                <a:cs typeface="Arial"/>
              </a:rPr>
              <a:t>период </a:t>
            </a:r>
            <a:r>
              <a:rPr sz="2000" spc="-4" dirty="0">
                <a:solidFill>
                  <a:srgbClr val="FFFFFF"/>
                </a:solidFill>
                <a:latin typeface="Arial"/>
                <a:cs typeface="Arial"/>
              </a:rPr>
              <a:t>до 2024</a:t>
            </a:r>
            <a:r>
              <a:rPr sz="2000" spc="3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21" dirty="0">
                <a:solidFill>
                  <a:srgbClr val="FFFFFF"/>
                </a:solidFill>
                <a:latin typeface="Arial"/>
                <a:cs typeface="Arial"/>
              </a:rPr>
              <a:t>года"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27784" y="4653136"/>
            <a:ext cx="6336704" cy="2067357"/>
          </a:xfrm>
          <a:prstGeom prst="rect">
            <a:avLst/>
          </a:prstGeom>
        </p:spPr>
        <p:txBody>
          <a:bodyPr vert="horz" wrap="square" lIns="0" tIns="10664" rIns="0" bIns="0" rtlCol="0">
            <a:spAutoFit/>
          </a:bodyPr>
          <a:lstStyle/>
          <a:p>
            <a:pPr marL="10664">
              <a:lnSpc>
                <a:spcPts val="1885"/>
              </a:lnSpc>
              <a:spcBef>
                <a:spcPts val="84"/>
              </a:spcBef>
            </a:pPr>
            <a:r>
              <a:rPr sz="2000" b="1" spc="4" dirty="0">
                <a:solidFill>
                  <a:srgbClr val="244060"/>
                </a:solidFill>
                <a:latin typeface="Arial"/>
                <a:cs typeface="Arial"/>
              </a:rPr>
              <a:t>Цели:</a:t>
            </a:r>
            <a:endParaRPr sz="2000" dirty="0">
              <a:latin typeface="Arial"/>
              <a:cs typeface="Arial"/>
            </a:endParaRPr>
          </a:p>
          <a:p>
            <a:pPr marL="10664" marR="214350" algn="just">
              <a:lnSpc>
                <a:spcPct val="83500"/>
              </a:lnSpc>
              <a:spcBef>
                <a:spcPts val="139"/>
              </a:spcBef>
              <a:buFont typeface="Wingdings" pitchFamily="2" charset="2"/>
              <a:buChar char="ü"/>
            </a:pPr>
            <a:r>
              <a:rPr spc="-13" dirty="0">
                <a:solidFill>
                  <a:srgbClr val="244060"/>
                </a:solidFill>
                <a:latin typeface="Arial"/>
                <a:cs typeface="Arial"/>
              </a:rPr>
              <a:t>обеспечение глобальной </a:t>
            </a:r>
            <a:r>
              <a:rPr spc="-8" dirty="0">
                <a:solidFill>
                  <a:srgbClr val="244060"/>
                </a:solidFill>
                <a:latin typeface="Arial"/>
                <a:cs typeface="Arial"/>
              </a:rPr>
              <a:t>конкурентоспособности </a:t>
            </a:r>
            <a:r>
              <a:rPr spc="-8" dirty="0" err="1">
                <a:solidFill>
                  <a:srgbClr val="244060"/>
                </a:solidFill>
                <a:latin typeface="Arial"/>
                <a:cs typeface="Arial"/>
              </a:rPr>
              <a:t>российского</a:t>
            </a:r>
            <a:r>
              <a:rPr spc="-8" dirty="0">
                <a:solidFill>
                  <a:srgbClr val="244060"/>
                </a:solidFill>
                <a:latin typeface="Arial"/>
                <a:cs typeface="Arial"/>
              </a:rPr>
              <a:t> </a:t>
            </a:r>
            <a:r>
              <a:rPr spc="-8" dirty="0" err="1" smtClean="0">
                <a:solidFill>
                  <a:srgbClr val="244060"/>
                </a:solidFill>
                <a:latin typeface="Arial"/>
                <a:cs typeface="Arial"/>
              </a:rPr>
              <a:t>образования</a:t>
            </a:r>
            <a:r>
              <a:rPr lang="ru-RU" spc="-8" dirty="0" smtClean="0">
                <a:solidFill>
                  <a:srgbClr val="244060"/>
                </a:solidFill>
                <a:latin typeface="Arial"/>
                <a:cs typeface="Arial"/>
              </a:rPr>
              <a:t>;</a:t>
            </a:r>
            <a:r>
              <a:rPr spc="-8" dirty="0" smtClean="0">
                <a:solidFill>
                  <a:srgbClr val="244060"/>
                </a:solidFill>
                <a:latin typeface="Arial"/>
                <a:cs typeface="Arial"/>
              </a:rPr>
              <a:t> </a:t>
            </a:r>
            <a:r>
              <a:rPr spc="-8" dirty="0" err="1" smtClean="0">
                <a:solidFill>
                  <a:srgbClr val="244060"/>
                </a:solidFill>
                <a:latin typeface="Arial"/>
                <a:cs typeface="Arial"/>
              </a:rPr>
              <a:t>вхождение</a:t>
            </a:r>
            <a:r>
              <a:rPr spc="-8" dirty="0" smtClean="0">
                <a:solidFill>
                  <a:srgbClr val="244060"/>
                </a:solidFill>
                <a:latin typeface="Arial"/>
                <a:cs typeface="Arial"/>
              </a:rPr>
              <a:t> </a:t>
            </a:r>
            <a:r>
              <a:rPr spc="-8" dirty="0">
                <a:solidFill>
                  <a:srgbClr val="244060"/>
                </a:solidFill>
                <a:latin typeface="Arial"/>
                <a:cs typeface="Arial"/>
              </a:rPr>
              <a:t>Российской </a:t>
            </a:r>
            <a:r>
              <a:rPr spc="-13" dirty="0">
                <a:solidFill>
                  <a:srgbClr val="244060"/>
                </a:solidFill>
                <a:latin typeface="Arial"/>
                <a:cs typeface="Arial"/>
              </a:rPr>
              <a:t>Федерации </a:t>
            </a:r>
            <a:r>
              <a:rPr spc="-4" dirty="0">
                <a:solidFill>
                  <a:srgbClr val="244060"/>
                </a:solidFill>
                <a:latin typeface="Arial"/>
                <a:cs typeface="Arial"/>
              </a:rPr>
              <a:t>в число 10 </a:t>
            </a:r>
            <a:r>
              <a:rPr spc="-13" dirty="0">
                <a:solidFill>
                  <a:srgbClr val="244060"/>
                </a:solidFill>
                <a:latin typeface="Arial"/>
                <a:cs typeface="Arial"/>
              </a:rPr>
              <a:t>ведущих </a:t>
            </a:r>
            <a:r>
              <a:rPr spc="-4" dirty="0">
                <a:solidFill>
                  <a:srgbClr val="244060"/>
                </a:solidFill>
                <a:latin typeface="Arial"/>
                <a:cs typeface="Arial"/>
              </a:rPr>
              <a:t>стран </a:t>
            </a:r>
            <a:r>
              <a:rPr spc="-8" dirty="0">
                <a:solidFill>
                  <a:srgbClr val="244060"/>
                </a:solidFill>
                <a:latin typeface="Arial"/>
                <a:cs typeface="Arial"/>
              </a:rPr>
              <a:t>мира </a:t>
            </a:r>
            <a:r>
              <a:rPr spc="-4" dirty="0">
                <a:solidFill>
                  <a:srgbClr val="244060"/>
                </a:solidFill>
                <a:latin typeface="Arial"/>
                <a:cs typeface="Arial"/>
              </a:rPr>
              <a:t>по </a:t>
            </a:r>
            <a:r>
              <a:rPr spc="-8" dirty="0">
                <a:solidFill>
                  <a:srgbClr val="244060"/>
                </a:solidFill>
                <a:latin typeface="Arial"/>
                <a:cs typeface="Arial"/>
              </a:rPr>
              <a:t>качеству  образования;</a:t>
            </a:r>
            <a:endParaRPr dirty="0">
              <a:latin typeface="Arial"/>
              <a:cs typeface="Arial"/>
            </a:endParaRPr>
          </a:p>
          <a:p>
            <a:pPr marL="10664" marR="4266" algn="just">
              <a:lnSpc>
                <a:spcPct val="83100"/>
              </a:lnSpc>
              <a:buFont typeface="Wingdings" pitchFamily="2" charset="2"/>
              <a:buChar char="ü"/>
            </a:pPr>
            <a:r>
              <a:rPr spc="-8" dirty="0">
                <a:solidFill>
                  <a:srgbClr val="244060"/>
                </a:solidFill>
                <a:latin typeface="Arial"/>
                <a:cs typeface="Arial"/>
              </a:rPr>
              <a:t>воспитание </a:t>
            </a:r>
            <a:r>
              <a:rPr spc="-13" dirty="0">
                <a:solidFill>
                  <a:srgbClr val="244060"/>
                </a:solidFill>
                <a:latin typeface="Arial"/>
                <a:cs typeface="Arial"/>
              </a:rPr>
              <a:t>гармонично </a:t>
            </a:r>
            <a:r>
              <a:rPr spc="-8" dirty="0">
                <a:solidFill>
                  <a:srgbClr val="244060"/>
                </a:solidFill>
                <a:latin typeface="Arial"/>
                <a:cs typeface="Arial"/>
              </a:rPr>
              <a:t>развитой </a:t>
            </a:r>
            <a:r>
              <a:rPr spc="-4" dirty="0">
                <a:solidFill>
                  <a:srgbClr val="244060"/>
                </a:solidFill>
                <a:latin typeface="Arial"/>
                <a:cs typeface="Arial"/>
              </a:rPr>
              <a:t>и социально </a:t>
            </a:r>
            <a:r>
              <a:rPr spc="-13" dirty="0">
                <a:solidFill>
                  <a:srgbClr val="244060"/>
                </a:solidFill>
                <a:latin typeface="Arial"/>
                <a:cs typeface="Arial"/>
              </a:rPr>
              <a:t>ответственной </a:t>
            </a:r>
            <a:r>
              <a:rPr spc="-4" dirty="0">
                <a:solidFill>
                  <a:srgbClr val="244060"/>
                </a:solidFill>
                <a:latin typeface="Arial"/>
                <a:cs typeface="Arial"/>
              </a:rPr>
              <a:t>личности </a:t>
            </a:r>
            <a:r>
              <a:rPr spc="-8" dirty="0">
                <a:solidFill>
                  <a:srgbClr val="244060"/>
                </a:solidFill>
                <a:latin typeface="Arial"/>
                <a:cs typeface="Arial"/>
              </a:rPr>
              <a:t>на основе  духовно-нравственных ценностей </a:t>
            </a:r>
            <a:r>
              <a:rPr spc="-13" dirty="0">
                <a:solidFill>
                  <a:srgbClr val="244060"/>
                </a:solidFill>
                <a:latin typeface="Arial"/>
                <a:cs typeface="Arial"/>
              </a:rPr>
              <a:t>народов </a:t>
            </a:r>
            <a:r>
              <a:rPr spc="-8" dirty="0">
                <a:solidFill>
                  <a:srgbClr val="244060"/>
                </a:solidFill>
                <a:latin typeface="Arial"/>
                <a:cs typeface="Arial"/>
              </a:rPr>
              <a:t>Российской Федерации,</a:t>
            </a:r>
            <a:r>
              <a:rPr spc="197" dirty="0">
                <a:solidFill>
                  <a:srgbClr val="244060"/>
                </a:solidFill>
                <a:latin typeface="Arial"/>
                <a:cs typeface="Arial"/>
              </a:rPr>
              <a:t> </a:t>
            </a:r>
            <a:r>
              <a:rPr spc="-8" dirty="0">
                <a:solidFill>
                  <a:srgbClr val="244060"/>
                </a:solidFill>
                <a:latin typeface="Arial"/>
                <a:cs typeface="Arial"/>
              </a:rPr>
              <a:t>исторических</a:t>
            </a:r>
            <a:endParaRPr dirty="0">
              <a:latin typeface="Arial"/>
              <a:cs typeface="Arial"/>
            </a:endParaRPr>
          </a:p>
          <a:p>
            <a:pPr marL="10664" algn="just">
              <a:lnSpc>
                <a:spcPts val="1352"/>
              </a:lnSpc>
            </a:pPr>
            <a:r>
              <a:rPr spc="-4" dirty="0">
                <a:solidFill>
                  <a:srgbClr val="244060"/>
                </a:solidFill>
                <a:latin typeface="Arial"/>
                <a:cs typeface="Arial"/>
              </a:rPr>
              <a:t>и </a:t>
            </a:r>
            <a:r>
              <a:rPr spc="-8" dirty="0">
                <a:solidFill>
                  <a:srgbClr val="244060"/>
                </a:solidFill>
                <a:latin typeface="Arial"/>
                <a:cs typeface="Arial"/>
              </a:rPr>
              <a:t>национально-культурных</a:t>
            </a:r>
            <a:r>
              <a:rPr spc="46" dirty="0">
                <a:solidFill>
                  <a:srgbClr val="24406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44060"/>
                </a:solidFill>
                <a:latin typeface="Arial"/>
                <a:cs typeface="Arial"/>
              </a:rPr>
              <a:t>традиций.</a:t>
            </a:r>
            <a:endParaRPr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084168" y="548680"/>
            <a:ext cx="2610611" cy="38884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15616" y="274320"/>
            <a:ext cx="7818072" cy="114300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Федеральные проекты и программы национального проекта «Образование»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475656" y="1844824"/>
            <a:ext cx="66247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000" dirty="0" smtClean="0"/>
              <a:t>«Современная школа»</a:t>
            </a:r>
          </a:p>
          <a:p>
            <a:pPr>
              <a:buFont typeface="Wingdings" pitchFamily="2" charset="2"/>
              <a:buChar char="ü"/>
            </a:pPr>
            <a:endParaRPr lang="ru-RU" sz="800" dirty="0" smtClean="0"/>
          </a:p>
          <a:p>
            <a:pPr>
              <a:buFont typeface="Wingdings" pitchFamily="2" charset="2"/>
              <a:buChar char="ü"/>
            </a:pPr>
            <a:r>
              <a:rPr lang="ru-RU" sz="2000" dirty="0" smtClean="0"/>
              <a:t>«Успех каждого ребенка»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dirty="0" smtClean="0"/>
              <a:t>«Поддержка семей, имеющих детей»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dirty="0" smtClean="0"/>
              <a:t>«Цифровая образовательная среда»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dirty="0" smtClean="0"/>
              <a:t>«Учитель будущего»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dirty="0" smtClean="0"/>
              <a:t>«Молодые профессионалы»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dirty="0" smtClean="0"/>
              <a:t>«Новые возможности для каждого»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dirty="0" smtClean="0"/>
              <a:t>«Социальная активность»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dirty="0" smtClean="0"/>
              <a:t>«Экспорт образования»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dirty="0" smtClean="0"/>
              <a:t>Программа «Социальные лифты для каждого»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99382" y="601422"/>
            <a:ext cx="4918710" cy="6168394"/>
          </a:xfrm>
          <a:custGeom>
            <a:avLst/>
            <a:gdLst/>
            <a:ahLst/>
            <a:cxnLst/>
            <a:rect l="l" t="t" r="r" b="b"/>
            <a:pathLst>
              <a:path w="6558280" h="6174105">
                <a:moveTo>
                  <a:pt x="0" y="0"/>
                </a:moveTo>
                <a:lnTo>
                  <a:pt x="6557772" y="0"/>
                </a:lnTo>
                <a:lnTo>
                  <a:pt x="6557772" y="6173724"/>
                </a:lnTo>
                <a:lnTo>
                  <a:pt x="0" y="6173724"/>
                </a:lnTo>
                <a:lnTo>
                  <a:pt x="0" y="0"/>
                </a:lnTo>
                <a:close/>
              </a:path>
            </a:pathLst>
          </a:custGeom>
          <a:solidFill>
            <a:srgbClr val="FFFF00">
              <a:alpha val="1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7150" y="601422"/>
            <a:ext cx="4091940" cy="6168394"/>
          </a:xfrm>
          <a:custGeom>
            <a:avLst/>
            <a:gdLst/>
            <a:ahLst/>
            <a:cxnLst/>
            <a:rect l="l" t="t" r="r" b="b"/>
            <a:pathLst>
              <a:path w="5455920" h="6174105">
                <a:moveTo>
                  <a:pt x="0" y="0"/>
                </a:moveTo>
                <a:lnTo>
                  <a:pt x="5455920" y="0"/>
                </a:lnTo>
                <a:lnTo>
                  <a:pt x="5455920" y="6173724"/>
                </a:lnTo>
                <a:lnTo>
                  <a:pt x="0" y="6173724"/>
                </a:lnTo>
                <a:lnTo>
                  <a:pt x="0" y="0"/>
                </a:lnTo>
                <a:close/>
              </a:path>
            </a:pathLst>
          </a:custGeom>
          <a:solidFill>
            <a:srgbClr val="6F2F9F">
              <a:alpha val="1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" y="1"/>
            <a:ext cx="9142847" cy="5755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42532" y="117125"/>
            <a:ext cx="7449948" cy="318545"/>
          </a:xfrm>
          <a:prstGeom prst="rect">
            <a:avLst/>
          </a:prstGeom>
        </p:spPr>
        <p:txBody>
          <a:bodyPr vert="horz" wrap="square" lIns="0" tIns="10664" rIns="0" bIns="0" rtlCol="0">
            <a:spAutoFit/>
          </a:bodyPr>
          <a:lstStyle/>
          <a:p>
            <a:pPr marL="10664">
              <a:spcBef>
                <a:spcPts val="84"/>
              </a:spcBef>
            </a:pPr>
            <a:r>
              <a:rPr sz="2000" spc="-4" dirty="0">
                <a:solidFill>
                  <a:srgbClr val="FFFFFF"/>
                </a:solidFill>
                <a:latin typeface="Arial"/>
                <a:cs typeface="Arial"/>
              </a:rPr>
              <a:t>РЕГИОНАЛЬНЫЕ </a:t>
            </a:r>
            <a:r>
              <a:rPr sz="2000" spc="-8" dirty="0">
                <a:solidFill>
                  <a:srgbClr val="FFFFFF"/>
                </a:solidFill>
                <a:latin typeface="Arial"/>
                <a:cs typeface="Arial"/>
              </a:rPr>
              <a:t>ПРОЕКТЫ </a:t>
            </a:r>
            <a:r>
              <a:rPr sz="2000" spc="-25" dirty="0" smtClean="0">
                <a:solidFill>
                  <a:srgbClr val="FFFFFF"/>
                </a:solidFill>
                <a:latin typeface="Arial"/>
                <a:cs typeface="Arial"/>
              </a:rPr>
              <a:t>ВО</a:t>
            </a:r>
            <a:r>
              <a:rPr lang="ru-RU" sz="2000" spc="-25" dirty="0" smtClean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2000" spc="-25" dirty="0" smtClean="0">
                <a:solidFill>
                  <a:srgbClr val="FFFFFF"/>
                </a:solidFill>
                <a:latin typeface="Arial"/>
                <a:cs typeface="Arial"/>
              </a:rPr>
              <a:t>ГОГРАДСКОЙ</a:t>
            </a:r>
            <a:r>
              <a:rPr sz="2000" spc="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21" dirty="0">
                <a:solidFill>
                  <a:srgbClr val="FFFFFF"/>
                </a:solidFill>
                <a:latin typeface="Arial"/>
                <a:cs typeface="Arial"/>
              </a:rPr>
              <a:t>ОБЛАСТИ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5616" y="3861048"/>
            <a:ext cx="2490222" cy="272378"/>
          </a:xfrm>
          <a:prstGeom prst="rect">
            <a:avLst/>
          </a:prstGeom>
        </p:spPr>
        <p:txBody>
          <a:bodyPr vert="horz" wrap="square" lIns="0" tIns="10664" rIns="0" bIns="0" rtlCol="0">
            <a:spAutoFit/>
          </a:bodyPr>
          <a:lstStyle/>
          <a:p>
            <a:pPr marL="10664">
              <a:spcBef>
                <a:spcPts val="84"/>
              </a:spcBef>
            </a:pPr>
            <a:r>
              <a:rPr sz="1700" spc="-17" dirty="0">
                <a:solidFill>
                  <a:srgbClr val="16375E"/>
                </a:solidFill>
                <a:latin typeface="Arial"/>
                <a:cs typeface="Arial"/>
              </a:rPr>
              <a:t>Учитель</a:t>
            </a:r>
            <a:r>
              <a:rPr sz="1700" spc="-42" dirty="0">
                <a:solidFill>
                  <a:srgbClr val="16375E"/>
                </a:solidFill>
                <a:latin typeface="Arial"/>
                <a:cs typeface="Arial"/>
              </a:rPr>
              <a:t> </a:t>
            </a:r>
            <a:r>
              <a:rPr sz="1700" spc="-25" dirty="0">
                <a:solidFill>
                  <a:srgbClr val="16375E"/>
                </a:solidFill>
                <a:latin typeface="Arial"/>
                <a:cs typeface="Arial"/>
              </a:rPr>
              <a:t>будущего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73762" y="3651174"/>
            <a:ext cx="510920" cy="7064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8330" y="3645842"/>
            <a:ext cx="539591" cy="718789"/>
          </a:xfrm>
          <a:custGeom>
            <a:avLst/>
            <a:gdLst/>
            <a:ahLst/>
            <a:cxnLst/>
            <a:rect l="l" t="t" r="r" b="b"/>
            <a:pathLst>
              <a:path w="719455" h="719454">
                <a:moveTo>
                  <a:pt x="0" y="359663"/>
                </a:moveTo>
                <a:lnTo>
                  <a:pt x="3283" y="310858"/>
                </a:lnTo>
                <a:lnTo>
                  <a:pt x="12847" y="264049"/>
                </a:lnTo>
                <a:lnTo>
                  <a:pt x="28263" y="219664"/>
                </a:lnTo>
                <a:lnTo>
                  <a:pt x="49103" y="178133"/>
                </a:lnTo>
                <a:lnTo>
                  <a:pt x="74939" y="139882"/>
                </a:lnTo>
                <a:lnTo>
                  <a:pt x="105341" y="105341"/>
                </a:lnTo>
                <a:lnTo>
                  <a:pt x="139882" y="74939"/>
                </a:lnTo>
                <a:lnTo>
                  <a:pt x="178133" y="49103"/>
                </a:lnTo>
                <a:lnTo>
                  <a:pt x="219664" y="28263"/>
                </a:lnTo>
                <a:lnTo>
                  <a:pt x="264049" y="12847"/>
                </a:lnTo>
                <a:lnTo>
                  <a:pt x="310858" y="3283"/>
                </a:lnTo>
                <a:lnTo>
                  <a:pt x="359664" y="0"/>
                </a:lnTo>
                <a:lnTo>
                  <a:pt x="408469" y="3283"/>
                </a:lnTo>
                <a:lnTo>
                  <a:pt x="455278" y="12847"/>
                </a:lnTo>
                <a:lnTo>
                  <a:pt x="499663" y="28263"/>
                </a:lnTo>
                <a:lnTo>
                  <a:pt x="541194" y="49103"/>
                </a:lnTo>
                <a:lnTo>
                  <a:pt x="579445" y="74939"/>
                </a:lnTo>
                <a:lnTo>
                  <a:pt x="613986" y="105341"/>
                </a:lnTo>
                <a:lnTo>
                  <a:pt x="644388" y="139882"/>
                </a:lnTo>
                <a:lnTo>
                  <a:pt x="670224" y="178133"/>
                </a:lnTo>
                <a:lnTo>
                  <a:pt x="691064" y="219664"/>
                </a:lnTo>
                <a:lnTo>
                  <a:pt x="706480" y="264049"/>
                </a:lnTo>
                <a:lnTo>
                  <a:pt x="716044" y="310858"/>
                </a:lnTo>
                <a:lnTo>
                  <a:pt x="719328" y="359663"/>
                </a:lnTo>
                <a:lnTo>
                  <a:pt x="716044" y="408469"/>
                </a:lnTo>
                <a:lnTo>
                  <a:pt x="706480" y="455278"/>
                </a:lnTo>
                <a:lnTo>
                  <a:pt x="691064" y="499663"/>
                </a:lnTo>
                <a:lnTo>
                  <a:pt x="670224" y="541194"/>
                </a:lnTo>
                <a:lnTo>
                  <a:pt x="644388" y="579445"/>
                </a:lnTo>
                <a:lnTo>
                  <a:pt x="613986" y="613986"/>
                </a:lnTo>
                <a:lnTo>
                  <a:pt x="579445" y="644388"/>
                </a:lnTo>
                <a:lnTo>
                  <a:pt x="541194" y="670224"/>
                </a:lnTo>
                <a:lnTo>
                  <a:pt x="499663" y="691064"/>
                </a:lnTo>
                <a:lnTo>
                  <a:pt x="455278" y="706480"/>
                </a:lnTo>
                <a:lnTo>
                  <a:pt x="408469" y="716044"/>
                </a:lnTo>
                <a:lnTo>
                  <a:pt x="359664" y="719327"/>
                </a:lnTo>
                <a:lnTo>
                  <a:pt x="310858" y="716044"/>
                </a:lnTo>
                <a:lnTo>
                  <a:pt x="264049" y="706480"/>
                </a:lnTo>
                <a:lnTo>
                  <a:pt x="219664" y="691064"/>
                </a:lnTo>
                <a:lnTo>
                  <a:pt x="178133" y="670224"/>
                </a:lnTo>
                <a:lnTo>
                  <a:pt x="139882" y="644388"/>
                </a:lnTo>
                <a:lnTo>
                  <a:pt x="105341" y="613986"/>
                </a:lnTo>
                <a:lnTo>
                  <a:pt x="74939" y="579445"/>
                </a:lnTo>
                <a:lnTo>
                  <a:pt x="49103" y="541194"/>
                </a:lnTo>
                <a:lnTo>
                  <a:pt x="28263" y="499663"/>
                </a:lnTo>
                <a:lnTo>
                  <a:pt x="12847" y="455278"/>
                </a:lnTo>
                <a:lnTo>
                  <a:pt x="3283" y="408469"/>
                </a:lnTo>
                <a:lnTo>
                  <a:pt x="0" y="359663"/>
                </a:lnTo>
                <a:close/>
              </a:path>
            </a:pathLst>
          </a:custGeom>
          <a:ln w="28956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43608" y="5229200"/>
            <a:ext cx="2950845" cy="533988"/>
          </a:xfrm>
          <a:prstGeom prst="rect">
            <a:avLst/>
          </a:prstGeom>
        </p:spPr>
        <p:txBody>
          <a:bodyPr vert="horz" wrap="square" lIns="0" tIns="10664" rIns="0" bIns="0" rtlCol="0">
            <a:spAutoFit/>
          </a:bodyPr>
          <a:lstStyle/>
          <a:p>
            <a:pPr marL="10664">
              <a:spcBef>
                <a:spcPts val="84"/>
              </a:spcBef>
            </a:pPr>
            <a:r>
              <a:rPr sz="1700" dirty="0" err="1" smtClean="0">
                <a:solidFill>
                  <a:srgbClr val="16375E"/>
                </a:solidFill>
                <a:latin typeface="Arial"/>
                <a:cs typeface="Arial"/>
              </a:rPr>
              <a:t>Новые</a:t>
            </a:r>
            <a:r>
              <a:rPr lang="ru-RU" sz="1700" dirty="0" smtClean="0">
                <a:solidFill>
                  <a:srgbClr val="16375E"/>
                </a:solidFill>
                <a:latin typeface="Arial"/>
                <a:cs typeface="Arial"/>
              </a:rPr>
              <a:t> </a:t>
            </a:r>
            <a:r>
              <a:rPr sz="1700" spc="-8" dirty="0" err="1" smtClean="0">
                <a:solidFill>
                  <a:srgbClr val="16375E"/>
                </a:solidFill>
                <a:latin typeface="Arial"/>
                <a:cs typeface="Arial"/>
              </a:rPr>
              <a:t>возможности</a:t>
            </a:r>
            <a:r>
              <a:rPr sz="1700" spc="-8" dirty="0" smtClean="0">
                <a:solidFill>
                  <a:srgbClr val="16375E"/>
                </a:solidFill>
                <a:latin typeface="Arial"/>
                <a:cs typeface="Arial"/>
              </a:rPr>
              <a:t> </a:t>
            </a:r>
            <a:r>
              <a:rPr sz="1700" spc="-4" dirty="0">
                <a:solidFill>
                  <a:srgbClr val="16375E"/>
                </a:solidFill>
                <a:latin typeface="Arial"/>
                <a:cs typeface="Arial"/>
              </a:rPr>
              <a:t>для</a:t>
            </a:r>
            <a:r>
              <a:rPr sz="1700" spc="-105" dirty="0">
                <a:solidFill>
                  <a:srgbClr val="16375E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16375E"/>
                </a:solidFill>
                <a:latin typeface="Arial"/>
                <a:cs typeface="Arial"/>
              </a:rPr>
              <a:t>каждого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32613" y="5161580"/>
            <a:ext cx="516635" cy="7110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28613" y="5168431"/>
            <a:ext cx="539591" cy="714349"/>
          </a:xfrm>
          <a:custGeom>
            <a:avLst/>
            <a:gdLst/>
            <a:ahLst/>
            <a:cxnLst/>
            <a:rect l="l" t="t" r="r" b="b"/>
            <a:pathLst>
              <a:path w="719455" h="715010">
                <a:moveTo>
                  <a:pt x="0" y="357377"/>
                </a:moveTo>
                <a:lnTo>
                  <a:pt x="3283" y="308884"/>
                </a:lnTo>
                <a:lnTo>
                  <a:pt x="12847" y="262374"/>
                </a:lnTo>
                <a:lnTo>
                  <a:pt x="28263" y="218271"/>
                </a:lnTo>
                <a:lnTo>
                  <a:pt x="49103" y="177004"/>
                </a:lnTo>
                <a:lnTo>
                  <a:pt x="74939" y="138996"/>
                </a:lnTo>
                <a:lnTo>
                  <a:pt x="105341" y="104674"/>
                </a:lnTo>
                <a:lnTo>
                  <a:pt x="139882" y="74465"/>
                </a:lnTo>
                <a:lnTo>
                  <a:pt x="178133" y="48793"/>
                </a:lnTo>
                <a:lnTo>
                  <a:pt x="219664" y="28085"/>
                </a:lnTo>
                <a:lnTo>
                  <a:pt x="264049" y="12766"/>
                </a:lnTo>
                <a:lnTo>
                  <a:pt x="310858" y="3262"/>
                </a:lnTo>
                <a:lnTo>
                  <a:pt x="359664" y="0"/>
                </a:lnTo>
                <a:lnTo>
                  <a:pt x="408469" y="3262"/>
                </a:lnTo>
                <a:lnTo>
                  <a:pt x="455278" y="12766"/>
                </a:lnTo>
                <a:lnTo>
                  <a:pt x="499663" y="28085"/>
                </a:lnTo>
                <a:lnTo>
                  <a:pt x="541194" y="48793"/>
                </a:lnTo>
                <a:lnTo>
                  <a:pt x="579445" y="74465"/>
                </a:lnTo>
                <a:lnTo>
                  <a:pt x="613986" y="104674"/>
                </a:lnTo>
                <a:lnTo>
                  <a:pt x="644388" y="138996"/>
                </a:lnTo>
                <a:lnTo>
                  <a:pt x="670224" y="177004"/>
                </a:lnTo>
                <a:lnTo>
                  <a:pt x="691064" y="218271"/>
                </a:lnTo>
                <a:lnTo>
                  <a:pt x="706480" y="262374"/>
                </a:lnTo>
                <a:lnTo>
                  <a:pt x="716044" y="308884"/>
                </a:lnTo>
                <a:lnTo>
                  <a:pt x="719328" y="357377"/>
                </a:lnTo>
                <a:lnTo>
                  <a:pt x="716044" y="405871"/>
                </a:lnTo>
                <a:lnTo>
                  <a:pt x="706480" y="452381"/>
                </a:lnTo>
                <a:lnTo>
                  <a:pt x="691064" y="496484"/>
                </a:lnTo>
                <a:lnTo>
                  <a:pt x="670224" y="537751"/>
                </a:lnTo>
                <a:lnTo>
                  <a:pt x="644388" y="575759"/>
                </a:lnTo>
                <a:lnTo>
                  <a:pt x="613986" y="610081"/>
                </a:lnTo>
                <a:lnTo>
                  <a:pt x="579445" y="640290"/>
                </a:lnTo>
                <a:lnTo>
                  <a:pt x="541194" y="665962"/>
                </a:lnTo>
                <a:lnTo>
                  <a:pt x="499663" y="686670"/>
                </a:lnTo>
                <a:lnTo>
                  <a:pt x="455278" y="701989"/>
                </a:lnTo>
                <a:lnTo>
                  <a:pt x="408469" y="711493"/>
                </a:lnTo>
                <a:lnTo>
                  <a:pt x="359664" y="714755"/>
                </a:lnTo>
                <a:lnTo>
                  <a:pt x="310858" y="711493"/>
                </a:lnTo>
                <a:lnTo>
                  <a:pt x="264049" y="701989"/>
                </a:lnTo>
                <a:lnTo>
                  <a:pt x="219664" y="686670"/>
                </a:lnTo>
                <a:lnTo>
                  <a:pt x="178133" y="665962"/>
                </a:lnTo>
                <a:lnTo>
                  <a:pt x="139882" y="640290"/>
                </a:lnTo>
                <a:lnTo>
                  <a:pt x="105341" y="610081"/>
                </a:lnTo>
                <a:lnTo>
                  <a:pt x="74939" y="575759"/>
                </a:lnTo>
                <a:lnTo>
                  <a:pt x="49103" y="537751"/>
                </a:lnTo>
                <a:lnTo>
                  <a:pt x="28263" y="496484"/>
                </a:lnTo>
                <a:lnTo>
                  <a:pt x="12847" y="452381"/>
                </a:lnTo>
                <a:lnTo>
                  <a:pt x="3283" y="405871"/>
                </a:lnTo>
                <a:lnTo>
                  <a:pt x="0" y="357377"/>
                </a:lnTo>
                <a:close/>
              </a:path>
            </a:pathLst>
          </a:custGeom>
          <a:ln w="28956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043608" y="4581128"/>
            <a:ext cx="2994278" cy="272378"/>
          </a:xfrm>
          <a:prstGeom prst="rect">
            <a:avLst/>
          </a:prstGeom>
        </p:spPr>
        <p:txBody>
          <a:bodyPr vert="horz" wrap="square" lIns="0" tIns="10664" rIns="0" bIns="0" rtlCol="0">
            <a:spAutoFit/>
          </a:bodyPr>
          <a:lstStyle/>
          <a:p>
            <a:pPr marL="10664">
              <a:spcBef>
                <a:spcPts val="84"/>
              </a:spcBef>
            </a:pPr>
            <a:r>
              <a:rPr sz="1700" spc="-8" dirty="0">
                <a:solidFill>
                  <a:srgbClr val="16375E"/>
                </a:solidFill>
                <a:latin typeface="Arial"/>
                <a:cs typeface="Arial"/>
              </a:rPr>
              <a:t>Молодые</a:t>
            </a:r>
            <a:r>
              <a:rPr sz="1700" spc="-84" dirty="0">
                <a:solidFill>
                  <a:srgbClr val="16375E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16375E"/>
                </a:solidFill>
                <a:latin typeface="Arial"/>
                <a:cs typeface="Arial"/>
              </a:rPr>
              <a:t>профессионалы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72617" y="4400285"/>
            <a:ext cx="500634" cy="6805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53758" y="4414750"/>
            <a:ext cx="539591" cy="706736"/>
          </a:xfrm>
          <a:custGeom>
            <a:avLst/>
            <a:gdLst/>
            <a:ahLst/>
            <a:cxnLst/>
            <a:rect l="l" t="t" r="r" b="b"/>
            <a:pathLst>
              <a:path w="719455" h="707389">
                <a:moveTo>
                  <a:pt x="0" y="353568"/>
                </a:moveTo>
                <a:lnTo>
                  <a:pt x="3283" y="305589"/>
                </a:lnTo>
                <a:lnTo>
                  <a:pt x="12847" y="259573"/>
                </a:lnTo>
                <a:lnTo>
                  <a:pt x="28263" y="215941"/>
                </a:lnTo>
                <a:lnTo>
                  <a:pt x="49103" y="175113"/>
                </a:lnTo>
                <a:lnTo>
                  <a:pt x="74939" y="137511"/>
                </a:lnTo>
                <a:lnTo>
                  <a:pt x="105341" y="103555"/>
                </a:lnTo>
                <a:lnTo>
                  <a:pt x="139882" y="73668"/>
                </a:lnTo>
                <a:lnTo>
                  <a:pt x="178133" y="48271"/>
                </a:lnTo>
                <a:lnTo>
                  <a:pt x="219664" y="27784"/>
                </a:lnTo>
                <a:lnTo>
                  <a:pt x="264049" y="12629"/>
                </a:lnTo>
                <a:lnTo>
                  <a:pt x="310858" y="3227"/>
                </a:lnTo>
                <a:lnTo>
                  <a:pt x="359664" y="0"/>
                </a:lnTo>
                <a:lnTo>
                  <a:pt x="408469" y="3227"/>
                </a:lnTo>
                <a:lnTo>
                  <a:pt x="455278" y="12629"/>
                </a:lnTo>
                <a:lnTo>
                  <a:pt x="499663" y="27784"/>
                </a:lnTo>
                <a:lnTo>
                  <a:pt x="541194" y="48271"/>
                </a:lnTo>
                <a:lnTo>
                  <a:pt x="579445" y="73668"/>
                </a:lnTo>
                <a:lnTo>
                  <a:pt x="613986" y="103555"/>
                </a:lnTo>
                <a:lnTo>
                  <a:pt x="644388" y="137511"/>
                </a:lnTo>
                <a:lnTo>
                  <a:pt x="670224" y="175113"/>
                </a:lnTo>
                <a:lnTo>
                  <a:pt x="691064" y="215941"/>
                </a:lnTo>
                <a:lnTo>
                  <a:pt x="706480" y="259573"/>
                </a:lnTo>
                <a:lnTo>
                  <a:pt x="716044" y="305589"/>
                </a:lnTo>
                <a:lnTo>
                  <a:pt x="719328" y="353568"/>
                </a:lnTo>
                <a:lnTo>
                  <a:pt x="716044" y="401546"/>
                </a:lnTo>
                <a:lnTo>
                  <a:pt x="706480" y="447562"/>
                </a:lnTo>
                <a:lnTo>
                  <a:pt x="691064" y="491194"/>
                </a:lnTo>
                <a:lnTo>
                  <a:pt x="670224" y="532022"/>
                </a:lnTo>
                <a:lnTo>
                  <a:pt x="644388" y="569624"/>
                </a:lnTo>
                <a:lnTo>
                  <a:pt x="613986" y="603580"/>
                </a:lnTo>
                <a:lnTo>
                  <a:pt x="579445" y="633467"/>
                </a:lnTo>
                <a:lnTo>
                  <a:pt x="541194" y="658864"/>
                </a:lnTo>
                <a:lnTo>
                  <a:pt x="499663" y="679351"/>
                </a:lnTo>
                <a:lnTo>
                  <a:pt x="455278" y="694506"/>
                </a:lnTo>
                <a:lnTo>
                  <a:pt x="408469" y="703908"/>
                </a:lnTo>
                <a:lnTo>
                  <a:pt x="359664" y="707136"/>
                </a:lnTo>
                <a:lnTo>
                  <a:pt x="310858" y="703908"/>
                </a:lnTo>
                <a:lnTo>
                  <a:pt x="264049" y="694506"/>
                </a:lnTo>
                <a:lnTo>
                  <a:pt x="219664" y="679351"/>
                </a:lnTo>
                <a:lnTo>
                  <a:pt x="178133" y="658864"/>
                </a:lnTo>
                <a:lnTo>
                  <a:pt x="139882" y="633467"/>
                </a:lnTo>
                <a:lnTo>
                  <a:pt x="105341" y="603580"/>
                </a:lnTo>
                <a:lnTo>
                  <a:pt x="74939" y="569624"/>
                </a:lnTo>
                <a:lnTo>
                  <a:pt x="49103" y="532022"/>
                </a:lnTo>
                <a:lnTo>
                  <a:pt x="28263" y="491194"/>
                </a:lnTo>
                <a:lnTo>
                  <a:pt x="12847" y="447562"/>
                </a:lnTo>
                <a:lnTo>
                  <a:pt x="3283" y="401546"/>
                </a:lnTo>
                <a:lnTo>
                  <a:pt x="0" y="353568"/>
                </a:lnTo>
                <a:close/>
              </a:path>
            </a:pathLst>
          </a:custGeom>
          <a:ln w="28956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043608" y="6237312"/>
            <a:ext cx="2808312" cy="272378"/>
          </a:xfrm>
          <a:prstGeom prst="rect">
            <a:avLst/>
          </a:prstGeom>
        </p:spPr>
        <p:txBody>
          <a:bodyPr vert="horz" wrap="square" lIns="0" tIns="10664" rIns="0" bIns="0" rtlCol="0">
            <a:spAutoFit/>
          </a:bodyPr>
          <a:lstStyle/>
          <a:p>
            <a:pPr marL="10664">
              <a:spcBef>
                <a:spcPts val="84"/>
              </a:spcBef>
            </a:pPr>
            <a:r>
              <a:rPr sz="1700" dirty="0">
                <a:solidFill>
                  <a:srgbClr val="16375E"/>
                </a:solidFill>
                <a:latin typeface="Arial"/>
                <a:cs typeface="Arial"/>
              </a:rPr>
              <a:t>Социальная</a:t>
            </a:r>
            <a:r>
              <a:rPr sz="1700" spc="-84" dirty="0">
                <a:solidFill>
                  <a:srgbClr val="16375E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16375E"/>
                </a:solidFill>
                <a:latin typeface="Arial"/>
                <a:cs typeface="Arial"/>
              </a:rPr>
              <a:t>активность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43472" y="5938862"/>
            <a:ext cx="541020" cy="720693"/>
          </a:xfrm>
          <a:custGeom>
            <a:avLst/>
            <a:gdLst/>
            <a:ahLst/>
            <a:cxnLst/>
            <a:rect l="l" t="t" r="r" b="b"/>
            <a:pathLst>
              <a:path w="721360" h="721359">
                <a:moveTo>
                  <a:pt x="360426" y="0"/>
                </a:moveTo>
                <a:lnTo>
                  <a:pt x="311517" y="3290"/>
                </a:lnTo>
                <a:lnTo>
                  <a:pt x="264609" y="12874"/>
                </a:lnTo>
                <a:lnTo>
                  <a:pt x="220131" y="28323"/>
                </a:lnTo>
                <a:lnTo>
                  <a:pt x="178511" y="49208"/>
                </a:lnTo>
                <a:lnTo>
                  <a:pt x="140179" y="75098"/>
                </a:lnTo>
                <a:lnTo>
                  <a:pt x="105565" y="105565"/>
                </a:lnTo>
                <a:lnTo>
                  <a:pt x="75098" y="140179"/>
                </a:lnTo>
                <a:lnTo>
                  <a:pt x="49208" y="178511"/>
                </a:lnTo>
                <a:lnTo>
                  <a:pt x="28323" y="220131"/>
                </a:lnTo>
                <a:lnTo>
                  <a:pt x="12874" y="264609"/>
                </a:lnTo>
                <a:lnTo>
                  <a:pt x="3290" y="311517"/>
                </a:lnTo>
                <a:lnTo>
                  <a:pt x="0" y="360426"/>
                </a:lnTo>
                <a:lnTo>
                  <a:pt x="3290" y="409334"/>
                </a:lnTo>
                <a:lnTo>
                  <a:pt x="12874" y="456242"/>
                </a:lnTo>
                <a:lnTo>
                  <a:pt x="28323" y="500720"/>
                </a:lnTo>
                <a:lnTo>
                  <a:pt x="49208" y="542340"/>
                </a:lnTo>
                <a:lnTo>
                  <a:pt x="75098" y="580672"/>
                </a:lnTo>
                <a:lnTo>
                  <a:pt x="105565" y="615286"/>
                </a:lnTo>
                <a:lnTo>
                  <a:pt x="140179" y="645753"/>
                </a:lnTo>
                <a:lnTo>
                  <a:pt x="178511" y="671643"/>
                </a:lnTo>
                <a:lnTo>
                  <a:pt x="220131" y="692528"/>
                </a:lnTo>
                <a:lnTo>
                  <a:pt x="264609" y="707977"/>
                </a:lnTo>
                <a:lnTo>
                  <a:pt x="311517" y="717561"/>
                </a:lnTo>
                <a:lnTo>
                  <a:pt x="360426" y="720852"/>
                </a:lnTo>
                <a:lnTo>
                  <a:pt x="409334" y="717561"/>
                </a:lnTo>
                <a:lnTo>
                  <a:pt x="456242" y="707977"/>
                </a:lnTo>
                <a:lnTo>
                  <a:pt x="500720" y="692528"/>
                </a:lnTo>
                <a:lnTo>
                  <a:pt x="542340" y="671643"/>
                </a:lnTo>
                <a:lnTo>
                  <a:pt x="580672" y="645753"/>
                </a:lnTo>
                <a:lnTo>
                  <a:pt x="615286" y="615286"/>
                </a:lnTo>
                <a:lnTo>
                  <a:pt x="645753" y="580672"/>
                </a:lnTo>
                <a:lnTo>
                  <a:pt x="671643" y="542340"/>
                </a:lnTo>
                <a:lnTo>
                  <a:pt x="692528" y="500720"/>
                </a:lnTo>
                <a:lnTo>
                  <a:pt x="707977" y="456242"/>
                </a:lnTo>
                <a:lnTo>
                  <a:pt x="717561" y="409334"/>
                </a:lnTo>
                <a:lnTo>
                  <a:pt x="720852" y="360426"/>
                </a:lnTo>
                <a:lnTo>
                  <a:pt x="717561" y="311517"/>
                </a:lnTo>
                <a:lnTo>
                  <a:pt x="707977" y="264609"/>
                </a:lnTo>
                <a:lnTo>
                  <a:pt x="692528" y="220131"/>
                </a:lnTo>
                <a:lnTo>
                  <a:pt x="671643" y="178511"/>
                </a:lnTo>
                <a:lnTo>
                  <a:pt x="645753" y="140179"/>
                </a:lnTo>
                <a:lnTo>
                  <a:pt x="615286" y="105565"/>
                </a:lnTo>
                <a:lnTo>
                  <a:pt x="580672" y="75098"/>
                </a:lnTo>
                <a:lnTo>
                  <a:pt x="542340" y="49208"/>
                </a:lnTo>
                <a:lnTo>
                  <a:pt x="500720" y="28323"/>
                </a:lnTo>
                <a:lnTo>
                  <a:pt x="456242" y="12874"/>
                </a:lnTo>
                <a:lnTo>
                  <a:pt x="409334" y="3290"/>
                </a:lnTo>
                <a:lnTo>
                  <a:pt x="36042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43472" y="5938862"/>
            <a:ext cx="541020" cy="720693"/>
          </a:xfrm>
          <a:custGeom>
            <a:avLst/>
            <a:gdLst/>
            <a:ahLst/>
            <a:cxnLst/>
            <a:rect l="l" t="t" r="r" b="b"/>
            <a:pathLst>
              <a:path w="721360" h="721359">
                <a:moveTo>
                  <a:pt x="0" y="360426"/>
                </a:moveTo>
                <a:lnTo>
                  <a:pt x="3290" y="311517"/>
                </a:lnTo>
                <a:lnTo>
                  <a:pt x="12874" y="264609"/>
                </a:lnTo>
                <a:lnTo>
                  <a:pt x="28323" y="220131"/>
                </a:lnTo>
                <a:lnTo>
                  <a:pt x="49208" y="178511"/>
                </a:lnTo>
                <a:lnTo>
                  <a:pt x="75098" y="140179"/>
                </a:lnTo>
                <a:lnTo>
                  <a:pt x="105565" y="105565"/>
                </a:lnTo>
                <a:lnTo>
                  <a:pt x="140179" y="75098"/>
                </a:lnTo>
                <a:lnTo>
                  <a:pt x="178511" y="49208"/>
                </a:lnTo>
                <a:lnTo>
                  <a:pt x="220131" y="28323"/>
                </a:lnTo>
                <a:lnTo>
                  <a:pt x="264609" y="12874"/>
                </a:lnTo>
                <a:lnTo>
                  <a:pt x="311517" y="3290"/>
                </a:lnTo>
                <a:lnTo>
                  <a:pt x="360426" y="0"/>
                </a:lnTo>
                <a:lnTo>
                  <a:pt x="409334" y="3290"/>
                </a:lnTo>
                <a:lnTo>
                  <a:pt x="456242" y="12874"/>
                </a:lnTo>
                <a:lnTo>
                  <a:pt x="500720" y="28323"/>
                </a:lnTo>
                <a:lnTo>
                  <a:pt x="542340" y="49208"/>
                </a:lnTo>
                <a:lnTo>
                  <a:pt x="580672" y="75098"/>
                </a:lnTo>
                <a:lnTo>
                  <a:pt x="615286" y="105565"/>
                </a:lnTo>
                <a:lnTo>
                  <a:pt x="645753" y="140179"/>
                </a:lnTo>
                <a:lnTo>
                  <a:pt x="671643" y="178511"/>
                </a:lnTo>
                <a:lnTo>
                  <a:pt x="692528" y="220131"/>
                </a:lnTo>
                <a:lnTo>
                  <a:pt x="707977" y="264609"/>
                </a:lnTo>
                <a:lnTo>
                  <a:pt x="717561" y="311517"/>
                </a:lnTo>
                <a:lnTo>
                  <a:pt x="720852" y="360426"/>
                </a:lnTo>
                <a:lnTo>
                  <a:pt x="717561" y="409334"/>
                </a:lnTo>
                <a:lnTo>
                  <a:pt x="707977" y="456242"/>
                </a:lnTo>
                <a:lnTo>
                  <a:pt x="692528" y="500720"/>
                </a:lnTo>
                <a:lnTo>
                  <a:pt x="671643" y="542340"/>
                </a:lnTo>
                <a:lnTo>
                  <a:pt x="645753" y="580672"/>
                </a:lnTo>
                <a:lnTo>
                  <a:pt x="615286" y="615286"/>
                </a:lnTo>
                <a:lnTo>
                  <a:pt x="580672" y="645753"/>
                </a:lnTo>
                <a:lnTo>
                  <a:pt x="542340" y="671643"/>
                </a:lnTo>
                <a:lnTo>
                  <a:pt x="500720" y="692528"/>
                </a:lnTo>
                <a:lnTo>
                  <a:pt x="456242" y="707977"/>
                </a:lnTo>
                <a:lnTo>
                  <a:pt x="409334" y="717561"/>
                </a:lnTo>
                <a:lnTo>
                  <a:pt x="360426" y="720852"/>
                </a:lnTo>
                <a:lnTo>
                  <a:pt x="311517" y="717561"/>
                </a:lnTo>
                <a:lnTo>
                  <a:pt x="264609" y="707977"/>
                </a:lnTo>
                <a:lnTo>
                  <a:pt x="220131" y="692528"/>
                </a:lnTo>
                <a:lnTo>
                  <a:pt x="178511" y="671643"/>
                </a:lnTo>
                <a:lnTo>
                  <a:pt x="140179" y="645753"/>
                </a:lnTo>
                <a:lnTo>
                  <a:pt x="105565" y="615286"/>
                </a:lnTo>
                <a:lnTo>
                  <a:pt x="75098" y="580672"/>
                </a:lnTo>
                <a:lnTo>
                  <a:pt x="49208" y="542340"/>
                </a:lnTo>
                <a:lnTo>
                  <a:pt x="28323" y="500720"/>
                </a:lnTo>
                <a:lnTo>
                  <a:pt x="12874" y="456242"/>
                </a:lnTo>
                <a:lnTo>
                  <a:pt x="3290" y="409334"/>
                </a:lnTo>
                <a:lnTo>
                  <a:pt x="0" y="360426"/>
                </a:lnTo>
                <a:close/>
              </a:path>
            </a:pathLst>
          </a:custGeom>
          <a:ln w="28956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93191" y="6017276"/>
            <a:ext cx="442341" cy="56183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115616" y="908720"/>
            <a:ext cx="2664296" cy="272916"/>
          </a:xfrm>
          <a:prstGeom prst="rect">
            <a:avLst/>
          </a:prstGeom>
        </p:spPr>
        <p:txBody>
          <a:bodyPr vert="horz" wrap="square" lIns="0" tIns="11197" rIns="0" bIns="0" rtlCol="0">
            <a:spAutoFit/>
          </a:bodyPr>
          <a:lstStyle/>
          <a:p>
            <a:pPr marL="10664">
              <a:spcBef>
                <a:spcPts val="88"/>
              </a:spcBef>
            </a:pPr>
            <a:r>
              <a:rPr sz="1700" dirty="0">
                <a:solidFill>
                  <a:srgbClr val="16375E"/>
                </a:solidFill>
                <a:latin typeface="Arial"/>
                <a:cs typeface="Arial"/>
              </a:rPr>
              <a:t>Современная</a:t>
            </a:r>
            <a:r>
              <a:rPr sz="1700" spc="-84" dirty="0">
                <a:solidFill>
                  <a:srgbClr val="16375E"/>
                </a:solidFill>
                <a:latin typeface="Arial"/>
                <a:cs typeface="Arial"/>
              </a:rPr>
              <a:t> </a:t>
            </a:r>
            <a:r>
              <a:rPr sz="1700" spc="-8" dirty="0">
                <a:solidFill>
                  <a:srgbClr val="16375E"/>
                </a:solidFill>
                <a:latin typeface="Arial"/>
                <a:cs typeface="Arial"/>
              </a:rPr>
              <a:t>школа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01192" y="669944"/>
            <a:ext cx="493776" cy="685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74332" y="655475"/>
            <a:ext cx="539591" cy="718789"/>
          </a:xfrm>
          <a:custGeom>
            <a:avLst/>
            <a:gdLst/>
            <a:ahLst/>
            <a:cxnLst/>
            <a:rect l="l" t="t" r="r" b="b"/>
            <a:pathLst>
              <a:path w="719455" h="719455">
                <a:moveTo>
                  <a:pt x="0" y="359663"/>
                </a:moveTo>
                <a:lnTo>
                  <a:pt x="3283" y="310858"/>
                </a:lnTo>
                <a:lnTo>
                  <a:pt x="12847" y="264049"/>
                </a:lnTo>
                <a:lnTo>
                  <a:pt x="28263" y="219664"/>
                </a:lnTo>
                <a:lnTo>
                  <a:pt x="49103" y="178133"/>
                </a:lnTo>
                <a:lnTo>
                  <a:pt x="74939" y="139882"/>
                </a:lnTo>
                <a:lnTo>
                  <a:pt x="105341" y="105341"/>
                </a:lnTo>
                <a:lnTo>
                  <a:pt x="139882" y="74939"/>
                </a:lnTo>
                <a:lnTo>
                  <a:pt x="178133" y="49103"/>
                </a:lnTo>
                <a:lnTo>
                  <a:pt x="219664" y="28263"/>
                </a:lnTo>
                <a:lnTo>
                  <a:pt x="264049" y="12847"/>
                </a:lnTo>
                <a:lnTo>
                  <a:pt x="310858" y="3283"/>
                </a:lnTo>
                <a:lnTo>
                  <a:pt x="359664" y="0"/>
                </a:lnTo>
                <a:lnTo>
                  <a:pt x="408469" y="3283"/>
                </a:lnTo>
                <a:lnTo>
                  <a:pt x="455278" y="12847"/>
                </a:lnTo>
                <a:lnTo>
                  <a:pt x="499663" y="28263"/>
                </a:lnTo>
                <a:lnTo>
                  <a:pt x="541194" y="49103"/>
                </a:lnTo>
                <a:lnTo>
                  <a:pt x="579445" y="74939"/>
                </a:lnTo>
                <a:lnTo>
                  <a:pt x="613986" y="105341"/>
                </a:lnTo>
                <a:lnTo>
                  <a:pt x="644388" y="139882"/>
                </a:lnTo>
                <a:lnTo>
                  <a:pt x="670224" y="178133"/>
                </a:lnTo>
                <a:lnTo>
                  <a:pt x="691064" y="219664"/>
                </a:lnTo>
                <a:lnTo>
                  <a:pt x="706480" y="264049"/>
                </a:lnTo>
                <a:lnTo>
                  <a:pt x="716044" y="310858"/>
                </a:lnTo>
                <a:lnTo>
                  <a:pt x="719328" y="359663"/>
                </a:lnTo>
                <a:lnTo>
                  <a:pt x="716044" y="408469"/>
                </a:lnTo>
                <a:lnTo>
                  <a:pt x="706480" y="455278"/>
                </a:lnTo>
                <a:lnTo>
                  <a:pt x="691064" y="499663"/>
                </a:lnTo>
                <a:lnTo>
                  <a:pt x="670224" y="541194"/>
                </a:lnTo>
                <a:lnTo>
                  <a:pt x="644388" y="579445"/>
                </a:lnTo>
                <a:lnTo>
                  <a:pt x="613986" y="613986"/>
                </a:lnTo>
                <a:lnTo>
                  <a:pt x="579445" y="644388"/>
                </a:lnTo>
                <a:lnTo>
                  <a:pt x="541194" y="670224"/>
                </a:lnTo>
                <a:lnTo>
                  <a:pt x="499663" y="691064"/>
                </a:lnTo>
                <a:lnTo>
                  <a:pt x="455278" y="706480"/>
                </a:lnTo>
                <a:lnTo>
                  <a:pt x="408469" y="716044"/>
                </a:lnTo>
                <a:lnTo>
                  <a:pt x="359664" y="719327"/>
                </a:lnTo>
                <a:lnTo>
                  <a:pt x="310858" y="716044"/>
                </a:lnTo>
                <a:lnTo>
                  <a:pt x="264049" y="706480"/>
                </a:lnTo>
                <a:lnTo>
                  <a:pt x="219664" y="691064"/>
                </a:lnTo>
                <a:lnTo>
                  <a:pt x="178133" y="670224"/>
                </a:lnTo>
                <a:lnTo>
                  <a:pt x="139882" y="644388"/>
                </a:lnTo>
                <a:lnTo>
                  <a:pt x="105341" y="613986"/>
                </a:lnTo>
                <a:lnTo>
                  <a:pt x="74939" y="579445"/>
                </a:lnTo>
                <a:lnTo>
                  <a:pt x="49103" y="541194"/>
                </a:lnTo>
                <a:lnTo>
                  <a:pt x="28263" y="499663"/>
                </a:lnTo>
                <a:lnTo>
                  <a:pt x="12847" y="455278"/>
                </a:lnTo>
                <a:lnTo>
                  <a:pt x="3283" y="408469"/>
                </a:lnTo>
                <a:lnTo>
                  <a:pt x="0" y="359663"/>
                </a:lnTo>
                <a:close/>
              </a:path>
            </a:pathLst>
          </a:custGeom>
          <a:ln w="28956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115616" y="2276872"/>
            <a:ext cx="3118484" cy="534527"/>
          </a:xfrm>
          <a:prstGeom prst="rect">
            <a:avLst/>
          </a:prstGeom>
        </p:spPr>
        <p:txBody>
          <a:bodyPr vert="horz" wrap="square" lIns="0" tIns="11197" rIns="0" bIns="0" rtlCol="0">
            <a:spAutoFit/>
          </a:bodyPr>
          <a:lstStyle/>
          <a:p>
            <a:pPr marL="10664">
              <a:spcBef>
                <a:spcPts val="88"/>
              </a:spcBef>
            </a:pPr>
            <a:r>
              <a:rPr sz="1700" spc="-4" dirty="0" err="1" smtClean="0">
                <a:solidFill>
                  <a:srgbClr val="16375E"/>
                </a:solidFill>
                <a:latin typeface="Arial"/>
                <a:cs typeface="Arial"/>
              </a:rPr>
              <a:t>Поддержка</a:t>
            </a:r>
            <a:r>
              <a:rPr sz="1700" spc="-4" dirty="0" smtClean="0">
                <a:solidFill>
                  <a:srgbClr val="16375E"/>
                </a:solidFill>
                <a:latin typeface="Arial"/>
                <a:cs typeface="Arial"/>
              </a:rPr>
              <a:t> </a:t>
            </a:r>
            <a:r>
              <a:rPr sz="1700" dirty="0" err="1" smtClean="0">
                <a:solidFill>
                  <a:srgbClr val="16375E"/>
                </a:solidFill>
                <a:latin typeface="Arial"/>
                <a:cs typeface="Arial"/>
              </a:rPr>
              <a:t>семей</a:t>
            </a:r>
            <a:r>
              <a:rPr sz="1700" dirty="0">
                <a:solidFill>
                  <a:srgbClr val="16375E"/>
                </a:solidFill>
                <a:latin typeface="Arial"/>
                <a:cs typeface="Arial"/>
              </a:rPr>
              <a:t>, </a:t>
            </a:r>
            <a:r>
              <a:rPr sz="1700" spc="-4" dirty="0">
                <a:solidFill>
                  <a:srgbClr val="16375E"/>
                </a:solidFill>
                <a:latin typeface="Arial"/>
                <a:cs typeface="Arial"/>
              </a:rPr>
              <a:t>имеющих</a:t>
            </a:r>
            <a:r>
              <a:rPr sz="1700" spc="-76" dirty="0">
                <a:solidFill>
                  <a:srgbClr val="16375E"/>
                </a:solidFill>
                <a:latin typeface="Arial"/>
                <a:cs typeface="Arial"/>
              </a:rPr>
              <a:t> </a:t>
            </a:r>
            <a:r>
              <a:rPr sz="1700" spc="-21" dirty="0">
                <a:solidFill>
                  <a:srgbClr val="16375E"/>
                </a:solidFill>
                <a:latin typeface="Arial"/>
                <a:cs typeface="Arial"/>
              </a:rPr>
              <a:t>детей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93191" y="2133153"/>
            <a:ext cx="540639" cy="71865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93764" y="2165884"/>
            <a:ext cx="520065" cy="664230"/>
          </a:xfrm>
          <a:custGeom>
            <a:avLst/>
            <a:gdLst/>
            <a:ahLst/>
            <a:cxnLst/>
            <a:rect l="l" t="t" r="r" b="b"/>
            <a:pathLst>
              <a:path w="693419" h="664844">
                <a:moveTo>
                  <a:pt x="0" y="332232"/>
                </a:moveTo>
                <a:lnTo>
                  <a:pt x="3165" y="287149"/>
                </a:lnTo>
                <a:lnTo>
                  <a:pt x="12385" y="243910"/>
                </a:lnTo>
                <a:lnTo>
                  <a:pt x="27246" y="202911"/>
                </a:lnTo>
                <a:lnTo>
                  <a:pt x="47337" y="164546"/>
                </a:lnTo>
                <a:lnTo>
                  <a:pt x="72242" y="129213"/>
                </a:lnTo>
                <a:lnTo>
                  <a:pt x="101550" y="97307"/>
                </a:lnTo>
                <a:lnTo>
                  <a:pt x="134847" y="69223"/>
                </a:lnTo>
                <a:lnTo>
                  <a:pt x="171720" y="45358"/>
                </a:lnTo>
                <a:lnTo>
                  <a:pt x="211756" y="26108"/>
                </a:lnTo>
                <a:lnTo>
                  <a:pt x="254542" y="11867"/>
                </a:lnTo>
                <a:lnTo>
                  <a:pt x="299664" y="3032"/>
                </a:lnTo>
                <a:lnTo>
                  <a:pt x="346710" y="0"/>
                </a:lnTo>
                <a:lnTo>
                  <a:pt x="393755" y="3032"/>
                </a:lnTo>
                <a:lnTo>
                  <a:pt x="438877" y="11867"/>
                </a:lnTo>
                <a:lnTo>
                  <a:pt x="481663" y="26108"/>
                </a:lnTo>
                <a:lnTo>
                  <a:pt x="521699" y="45358"/>
                </a:lnTo>
                <a:lnTo>
                  <a:pt x="558572" y="69223"/>
                </a:lnTo>
                <a:lnTo>
                  <a:pt x="591869" y="97307"/>
                </a:lnTo>
                <a:lnTo>
                  <a:pt x="621177" y="129213"/>
                </a:lnTo>
                <a:lnTo>
                  <a:pt x="646082" y="164546"/>
                </a:lnTo>
                <a:lnTo>
                  <a:pt x="666173" y="202911"/>
                </a:lnTo>
                <a:lnTo>
                  <a:pt x="681034" y="243910"/>
                </a:lnTo>
                <a:lnTo>
                  <a:pt x="690254" y="287149"/>
                </a:lnTo>
                <a:lnTo>
                  <a:pt x="693420" y="332232"/>
                </a:lnTo>
                <a:lnTo>
                  <a:pt x="690254" y="377314"/>
                </a:lnTo>
                <a:lnTo>
                  <a:pt x="681034" y="420553"/>
                </a:lnTo>
                <a:lnTo>
                  <a:pt x="666173" y="461552"/>
                </a:lnTo>
                <a:lnTo>
                  <a:pt x="646082" y="499917"/>
                </a:lnTo>
                <a:lnTo>
                  <a:pt x="621177" y="535250"/>
                </a:lnTo>
                <a:lnTo>
                  <a:pt x="591869" y="567156"/>
                </a:lnTo>
                <a:lnTo>
                  <a:pt x="558572" y="595240"/>
                </a:lnTo>
                <a:lnTo>
                  <a:pt x="521699" y="619105"/>
                </a:lnTo>
                <a:lnTo>
                  <a:pt x="481663" y="638355"/>
                </a:lnTo>
                <a:lnTo>
                  <a:pt x="438877" y="652596"/>
                </a:lnTo>
                <a:lnTo>
                  <a:pt x="393755" y="661431"/>
                </a:lnTo>
                <a:lnTo>
                  <a:pt x="346710" y="664464"/>
                </a:lnTo>
                <a:lnTo>
                  <a:pt x="299664" y="661431"/>
                </a:lnTo>
                <a:lnTo>
                  <a:pt x="254542" y="652596"/>
                </a:lnTo>
                <a:lnTo>
                  <a:pt x="211756" y="638355"/>
                </a:lnTo>
                <a:lnTo>
                  <a:pt x="171720" y="619105"/>
                </a:lnTo>
                <a:lnTo>
                  <a:pt x="134847" y="595240"/>
                </a:lnTo>
                <a:lnTo>
                  <a:pt x="101550" y="567156"/>
                </a:lnTo>
                <a:lnTo>
                  <a:pt x="72242" y="535250"/>
                </a:lnTo>
                <a:lnTo>
                  <a:pt x="47337" y="499917"/>
                </a:lnTo>
                <a:lnTo>
                  <a:pt x="27246" y="461552"/>
                </a:lnTo>
                <a:lnTo>
                  <a:pt x="12385" y="420553"/>
                </a:lnTo>
                <a:lnTo>
                  <a:pt x="3165" y="377314"/>
                </a:lnTo>
                <a:lnTo>
                  <a:pt x="0" y="332232"/>
                </a:lnTo>
                <a:close/>
              </a:path>
            </a:pathLst>
          </a:custGeom>
          <a:ln w="28956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1115616" y="2996952"/>
            <a:ext cx="3095149" cy="534527"/>
          </a:xfrm>
          <a:prstGeom prst="rect">
            <a:avLst/>
          </a:prstGeom>
        </p:spPr>
        <p:txBody>
          <a:bodyPr vert="horz" wrap="square" lIns="0" tIns="11197" rIns="0" bIns="0" rtlCol="0">
            <a:spAutoFit/>
          </a:bodyPr>
          <a:lstStyle/>
          <a:p>
            <a:pPr marL="10664">
              <a:spcBef>
                <a:spcPts val="88"/>
              </a:spcBef>
            </a:pPr>
            <a:r>
              <a:rPr sz="1700" spc="-4" dirty="0">
                <a:solidFill>
                  <a:srgbClr val="16375E"/>
                </a:solidFill>
                <a:latin typeface="Arial"/>
                <a:cs typeface="Arial"/>
              </a:rPr>
              <a:t>Цифровая </a:t>
            </a:r>
            <a:r>
              <a:rPr sz="1700" spc="-13" dirty="0">
                <a:solidFill>
                  <a:srgbClr val="16375E"/>
                </a:solidFill>
                <a:latin typeface="Arial"/>
                <a:cs typeface="Arial"/>
              </a:rPr>
              <a:t>образовательная</a:t>
            </a:r>
            <a:r>
              <a:rPr sz="1700" spc="-88" dirty="0">
                <a:solidFill>
                  <a:srgbClr val="16375E"/>
                </a:solidFill>
                <a:latin typeface="Arial"/>
                <a:cs typeface="Arial"/>
              </a:rPr>
              <a:t> </a:t>
            </a:r>
            <a:r>
              <a:rPr sz="1700" spc="-8" dirty="0">
                <a:solidFill>
                  <a:srgbClr val="16375E"/>
                </a:solidFill>
                <a:latin typeface="Arial"/>
                <a:cs typeface="Arial"/>
              </a:rPr>
              <a:t>среда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368618" y="2872365"/>
            <a:ext cx="541020" cy="720693"/>
          </a:xfrm>
          <a:custGeom>
            <a:avLst/>
            <a:gdLst/>
            <a:ahLst/>
            <a:cxnLst/>
            <a:rect l="l" t="t" r="r" b="b"/>
            <a:pathLst>
              <a:path w="721360" h="721360">
                <a:moveTo>
                  <a:pt x="360426" y="0"/>
                </a:moveTo>
                <a:lnTo>
                  <a:pt x="311517" y="3290"/>
                </a:lnTo>
                <a:lnTo>
                  <a:pt x="264609" y="12874"/>
                </a:lnTo>
                <a:lnTo>
                  <a:pt x="220131" y="28323"/>
                </a:lnTo>
                <a:lnTo>
                  <a:pt x="178511" y="49208"/>
                </a:lnTo>
                <a:lnTo>
                  <a:pt x="140179" y="75098"/>
                </a:lnTo>
                <a:lnTo>
                  <a:pt x="105565" y="105565"/>
                </a:lnTo>
                <a:lnTo>
                  <a:pt x="75098" y="140179"/>
                </a:lnTo>
                <a:lnTo>
                  <a:pt x="49208" y="178511"/>
                </a:lnTo>
                <a:lnTo>
                  <a:pt x="28323" y="220131"/>
                </a:lnTo>
                <a:lnTo>
                  <a:pt x="12874" y="264609"/>
                </a:lnTo>
                <a:lnTo>
                  <a:pt x="3290" y="311517"/>
                </a:lnTo>
                <a:lnTo>
                  <a:pt x="0" y="360425"/>
                </a:lnTo>
                <a:lnTo>
                  <a:pt x="3290" y="409334"/>
                </a:lnTo>
                <a:lnTo>
                  <a:pt x="12874" y="456242"/>
                </a:lnTo>
                <a:lnTo>
                  <a:pt x="28323" y="500720"/>
                </a:lnTo>
                <a:lnTo>
                  <a:pt x="49208" y="542340"/>
                </a:lnTo>
                <a:lnTo>
                  <a:pt x="75098" y="580672"/>
                </a:lnTo>
                <a:lnTo>
                  <a:pt x="105565" y="615286"/>
                </a:lnTo>
                <a:lnTo>
                  <a:pt x="140179" y="645753"/>
                </a:lnTo>
                <a:lnTo>
                  <a:pt x="178511" y="671643"/>
                </a:lnTo>
                <a:lnTo>
                  <a:pt x="220131" y="692528"/>
                </a:lnTo>
                <a:lnTo>
                  <a:pt x="264609" y="707977"/>
                </a:lnTo>
                <a:lnTo>
                  <a:pt x="311517" y="717561"/>
                </a:lnTo>
                <a:lnTo>
                  <a:pt x="360426" y="720851"/>
                </a:lnTo>
                <a:lnTo>
                  <a:pt x="409334" y="717561"/>
                </a:lnTo>
                <a:lnTo>
                  <a:pt x="456242" y="707977"/>
                </a:lnTo>
                <a:lnTo>
                  <a:pt x="500720" y="692528"/>
                </a:lnTo>
                <a:lnTo>
                  <a:pt x="542340" y="671643"/>
                </a:lnTo>
                <a:lnTo>
                  <a:pt x="580672" y="645753"/>
                </a:lnTo>
                <a:lnTo>
                  <a:pt x="615286" y="615286"/>
                </a:lnTo>
                <a:lnTo>
                  <a:pt x="645753" y="580672"/>
                </a:lnTo>
                <a:lnTo>
                  <a:pt x="671643" y="542340"/>
                </a:lnTo>
                <a:lnTo>
                  <a:pt x="692528" y="500720"/>
                </a:lnTo>
                <a:lnTo>
                  <a:pt x="707977" y="456242"/>
                </a:lnTo>
                <a:lnTo>
                  <a:pt x="717561" y="409334"/>
                </a:lnTo>
                <a:lnTo>
                  <a:pt x="720852" y="360425"/>
                </a:lnTo>
                <a:lnTo>
                  <a:pt x="717561" y="311517"/>
                </a:lnTo>
                <a:lnTo>
                  <a:pt x="707977" y="264609"/>
                </a:lnTo>
                <a:lnTo>
                  <a:pt x="692528" y="220131"/>
                </a:lnTo>
                <a:lnTo>
                  <a:pt x="671643" y="178511"/>
                </a:lnTo>
                <a:lnTo>
                  <a:pt x="645753" y="140179"/>
                </a:lnTo>
                <a:lnTo>
                  <a:pt x="615286" y="105565"/>
                </a:lnTo>
                <a:lnTo>
                  <a:pt x="580672" y="75098"/>
                </a:lnTo>
                <a:lnTo>
                  <a:pt x="542340" y="49208"/>
                </a:lnTo>
                <a:lnTo>
                  <a:pt x="500720" y="28323"/>
                </a:lnTo>
                <a:lnTo>
                  <a:pt x="456242" y="12874"/>
                </a:lnTo>
                <a:lnTo>
                  <a:pt x="409334" y="3290"/>
                </a:lnTo>
                <a:lnTo>
                  <a:pt x="36042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68618" y="2872365"/>
            <a:ext cx="541020" cy="720693"/>
          </a:xfrm>
          <a:custGeom>
            <a:avLst/>
            <a:gdLst/>
            <a:ahLst/>
            <a:cxnLst/>
            <a:rect l="l" t="t" r="r" b="b"/>
            <a:pathLst>
              <a:path w="721360" h="721360">
                <a:moveTo>
                  <a:pt x="0" y="360425"/>
                </a:moveTo>
                <a:lnTo>
                  <a:pt x="3290" y="311517"/>
                </a:lnTo>
                <a:lnTo>
                  <a:pt x="12874" y="264609"/>
                </a:lnTo>
                <a:lnTo>
                  <a:pt x="28323" y="220131"/>
                </a:lnTo>
                <a:lnTo>
                  <a:pt x="49208" y="178511"/>
                </a:lnTo>
                <a:lnTo>
                  <a:pt x="75098" y="140179"/>
                </a:lnTo>
                <a:lnTo>
                  <a:pt x="105565" y="105565"/>
                </a:lnTo>
                <a:lnTo>
                  <a:pt x="140179" y="75098"/>
                </a:lnTo>
                <a:lnTo>
                  <a:pt x="178511" y="49208"/>
                </a:lnTo>
                <a:lnTo>
                  <a:pt x="220131" y="28323"/>
                </a:lnTo>
                <a:lnTo>
                  <a:pt x="264609" y="12874"/>
                </a:lnTo>
                <a:lnTo>
                  <a:pt x="311517" y="3290"/>
                </a:lnTo>
                <a:lnTo>
                  <a:pt x="360426" y="0"/>
                </a:lnTo>
                <a:lnTo>
                  <a:pt x="409334" y="3290"/>
                </a:lnTo>
                <a:lnTo>
                  <a:pt x="456242" y="12874"/>
                </a:lnTo>
                <a:lnTo>
                  <a:pt x="500720" y="28323"/>
                </a:lnTo>
                <a:lnTo>
                  <a:pt x="542340" y="49208"/>
                </a:lnTo>
                <a:lnTo>
                  <a:pt x="580672" y="75098"/>
                </a:lnTo>
                <a:lnTo>
                  <a:pt x="615286" y="105565"/>
                </a:lnTo>
                <a:lnTo>
                  <a:pt x="645753" y="140179"/>
                </a:lnTo>
                <a:lnTo>
                  <a:pt x="671643" y="178511"/>
                </a:lnTo>
                <a:lnTo>
                  <a:pt x="692528" y="220131"/>
                </a:lnTo>
                <a:lnTo>
                  <a:pt x="707977" y="264609"/>
                </a:lnTo>
                <a:lnTo>
                  <a:pt x="717561" y="311517"/>
                </a:lnTo>
                <a:lnTo>
                  <a:pt x="720852" y="360425"/>
                </a:lnTo>
                <a:lnTo>
                  <a:pt x="717561" y="409334"/>
                </a:lnTo>
                <a:lnTo>
                  <a:pt x="707977" y="456242"/>
                </a:lnTo>
                <a:lnTo>
                  <a:pt x="692528" y="500720"/>
                </a:lnTo>
                <a:lnTo>
                  <a:pt x="671643" y="542340"/>
                </a:lnTo>
                <a:lnTo>
                  <a:pt x="645753" y="580672"/>
                </a:lnTo>
                <a:lnTo>
                  <a:pt x="615286" y="615286"/>
                </a:lnTo>
                <a:lnTo>
                  <a:pt x="580672" y="645753"/>
                </a:lnTo>
                <a:lnTo>
                  <a:pt x="542340" y="671643"/>
                </a:lnTo>
                <a:lnTo>
                  <a:pt x="500720" y="692528"/>
                </a:lnTo>
                <a:lnTo>
                  <a:pt x="456242" y="707977"/>
                </a:lnTo>
                <a:lnTo>
                  <a:pt x="409334" y="717561"/>
                </a:lnTo>
                <a:lnTo>
                  <a:pt x="360426" y="720851"/>
                </a:lnTo>
                <a:lnTo>
                  <a:pt x="311517" y="717561"/>
                </a:lnTo>
                <a:lnTo>
                  <a:pt x="264609" y="707977"/>
                </a:lnTo>
                <a:lnTo>
                  <a:pt x="220131" y="692528"/>
                </a:lnTo>
                <a:lnTo>
                  <a:pt x="178511" y="671643"/>
                </a:lnTo>
                <a:lnTo>
                  <a:pt x="140179" y="645753"/>
                </a:lnTo>
                <a:lnTo>
                  <a:pt x="105565" y="615286"/>
                </a:lnTo>
                <a:lnTo>
                  <a:pt x="75098" y="580672"/>
                </a:lnTo>
                <a:lnTo>
                  <a:pt x="49208" y="542340"/>
                </a:lnTo>
                <a:lnTo>
                  <a:pt x="28323" y="500720"/>
                </a:lnTo>
                <a:lnTo>
                  <a:pt x="12874" y="456242"/>
                </a:lnTo>
                <a:lnTo>
                  <a:pt x="3290" y="409334"/>
                </a:lnTo>
                <a:lnTo>
                  <a:pt x="0" y="360425"/>
                </a:lnTo>
                <a:close/>
              </a:path>
            </a:pathLst>
          </a:custGeom>
          <a:ln w="28956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37768" y="3020819"/>
            <a:ext cx="416052" cy="46134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1115616" y="1556792"/>
            <a:ext cx="2808312" cy="272916"/>
          </a:xfrm>
          <a:prstGeom prst="rect">
            <a:avLst/>
          </a:prstGeom>
        </p:spPr>
        <p:txBody>
          <a:bodyPr vert="horz" wrap="square" lIns="0" tIns="11197" rIns="0" bIns="0" rtlCol="0">
            <a:spAutoFit/>
          </a:bodyPr>
          <a:lstStyle/>
          <a:p>
            <a:pPr marL="10664">
              <a:spcBef>
                <a:spcPts val="88"/>
              </a:spcBef>
            </a:pPr>
            <a:r>
              <a:rPr sz="1700" spc="-29" dirty="0">
                <a:solidFill>
                  <a:srgbClr val="16375E"/>
                </a:solidFill>
                <a:latin typeface="Arial"/>
                <a:cs typeface="Arial"/>
              </a:rPr>
              <a:t>Успех </a:t>
            </a:r>
            <a:r>
              <a:rPr sz="1700" dirty="0">
                <a:solidFill>
                  <a:srgbClr val="16375E"/>
                </a:solidFill>
                <a:latin typeface="Arial"/>
                <a:cs typeface="Arial"/>
              </a:rPr>
              <a:t>каждого</a:t>
            </a:r>
            <a:r>
              <a:rPr sz="1700" spc="-76" dirty="0">
                <a:solidFill>
                  <a:srgbClr val="16375E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16375E"/>
                </a:solidFill>
                <a:latin typeface="Arial"/>
                <a:cs typeface="Arial"/>
              </a:rPr>
              <a:t>ребенка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379477" y="1412963"/>
            <a:ext cx="508634" cy="70343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69760" y="1413725"/>
            <a:ext cx="541020" cy="718789"/>
          </a:xfrm>
          <a:custGeom>
            <a:avLst/>
            <a:gdLst/>
            <a:ahLst/>
            <a:cxnLst/>
            <a:rect l="l" t="t" r="r" b="b"/>
            <a:pathLst>
              <a:path w="721360" h="719455">
                <a:moveTo>
                  <a:pt x="0" y="359663"/>
                </a:moveTo>
                <a:lnTo>
                  <a:pt x="3290" y="310858"/>
                </a:lnTo>
                <a:lnTo>
                  <a:pt x="12874" y="264049"/>
                </a:lnTo>
                <a:lnTo>
                  <a:pt x="28323" y="219664"/>
                </a:lnTo>
                <a:lnTo>
                  <a:pt x="49208" y="178133"/>
                </a:lnTo>
                <a:lnTo>
                  <a:pt x="75098" y="139882"/>
                </a:lnTo>
                <a:lnTo>
                  <a:pt x="105565" y="105341"/>
                </a:lnTo>
                <a:lnTo>
                  <a:pt x="140179" y="74939"/>
                </a:lnTo>
                <a:lnTo>
                  <a:pt x="178511" y="49103"/>
                </a:lnTo>
                <a:lnTo>
                  <a:pt x="220131" y="28263"/>
                </a:lnTo>
                <a:lnTo>
                  <a:pt x="264609" y="12847"/>
                </a:lnTo>
                <a:lnTo>
                  <a:pt x="311517" y="3283"/>
                </a:lnTo>
                <a:lnTo>
                  <a:pt x="360426" y="0"/>
                </a:lnTo>
                <a:lnTo>
                  <a:pt x="409334" y="3283"/>
                </a:lnTo>
                <a:lnTo>
                  <a:pt x="456242" y="12847"/>
                </a:lnTo>
                <a:lnTo>
                  <a:pt x="500720" y="28263"/>
                </a:lnTo>
                <a:lnTo>
                  <a:pt x="542340" y="49103"/>
                </a:lnTo>
                <a:lnTo>
                  <a:pt x="580672" y="74939"/>
                </a:lnTo>
                <a:lnTo>
                  <a:pt x="615286" y="105341"/>
                </a:lnTo>
                <a:lnTo>
                  <a:pt x="645753" y="139882"/>
                </a:lnTo>
                <a:lnTo>
                  <a:pt x="671643" y="178133"/>
                </a:lnTo>
                <a:lnTo>
                  <a:pt x="692528" y="219664"/>
                </a:lnTo>
                <a:lnTo>
                  <a:pt x="707977" y="264049"/>
                </a:lnTo>
                <a:lnTo>
                  <a:pt x="717561" y="310858"/>
                </a:lnTo>
                <a:lnTo>
                  <a:pt x="720852" y="359663"/>
                </a:lnTo>
                <a:lnTo>
                  <a:pt x="717561" y="408469"/>
                </a:lnTo>
                <a:lnTo>
                  <a:pt x="707977" y="455278"/>
                </a:lnTo>
                <a:lnTo>
                  <a:pt x="692528" y="499663"/>
                </a:lnTo>
                <a:lnTo>
                  <a:pt x="671643" y="541194"/>
                </a:lnTo>
                <a:lnTo>
                  <a:pt x="645753" y="579445"/>
                </a:lnTo>
                <a:lnTo>
                  <a:pt x="615286" y="613986"/>
                </a:lnTo>
                <a:lnTo>
                  <a:pt x="580672" y="644388"/>
                </a:lnTo>
                <a:lnTo>
                  <a:pt x="542340" y="670224"/>
                </a:lnTo>
                <a:lnTo>
                  <a:pt x="500720" y="691064"/>
                </a:lnTo>
                <a:lnTo>
                  <a:pt x="456242" y="706480"/>
                </a:lnTo>
                <a:lnTo>
                  <a:pt x="409334" y="716044"/>
                </a:lnTo>
                <a:lnTo>
                  <a:pt x="360426" y="719327"/>
                </a:lnTo>
                <a:lnTo>
                  <a:pt x="311517" y="716044"/>
                </a:lnTo>
                <a:lnTo>
                  <a:pt x="264609" y="706480"/>
                </a:lnTo>
                <a:lnTo>
                  <a:pt x="220131" y="691064"/>
                </a:lnTo>
                <a:lnTo>
                  <a:pt x="178511" y="670224"/>
                </a:lnTo>
                <a:lnTo>
                  <a:pt x="140179" y="644388"/>
                </a:lnTo>
                <a:lnTo>
                  <a:pt x="105565" y="613986"/>
                </a:lnTo>
                <a:lnTo>
                  <a:pt x="75098" y="579445"/>
                </a:lnTo>
                <a:lnTo>
                  <a:pt x="49208" y="541194"/>
                </a:lnTo>
                <a:lnTo>
                  <a:pt x="28323" y="499663"/>
                </a:lnTo>
                <a:lnTo>
                  <a:pt x="12874" y="455278"/>
                </a:lnTo>
                <a:lnTo>
                  <a:pt x="3290" y="408469"/>
                </a:lnTo>
                <a:lnTo>
                  <a:pt x="0" y="359663"/>
                </a:lnTo>
                <a:close/>
              </a:path>
            </a:pathLst>
          </a:custGeom>
          <a:ln w="28956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748397" y="1141942"/>
            <a:ext cx="98584" cy="124979"/>
          </a:xfrm>
          <a:custGeom>
            <a:avLst/>
            <a:gdLst/>
            <a:ahLst/>
            <a:cxnLst/>
            <a:rect l="l" t="t" r="r" b="b"/>
            <a:pathLst>
              <a:path w="131445" h="125094">
                <a:moveTo>
                  <a:pt x="0" y="0"/>
                </a:moveTo>
                <a:lnTo>
                  <a:pt x="131064" y="0"/>
                </a:lnTo>
                <a:lnTo>
                  <a:pt x="131064" y="124967"/>
                </a:lnTo>
                <a:lnTo>
                  <a:pt x="0" y="124967"/>
                </a:lnTo>
                <a:lnTo>
                  <a:pt x="0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7865383" y="974051"/>
            <a:ext cx="1171113" cy="342846"/>
          </a:xfrm>
          <a:prstGeom prst="rect">
            <a:avLst/>
          </a:prstGeom>
        </p:spPr>
        <p:txBody>
          <a:bodyPr vert="horz" wrap="square" lIns="0" tIns="46922" rIns="0" bIns="0" rtlCol="0">
            <a:spAutoFit/>
          </a:bodyPr>
          <a:lstStyle/>
          <a:p>
            <a:pPr marL="10664" marR="4266">
              <a:lnSpc>
                <a:spcPct val="80000"/>
              </a:lnSpc>
              <a:spcBef>
                <a:spcPts val="369"/>
              </a:spcBef>
            </a:pPr>
            <a:r>
              <a:rPr sz="1200" spc="-4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120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1200" spc="-13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1200" spc="-4" dirty="0">
                <a:solidFill>
                  <a:srgbClr val="001F5F"/>
                </a:solidFill>
                <a:latin typeface="Arial"/>
                <a:cs typeface="Arial"/>
              </a:rPr>
              <a:t>б</a:t>
            </a:r>
            <a:r>
              <a:rPr sz="1200" spc="-29" dirty="0">
                <a:solidFill>
                  <a:srgbClr val="001F5F"/>
                </a:solidFill>
                <a:latin typeface="Arial"/>
                <a:cs typeface="Arial"/>
              </a:rPr>
              <a:t>ю</a:t>
            </a:r>
            <a:r>
              <a:rPr sz="1200" spc="-4" dirty="0">
                <a:solidFill>
                  <a:srgbClr val="001F5F"/>
                </a:solidFill>
                <a:latin typeface="Arial"/>
                <a:cs typeface="Arial"/>
              </a:rPr>
              <a:t>дж</a:t>
            </a:r>
            <a:r>
              <a:rPr sz="1200" spc="-42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1200" spc="4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120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1200" spc="-4" dirty="0">
                <a:solidFill>
                  <a:srgbClr val="001F5F"/>
                </a:solidFill>
                <a:latin typeface="Arial"/>
                <a:cs typeface="Arial"/>
              </a:rPr>
              <a:t>ые  источники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3779912" y="836712"/>
            <a:ext cx="3083890" cy="30963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4499992" y="1988840"/>
            <a:ext cx="1477039" cy="657099"/>
          </a:xfrm>
          <a:prstGeom prst="rect">
            <a:avLst/>
          </a:prstGeom>
        </p:spPr>
        <p:txBody>
          <a:bodyPr vert="horz" wrap="square" lIns="0" tIns="10664" rIns="0" bIns="0" rtlCol="0">
            <a:spAutoFit/>
          </a:bodyPr>
          <a:lstStyle/>
          <a:p>
            <a:pPr algn="ctr">
              <a:spcBef>
                <a:spcPts val="84"/>
              </a:spcBef>
            </a:pPr>
            <a:r>
              <a:rPr sz="3000" dirty="0">
                <a:solidFill>
                  <a:srgbClr val="16375E"/>
                </a:solidFill>
                <a:latin typeface="Arial"/>
                <a:cs typeface="Arial"/>
              </a:rPr>
              <a:t>1</a:t>
            </a:r>
            <a:r>
              <a:rPr sz="3000" spc="-71" dirty="0">
                <a:solidFill>
                  <a:srgbClr val="16375E"/>
                </a:solidFill>
                <a:latin typeface="Arial"/>
                <a:cs typeface="Arial"/>
              </a:rPr>
              <a:t> </a:t>
            </a:r>
            <a:r>
              <a:rPr sz="3000" spc="-4" dirty="0">
                <a:solidFill>
                  <a:srgbClr val="16375E"/>
                </a:solidFill>
                <a:latin typeface="Arial"/>
                <a:cs typeface="Arial"/>
              </a:rPr>
              <a:t>389,2</a:t>
            </a:r>
            <a:endParaRPr sz="3000" dirty="0">
              <a:latin typeface="Arial"/>
              <a:cs typeface="Arial"/>
            </a:endParaRPr>
          </a:p>
          <a:p>
            <a:pPr algn="ctr">
              <a:spcBef>
                <a:spcPts val="42"/>
              </a:spcBef>
            </a:pPr>
            <a:r>
              <a:rPr sz="1200" spc="-4" dirty="0">
                <a:solidFill>
                  <a:srgbClr val="16375E"/>
                </a:solidFill>
                <a:latin typeface="Arial"/>
                <a:cs typeface="Arial"/>
              </a:rPr>
              <a:t>млн.</a:t>
            </a:r>
            <a:r>
              <a:rPr sz="1200" spc="-21" dirty="0">
                <a:solidFill>
                  <a:srgbClr val="16375E"/>
                </a:solidFill>
                <a:latin typeface="Arial"/>
                <a:cs typeface="Arial"/>
              </a:rPr>
              <a:t> </a:t>
            </a:r>
            <a:r>
              <a:rPr sz="1200" spc="-8" dirty="0">
                <a:solidFill>
                  <a:srgbClr val="16375E"/>
                </a:solidFill>
                <a:latin typeface="Arial"/>
                <a:cs typeface="Arial"/>
              </a:rPr>
              <a:t>руб.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6187630" y="1896385"/>
            <a:ext cx="1131094" cy="310228"/>
          </a:xfrm>
          <a:custGeom>
            <a:avLst/>
            <a:gdLst/>
            <a:ahLst/>
            <a:cxnLst/>
            <a:rect l="l" t="t" r="r" b="b"/>
            <a:pathLst>
              <a:path w="1508125" h="310514">
                <a:moveTo>
                  <a:pt x="0" y="0"/>
                </a:moveTo>
                <a:lnTo>
                  <a:pt x="753960" y="0"/>
                </a:lnTo>
                <a:lnTo>
                  <a:pt x="753960" y="310159"/>
                </a:lnTo>
                <a:lnTo>
                  <a:pt x="1507909" y="310159"/>
                </a:lnTo>
              </a:path>
            </a:pathLst>
          </a:custGeom>
          <a:ln w="28956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237923" y="2581551"/>
            <a:ext cx="1080135" cy="209356"/>
          </a:xfrm>
          <a:custGeom>
            <a:avLst/>
            <a:gdLst/>
            <a:ahLst/>
            <a:cxnLst/>
            <a:rect l="l" t="t" r="r" b="b"/>
            <a:pathLst>
              <a:path w="1440179" h="209550">
                <a:moveTo>
                  <a:pt x="0" y="0"/>
                </a:moveTo>
                <a:lnTo>
                  <a:pt x="719912" y="0"/>
                </a:lnTo>
                <a:lnTo>
                  <a:pt x="719912" y="209397"/>
                </a:lnTo>
                <a:lnTo>
                  <a:pt x="1439824" y="209397"/>
                </a:lnTo>
              </a:path>
            </a:pathLst>
          </a:custGeom>
          <a:ln w="28955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032182" y="3160135"/>
            <a:ext cx="1286351" cy="221410"/>
          </a:xfrm>
          <a:custGeom>
            <a:avLst/>
            <a:gdLst/>
            <a:ahLst/>
            <a:cxnLst/>
            <a:rect l="l" t="t" r="r" b="b"/>
            <a:pathLst>
              <a:path w="1715134" h="221614">
                <a:moveTo>
                  <a:pt x="0" y="0"/>
                </a:moveTo>
                <a:lnTo>
                  <a:pt x="857364" y="0"/>
                </a:lnTo>
                <a:lnTo>
                  <a:pt x="857364" y="221322"/>
                </a:lnTo>
                <a:lnTo>
                  <a:pt x="1714728" y="221322"/>
                </a:lnTo>
              </a:path>
            </a:pathLst>
          </a:custGeom>
          <a:ln w="28956">
            <a:solidFill>
              <a:srgbClr val="9BBA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190488" y="1135851"/>
            <a:ext cx="99536" cy="126883"/>
          </a:xfrm>
          <a:custGeom>
            <a:avLst/>
            <a:gdLst/>
            <a:ahLst/>
            <a:cxnLst/>
            <a:rect l="l" t="t" r="r" b="b"/>
            <a:pathLst>
              <a:path w="132715" h="127000">
                <a:moveTo>
                  <a:pt x="0" y="0"/>
                </a:moveTo>
                <a:lnTo>
                  <a:pt x="132588" y="0"/>
                </a:lnTo>
                <a:lnTo>
                  <a:pt x="132588" y="126491"/>
                </a:lnTo>
                <a:lnTo>
                  <a:pt x="0" y="126491"/>
                </a:lnTo>
                <a:lnTo>
                  <a:pt x="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5768807" y="476231"/>
            <a:ext cx="1937385" cy="885798"/>
          </a:xfrm>
          <a:prstGeom prst="rect">
            <a:avLst/>
          </a:prstGeom>
        </p:spPr>
        <p:txBody>
          <a:bodyPr vert="horz" wrap="square" lIns="0" tIns="94911" rIns="0" bIns="0" rtlCol="0">
            <a:spAutoFit/>
          </a:bodyPr>
          <a:lstStyle/>
          <a:p>
            <a:pPr marL="10664">
              <a:spcBef>
                <a:spcPts val="747"/>
              </a:spcBef>
            </a:pPr>
            <a:r>
              <a:rPr sz="2400" spc="-4" dirty="0">
                <a:solidFill>
                  <a:srgbClr val="16375E"/>
                </a:solidFill>
                <a:latin typeface="Arial"/>
                <a:cs typeface="Arial"/>
              </a:rPr>
              <a:t>2019 - </a:t>
            </a:r>
            <a:r>
              <a:rPr sz="2400" dirty="0">
                <a:solidFill>
                  <a:srgbClr val="16375E"/>
                </a:solidFill>
                <a:latin typeface="Arial"/>
                <a:cs typeface="Arial"/>
              </a:rPr>
              <a:t>2024</a:t>
            </a:r>
            <a:endParaRPr sz="2400" dirty="0">
              <a:latin typeface="Arial"/>
              <a:cs typeface="Arial"/>
            </a:endParaRPr>
          </a:p>
          <a:p>
            <a:pPr marL="614257">
              <a:spcBef>
                <a:spcPts val="340"/>
              </a:spcBef>
            </a:pPr>
            <a:r>
              <a:rPr sz="1200" spc="-4" dirty="0">
                <a:solidFill>
                  <a:srgbClr val="001F5F"/>
                </a:solidFill>
                <a:latin typeface="Arial"/>
                <a:cs typeface="Arial"/>
              </a:rPr>
              <a:t>федеральный</a:t>
            </a:r>
            <a:r>
              <a:rPr sz="1200" spc="-8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00" spc="-13" dirty="0">
                <a:solidFill>
                  <a:srgbClr val="001F5F"/>
                </a:solidFill>
                <a:latin typeface="Arial"/>
                <a:cs typeface="Arial"/>
              </a:rPr>
              <a:t>бюджет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6196203" y="1455596"/>
            <a:ext cx="98584" cy="124979"/>
          </a:xfrm>
          <a:custGeom>
            <a:avLst/>
            <a:gdLst/>
            <a:ahLst/>
            <a:cxnLst/>
            <a:rect l="l" t="t" r="r" b="b"/>
            <a:pathLst>
              <a:path w="131445" h="125094">
                <a:moveTo>
                  <a:pt x="0" y="0"/>
                </a:moveTo>
                <a:lnTo>
                  <a:pt x="131064" y="0"/>
                </a:lnTo>
                <a:lnTo>
                  <a:pt x="131064" y="124967"/>
                </a:lnTo>
                <a:lnTo>
                  <a:pt x="0" y="124967"/>
                </a:lnTo>
                <a:lnTo>
                  <a:pt x="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6313189" y="1373440"/>
            <a:ext cx="2291259" cy="195972"/>
          </a:xfrm>
          <a:prstGeom prst="rect">
            <a:avLst/>
          </a:prstGeom>
        </p:spPr>
        <p:txBody>
          <a:bodyPr vert="horz" wrap="square" lIns="0" tIns="11197" rIns="0" bIns="0" rtlCol="0">
            <a:spAutoFit/>
          </a:bodyPr>
          <a:lstStyle/>
          <a:p>
            <a:pPr marL="10664">
              <a:spcBef>
                <a:spcPts val="88"/>
              </a:spcBef>
            </a:pPr>
            <a:r>
              <a:rPr sz="1200" spc="-4" dirty="0">
                <a:solidFill>
                  <a:srgbClr val="001F5F"/>
                </a:solidFill>
                <a:latin typeface="Arial"/>
                <a:cs typeface="Arial"/>
              </a:rPr>
              <a:t>консолидированный </a:t>
            </a:r>
            <a:r>
              <a:rPr sz="1200" spc="-13" dirty="0">
                <a:solidFill>
                  <a:srgbClr val="001F5F"/>
                </a:solidFill>
                <a:latin typeface="Arial"/>
                <a:cs typeface="Arial"/>
              </a:rPr>
              <a:t>бюджет</a:t>
            </a:r>
            <a:r>
              <a:rPr sz="1200" spc="-6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00" spc="-21" dirty="0">
                <a:solidFill>
                  <a:srgbClr val="001F5F"/>
                </a:solidFill>
                <a:latin typeface="Arial"/>
                <a:cs typeface="Arial"/>
              </a:rPr>
              <a:t>ВО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422860" y="1909137"/>
            <a:ext cx="1037571" cy="1421411"/>
          </a:xfrm>
          <a:prstGeom prst="rect">
            <a:avLst/>
          </a:prstGeom>
        </p:spPr>
        <p:txBody>
          <a:bodyPr vert="horz" wrap="square" lIns="0" tIns="10664" rIns="0" bIns="0" rtlCol="0">
            <a:spAutoFit/>
          </a:bodyPr>
          <a:lstStyle/>
          <a:p>
            <a:pPr algn="ctr">
              <a:lnSpc>
                <a:spcPts val="2229"/>
              </a:lnSpc>
              <a:spcBef>
                <a:spcPts val="84"/>
              </a:spcBef>
            </a:pPr>
            <a:r>
              <a:rPr sz="2000" dirty="0">
                <a:solidFill>
                  <a:srgbClr val="16375E"/>
                </a:solidFill>
                <a:latin typeface="Arial"/>
                <a:cs typeface="Arial"/>
              </a:rPr>
              <a:t>1</a:t>
            </a:r>
            <a:r>
              <a:rPr sz="2000" spc="-67" dirty="0">
                <a:solidFill>
                  <a:srgbClr val="16375E"/>
                </a:solidFill>
                <a:latin typeface="Arial"/>
                <a:cs typeface="Arial"/>
              </a:rPr>
              <a:t> </a:t>
            </a:r>
            <a:r>
              <a:rPr sz="2000" spc="-4" dirty="0">
                <a:solidFill>
                  <a:srgbClr val="16375E"/>
                </a:solidFill>
                <a:latin typeface="Arial"/>
                <a:cs typeface="Arial"/>
              </a:rPr>
              <a:t>208,2</a:t>
            </a:r>
            <a:endParaRPr sz="2000" dirty="0">
              <a:latin typeface="Arial"/>
              <a:cs typeface="Arial"/>
            </a:endParaRPr>
          </a:p>
          <a:p>
            <a:pPr algn="ctr">
              <a:lnSpc>
                <a:spcPts val="1222"/>
              </a:lnSpc>
            </a:pPr>
            <a:r>
              <a:rPr sz="1200" spc="-4" dirty="0">
                <a:solidFill>
                  <a:srgbClr val="16375E"/>
                </a:solidFill>
                <a:latin typeface="Arial"/>
                <a:cs typeface="Arial"/>
              </a:rPr>
              <a:t>млн.</a:t>
            </a:r>
            <a:r>
              <a:rPr sz="1200" spc="-67" dirty="0">
                <a:solidFill>
                  <a:srgbClr val="16375E"/>
                </a:solidFill>
                <a:latin typeface="Arial"/>
                <a:cs typeface="Arial"/>
              </a:rPr>
              <a:t> </a:t>
            </a:r>
            <a:r>
              <a:rPr sz="1200" spc="-8" dirty="0">
                <a:solidFill>
                  <a:srgbClr val="16375E"/>
                </a:solidFill>
                <a:latin typeface="Arial"/>
                <a:cs typeface="Arial"/>
              </a:rPr>
              <a:t>руб.</a:t>
            </a:r>
            <a:endParaRPr sz="1200" dirty="0">
              <a:latin typeface="Arial"/>
              <a:cs typeface="Arial"/>
            </a:endParaRPr>
          </a:p>
          <a:p>
            <a:pPr marL="29327" algn="ctr">
              <a:lnSpc>
                <a:spcPts val="2229"/>
              </a:lnSpc>
              <a:spcBef>
                <a:spcPts val="406"/>
              </a:spcBef>
            </a:pPr>
            <a:r>
              <a:rPr sz="2000" spc="-4" dirty="0">
                <a:solidFill>
                  <a:srgbClr val="16375E"/>
                </a:solidFill>
                <a:latin typeface="Arial"/>
                <a:cs typeface="Arial"/>
              </a:rPr>
              <a:t>120,3</a:t>
            </a:r>
            <a:endParaRPr sz="2000" dirty="0">
              <a:latin typeface="Arial"/>
              <a:cs typeface="Arial"/>
            </a:endParaRPr>
          </a:p>
          <a:p>
            <a:pPr marL="27193" algn="ctr">
              <a:lnSpc>
                <a:spcPts val="1222"/>
              </a:lnSpc>
            </a:pPr>
            <a:r>
              <a:rPr sz="1200" spc="-4" dirty="0">
                <a:solidFill>
                  <a:srgbClr val="16375E"/>
                </a:solidFill>
                <a:latin typeface="Arial"/>
                <a:cs typeface="Arial"/>
              </a:rPr>
              <a:t>млн.</a:t>
            </a:r>
            <a:r>
              <a:rPr sz="1200" spc="-67" dirty="0">
                <a:solidFill>
                  <a:srgbClr val="16375E"/>
                </a:solidFill>
                <a:latin typeface="Arial"/>
                <a:cs typeface="Arial"/>
              </a:rPr>
              <a:t> </a:t>
            </a:r>
            <a:r>
              <a:rPr sz="1200" spc="-8" dirty="0">
                <a:solidFill>
                  <a:srgbClr val="16375E"/>
                </a:solidFill>
                <a:latin typeface="Arial"/>
                <a:cs typeface="Arial"/>
              </a:rPr>
              <a:t>руб.</a:t>
            </a:r>
            <a:endParaRPr sz="1200" dirty="0">
              <a:latin typeface="Arial"/>
              <a:cs typeface="Arial"/>
            </a:endParaRPr>
          </a:p>
          <a:p>
            <a:pPr marR="5332" algn="ctr">
              <a:lnSpc>
                <a:spcPts val="2229"/>
              </a:lnSpc>
              <a:spcBef>
                <a:spcPts val="406"/>
              </a:spcBef>
            </a:pPr>
            <a:r>
              <a:rPr sz="2000" spc="-4" dirty="0">
                <a:solidFill>
                  <a:srgbClr val="16375E"/>
                </a:solidFill>
                <a:latin typeface="Arial"/>
                <a:cs typeface="Arial"/>
              </a:rPr>
              <a:t>60,7</a:t>
            </a:r>
            <a:endParaRPr sz="2000" dirty="0">
              <a:latin typeface="Arial"/>
              <a:cs typeface="Arial"/>
            </a:endParaRPr>
          </a:p>
          <a:p>
            <a:pPr marR="6399" algn="ctr">
              <a:lnSpc>
                <a:spcPts val="1222"/>
              </a:lnSpc>
            </a:pPr>
            <a:r>
              <a:rPr sz="1200" spc="-4" dirty="0">
                <a:solidFill>
                  <a:srgbClr val="16375E"/>
                </a:solidFill>
                <a:latin typeface="Arial"/>
                <a:cs typeface="Arial"/>
              </a:rPr>
              <a:t>млн.</a:t>
            </a:r>
            <a:r>
              <a:rPr sz="1200" spc="-29" dirty="0">
                <a:solidFill>
                  <a:srgbClr val="16375E"/>
                </a:solidFill>
                <a:latin typeface="Arial"/>
                <a:cs typeface="Arial"/>
              </a:rPr>
              <a:t> </a:t>
            </a:r>
            <a:r>
              <a:rPr sz="1200" spc="-8" dirty="0">
                <a:solidFill>
                  <a:srgbClr val="16375E"/>
                </a:solidFill>
                <a:latin typeface="Arial"/>
                <a:cs typeface="Arial"/>
              </a:rPr>
              <a:t>руб.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4283968" y="4517564"/>
            <a:ext cx="2340564" cy="233561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4788024" y="5517232"/>
            <a:ext cx="1213260" cy="657099"/>
          </a:xfrm>
          <a:prstGeom prst="rect">
            <a:avLst/>
          </a:prstGeom>
        </p:spPr>
        <p:txBody>
          <a:bodyPr vert="horz" wrap="square" lIns="0" tIns="10664" rIns="0" bIns="0" rtlCol="0">
            <a:spAutoFit/>
          </a:bodyPr>
          <a:lstStyle/>
          <a:p>
            <a:pPr algn="ctr">
              <a:spcBef>
                <a:spcPts val="84"/>
              </a:spcBef>
            </a:pPr>
            <a:r>
              <a:rPr sz="3000" dirty="0">
                <a:solidFill>
                  <a:srgbClr val="16375E"/>
                </a:solidFill>
                <a:latin typeface="Arial"/>
                <a:cs typeface="Arial"/>
              </a:rPr>
              <a:t>870</a:t>
            </a:r>
            <a:r>
              <a:rPr sz="3000" spc="-8" dirty="0">
                <a:solidFill>
                  <a:srgbClr val="16375E"/>
                </a:solidFill>
                <a:latin typeface="Arial"/>
                <a:cs typeface="Arial"/>
              </a:rPr>
              <a:t>,</a:t>
            </a:r>
            <a:r>
              <a:rPr sz="3000" dirty="0">
                <a:solidFill>
                  <a:srgbClr val="16375E"/>
                </a:solidFill>
                <a:latin typeface="Arial"/>
                <a:cs typeface="Arial"/>
              </a:rPr>
              <a:t>9</a:t>
            </a:r>
            <a:endParaRPr sz="3000" dirty="0">
              <a:latin typeface="Arial"/>
              <a:cs typeface="Arial"/>
            </a:endParaRPr>
          </a:p>
          <a:p>
            <a:pPr algn="ctr">
              <a:spcBef>
                <a:spcPts val="42"/>
              </a:spcBef>
            </a:pPr>
            <a:r>
              <a:rPr sz="1200" spc="-4" dirty="0">
                <a:solidFill>
                  <a:srgbClr val="16375E"/>
                </a:solidFill>
                <a:latin typeface="Arial"/>
                <a:cs typeface="Arial"/>
              </a:rPr>
              <a:t>млн.</a:t>
            </a:r>
            <a:r>
              <a:rPr sz="1200" spc="-25" dirty="0">
                <a:solidFill>
                  <a:srgbClr val="16375E"/>
                </a:solidFill>
                <a:latin typeface="Arial"/>
                <a:cs typeface="Arial"/>
              </a:rPr>
              <a:t> </a:t>
            </a:r>
            <a:r>
              <a:rPr sz="1200" spc="-8" dirty="0">
                <a:solidFill>
                  <a:srgbClr val="16375E"/>
                </a:solidFill>
                <a:latin typeface="Arial"/>
                <a:cs typeface="Arial"/>
              </a:rPr>
              <a:t>руб.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6191059" y="5261311"/>
            <a:ext cx="1219676" cy="263281"/>
          </a:xfrm>
          <a:custGeom>
            <a:avLst/>
            <a:gdLst/>
            <a:ahLst/>
            <a:cxnLst/>
            <a:rect l="l" t="t" r="r" b="b"/>
            <a:pathLst>
              <a:path w="1626234" h="263525">
                <a:moveTo>
                  <a:pt x="0" y="263080"/>
                </a:moveTo>
                <a:lnTo>
                  <a:pt x="813028" y="263080"/>
                </a:lnTo>
                <a:lnTo>
                  <a:pt x="813028" y="0"/>
                </a:lnTo>
                <a:lnTo>
                  <a:pt x="1626069" y="0"/>
                </a:lnTo>
              </a:path>
            </a:pathLst>
          </a:custGeom>
          <a:ln w="28955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210491" y="5844462"/>
            <a:ext cx="1200150" cy="237270"/>
          </a:xfrm>
          <a:custGeom>
            <a:avLst/>
            <a:gdLst/>
            <a:ahLst/>
            <a:cxnLst/>
            <a:rect l="l" t="t" r="r" b="b"/>
            <a:pathLst>
              <a:path w="1600200" h="237489">
                <a:moveTo>
                  <a:pt x="0" y="237058"/>
                </a:moveTo>
                <a:lnTo>
                  <a:pt x="799858" y="237058"/>
                </a:lnTo>
                <a:lnTo>
                  <a:pt x="799858" y="0"/>
                </a:lnTo>
                <a:lnTo>
                  <a:pt x="1599704" y="0"/>
                </a:lnTo>
              </a:path>
            </a:pathLst>
          </a:custGeom>
          <a:ln w="28956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098477" y="6435227"/>
            <a:ext cx="1312545" cy="12688"/>
          </a:xfrm>
          <a:custGeom>
            <a:avLst/>
            <a:gdLst/>
            <a:ahLst/>
            <a:cxnLst/>
            <a:rect l="l" t="t" r="r" b="b"/>
            <a:pathLst>
              <a:path w="1750059" h="12700">
                <a:moveTo>
                  <a:pt x="-14477" y="6350"/>
                </a:moveTo>
                <a:lnTo>
                  <a:pt x="1764537" y="6350"/>
                </a:lnTo>
              </a:path>
            </a:pathLst>
          </a:custGeom>
          <a:ln w="41656">
            <a:solidFill>
              <a:srgbClr val="9BBA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7308304" y="5085184"/>
            <a:ext cx="1286691" cy="1421411"/>
          </a:xfrm>
          <a:prstGeom prst="rect">
            <a:avLst/>
          </a:prstGeom>
        </p:spPr>
        <p:txBody>
          <a:bodyPr vert="horz" wrap="square" lIns="0" tIns="10664" rIns="0" bIns="0" rtlCol="0">
            <a:spAutoFit/>
          </a:bodyPr>
          <a:lstStyle/>
          <a:p>
            <a:pPr marR="1066" algn="ctr">
              <a:lnSpc>
                <a:spcPts val="2229"/>
              </a:lnSpc>
              <a:spcBef>
                <a:spcPts val="84"/>
              </a:spcBef>
            </a:pPr>
            <a:r>
              <a:rPr sz="2000" spc="-4" dirty="0">
                <a:solidFill>
                  <a:srgbClr val="16375E"/>
                </a:solidFill>
                <a:latin typeface="Arial"/>
                <a:cs typeface="Arial"/>
              </a:rPr>
              <a:t>740,0</a:t>
            </a:r>
            <a:endParaRPr sz="2000" dirty="0">
              <a:latin typeface="Arial"/>
              <a:cs typeface="Arial"/>
            </a:endParaRPr>
          </a:p>
          <a:p>
            <a:pPr marR="3199" algn="ctr">
              <a:lnSpc>
                <a:spcPts val="1222"/>
              </a:lnSpc>
            </a:pPr>
            <a:r>
              <a:rPr sz="1200" spc="-4" dirty="0">
                <a:solidFill>
                  <a:srgbClr val="16375E"/>
                </a:solidFill>
                <a:latin typeface="Arial"/>
                <a:cs typeface="Arial"/>
              </a:rPr>
              <a:t>млн.</a:t>
            </a:r>
            <a:r>
              <a:rPr sz="1200" spc="-67" dirty="0">
                <a:solidFill>
                  <a:srgbClr val="16375E"/>
                </a:solidFill>
                <a:latin typeface="Arial"/>
                <a:cs typeface="Arial"/>
              </a:rPr>
              <a:t> </a:t>
            </a:r>
            <a:r>
              <a:rPr sz="1200" spc="-8" dirty="0">
                <a:solidFill>
                  <a:srgbClr val="16375E"/>
                </a:solidFill>
                <a:latin typeface="Arial"/>
                <a:cs typeface="Arial"/>
              </a:rPr>
              <a:t>руб.</a:t>
            </a:r>
            <a:endParaRPr sz="1200" dirty="0">
              <a:latin typeface="Arial"/>
              <a:cs typeface="Arial"/>
            </a:endParaRPr>
          </a:p>
          <a:p>
            <a:pPr marL="20795" algn="ctr">
              <a:lnSpc>
                <a:spcPts val="2229"/>
              </a:lnSpc>
              <a:spcBef>
                <a:spcPts val="406"/>
              </a:spcBef>
            </a:pPr>
            <a:r>
              <a:rPr sz="2000" spc="-4" dirty="0">
                <a:solidFill>
                  <a:srgbClr val="16375E"/>
                </a:solidFill>
                <a:latin typeface="Arial"/>
                <a:cs typeface="Arial"/>
              </a:rPr>
              <a:t>70,2</a:t>
            </a:r>
            <a:endParaRPr sz="2000" dirty="0">
              <a:latin typeface="Arial"/>
              <a:cs typeface="Arial"/>
            </a:endParaRPr>
          </a:p>
          <a:p>
            <a:pPr marL="20262" algn="ctr">
              <a:lnSpc>
                <a:spcPts val="1222"/>
              </a:lnSpc>
            </a:pPr>
            <a:r>
              <a:rPr sz="1200" spc="-4" dirty="0">
                <a:solidFill>
                  <a:srgbClr val="16375E"/>
                </a:solidFill>
                <a:latin typeface="Arial"/>
                <a:cs typeface="Arial"/>
              </a:rPr>
              <a:t>млн.</a:t>
            </a:r>
            <a:r>
              <a:rPr sz="1200" spc="-55" dirty="0">
                <a:solidFill>
                  <a:srgbClr val="16375E"/>
                </a:solidFill>
                <a:latin typeface="Arial"/>
                <a:cs typeface="Arial"/>
              </a:rPr>
              <a:t> </a:t>
            </a:r>
            <a:r>
              <a:rPr sz="1200" spc="-8" dirty="0">
                <a:solidFill>
                  <a:srgbClr val="16375E"/>
                </a:solidFill>
                <a:latin typeface="Arial"/>
                <a:cs typeface="Arial"/>
              </a:rPr>
              <a:t>руб.</a:t>
            </a:r>
            <a:endParaRPr sz="1200" dirty="0">
              <a:latin typeface="Arial"/>
              <a:cs typeface="Arial"/>
            </a:endParaRPr>
          </a:p>
          <a:p>
            <a:pPr marR="12797" algn="ctr">
              <a:lnSpc>
                <a:spcPts val="2229"/>
              </a:lnSpc>
              <a:spcBef>
                <a:spcPts val="406"/>
              </a:spcBef>
            </a:pPr>
            <a:r>
              <a:rPr sz="2000" spc="-4" dirty="0">
                <a:solidFill>
                  <a:srgbClr val="16375E"/>
                </a:solidFill>
                <a:latin typeface="Arial"/>
                <a:cs typeface="Arial"/>
              </a:rPr>
              <a:t>60,7</a:t>
            </a:r>
            <a:endParaRPr sz="2000" dirty="0">
              <a:latin typeface="Arial"/>
              <a:cs typeface="Arial"/>
            </a:endParaRPr>
          </a:p>
          <a:p>
            <a:pPr marR="13863" algn="ctr">
              <a:lnSpc>
                <a:spcPts val="1222"/>
              </a:lnSpc>
            </a:pPr>
            <a:r>
              <a:rPr sz="1200" spc="-4" dirty="0">
                <a:solidFill>
                  <a:srgbClr val="16375E"/>
                </a:solidFill>
                <a:latin typeface="Arial"/>
                <a:cs typeface="Arial"/>
              </a:rPr>
              <a:t>млн.</a:t>
            </a:r>
            <a:r>
              <a:rPr sz="1200" spc="-55" dirty="0">
                <a:solidFill>
                  <a:srgbClr val="16375E"/>
                </a:solidFill>
                <a:latin typeface="Arial"/>
                <a:cs typeface="Arial"/>
              </a:rPr>
              <a:t> </a:t>
            </a:r>
            <a:r>
              <a:rPr sz="1200" spc="-8" dirty="0">
                <a:solidFill>
                  <a:srgbClr val="16375E"/>
                </a:solidFill>
                <a:latin typeface="Arial"/>
                <a:cs typeface="Arial"/>
              </a:rPr>
              <a:t>руб.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6345142" y="4722724"/>
            <a:ext cx="907440" cy="379562"/>
          </a:xfrm>
          <a:prstGeom prst="rect">
            <a:avLst/>
          </a:prstGeom>
        </p:spPr>
        <p:txBody>
          <a:bodyPr vert="horz" wrap="square" lIns="0" tIns="10131" rIns="0" bIns="0" rtlCol="0">
            <a:spAutoFit/>
          </a:bodyPr>
          <a:lstStyle/>
          <a:p>
            <a:pPr marL="10664">
              <a:spcBef>
                <a:spcPts val="80"/>
              </a:spcBef>
            </a:pPr>
            <a:r>
              <a:rPr sz="2400" dirty="0">
                <a:solidFill>
                  <a:srgbClr val="16375E"/>
                </a:solidFill>
                <a:latin typeface="Arial"/>
                <a:cs typeface="Arial"/>
              </a:rPr>
              <a:t>2019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864038" y="3821257"/>
            <a:ext cx="1804306" cy="318545"/>
          </a:xfrm>
          <a:prstGeom prst="rect">
            <a:avLst/>
          </a:prstGeom>
        </p:spPr>
        <p:txBody>
          <a:bodyPr vert="horz" wrap="square" lIns="0" tIns="10664" rIns="0" bIns="0" rtlCol="0">
            <a:spAutoFit/>
          </a:bodyPr>
          <a:lstStyle/>
          <a:p>
            <a:pPr marL="10664">
              <a:spcBef>
                <a:spcPts val="84"/>
              </a:spcBef>
            </a:pPr>
            <a:r>
              <a:rPr sz="2000" spc="-8" dirty="0">
                <a:solidFill>
                  <a:srgbClr val="16375E"/>
                </a:solidFill>
                <a:latin typeface="Arial"/>
                <a:cs typeface="Arial"/>
              </a:rPr>
              <a:t>соглашения</a:t>
            </a:r>
            <a:r>
              <a:rPr sz="2000" spc="-38" dirty="0">
                <a:solidFill>
                  <a:srgbClr val="16375E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6375E"/>
                </a:solidFill>
                <a:latin typeface="Arial"/>
                <a:cs typeface="Arial"/>
              </a:rPr>
              <a:t>с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459416" y="4023761"/>
            <a:ext cx="2640976" cy="318545"/>
          </a:xfrm>
          <a:prstGeom prst="rect">
            <a:avLst/>
          </a:prstGeom>
        </p:spPr>
        <p:txBody>
          <a:bodyPr vert="horz" wrap="square" lIns="0" tIns="10664" rIns="0" bIns="0" rtlCol="0">
            <a:spAutoFit/>
          </a:bodyPr>
          <a:lstStyle/>
          <a:p>
            <a:pPr marL="10664">
              <a:spcBef>
                <a:spcPts val="84"/>
              </a:spcBef>
            </a:pPr>
            <a:r>
              <a:rPr sz="2000" spc="-8" dirty="0">
                <a:solidFill>
                  <a:srgbClr val="16375E"/>
                </a:solidFill>
                <a:latin typeface="Arial"/>
                <a:cs typeface="Arial"/>
              </a:rPr>
              <a:t>Минпросвещения</a:t>
            </a:r>
            <a:r>
              <a:rPr sz="2000" spc="-42" dirty="0">
                <a:solidFill>
                  <a:srgbClr val="16375E"/>
                </a:solidFill>
                <a:latin typeface="Arial"/>
                <a:cs typeface="Arial"/>
              </a:rPr>
              <a:t> </a:t>
            </a:r>
            <a:r>
              <a:rPr sz="2000" spc="-13" dirty="0">
                <a:solidFill>
                  <a:srgbClr val="16375E"/>
                </a:solidFill>
                <a:latin typeface="Arial"/>
                <a:cs typeface="Arial"/>
              </a:rPr>
              <a:t>РФ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4644008" y="3933056"/>
            <a:ext cx="897908" cy="592979"/>
          </a:xfrm>
          <a:prstGeom prst="rect">
            <a:avLst/>
          </a:prstGeom>
        </p:spPr>
        <p:txBody>
          <a:bodyPr vert="horz" wrap="square" lIns="0" tIns="10664" rIns="0" bIns="0" rtlCol="0">
            <a:spAutoFit/>
          </a:bodyPr>
          <a:lstStyle/>
          <a:p>
            <a:pPr marL="533" algn="ctr">
              <a:spcBef>
                <a:spcPts val="84"/>
              </a:spcBef>
            </a:pPr>
            <a:r>
              <a:rPr sz="2700" dirty="0">
                <a:solidFill>
                  <a:srgbClr val="16375E"/>
                </a:solidFill>
                <a:latin typeface="Arial"/>
                <a:cs typeface="Arial"/>
              </a:rPr>
              <a:t>7</a:t>
            </a:r>
            <a:endParaRPr sz="2700" dirty="0">
              <a:latin typeface="Arial"/>
              <a:cs typeface="Arial"/>
            </a:endParaRPr>
          </a:p>
          <a:p>
            <a:pPr algn="ctr">
              <a:spcBef>
                <a:spcPts val="50"/>
              </a:spcBef>
            </a:pPr>
            <a:r>
              <a:rPr sz="1000" spc="-4" dirty="0">
                <a:solidFill>
                  <a:srgbClr val="16375E"/>
                </a:solidFill>
                <a:latin typeface="Arial"/>
                <a:cs typeface="Arial"/>
              </a:rPr>
              <a:t>финансовых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8244408" y="3861048"/>
            <a:ext cx="303814" cy="426267"/>
          </a:xfrm>
          <a:prstGeom prst="rect">
            <a:avLst/>
          </a:prstGeom>
        </p:spPr>
        <p:txBody>
          <a:bodyPr vert="horz" wrap="square" lIns="0" tIns="10664" rIns="0" bIns="0" rtlCol="0">
            <a:spAutoFit/>
          </a:bodyPr>
          <a:lstStyle/>
          <a:p>
            <a:pPr marL="10664">
              <a:spcBef>
                <a:spcPts val="84"/>
              </a:spcBef>
            </a:pPr>
            <a:r>
              <a:rPr sz="2700" dirty="0">
                <a:solidFill>
                  <a:srgbClr val="16375E"/>
                </a:solidFill>
                <a:latin typeface="Arial"/>
                <a:cs typeface="Arial"/>
              </a:rPr>
              <a:t>8</a:t>
            </a:r>
            <a:endParaRPr sz="2700" dirty="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7812360" y="4365104"/>
            <a:ext cx="1080120" cy="164656"/>
          </a:xfrm>
          <a:prstGeom prst="rect">
            <a:avLst/>
          </a:prstGeom>
        </p:spPr>
        <p:txBody>
          <a:bodyPr vert="horz" wrap="square" lIns="0" tIns="10664" rIns="0" bIns="0" rtlCol="0">
            <a:spAutoFit/>
          </a:bodyPr>
          <a:lstStyle/>
          <a:p>
            <a:pPr marL="10664">
              <a:spcBef>
                <a:spcPts val="84"/>
              </a:spcBef>
            </a:pPr>
            <a:r>
              <a:rPr sz="1000" spc="-4" dirty="0">
                <a:solidFill>
                  <a:srgbClr val="16375E"/>
                </a:solidFill>
                <a:latin typeface="Arial"/>
                <a:cs typeface="Arial"/>
              </a:rPr>
              <a:t>нефинансовых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4499992" y="3717032"/>
            <a:ext cx="4364485" cy="965109"/>
          </a:xfrm>
          <a:custGeom>
            <a:avLst/>
            <a:gdLst/>
            <a:ahLst/>
            <a:cxnLst/>
            <a:rect l="l" t="t" r="r" b="b"/>
            <a:pathLst>
              <a:path w="5317490" h="848995">
                <a:moveTo>
                  <a:pt x="0" y="141477"/>
                </a:moveTo>
                <a:lnTo>
                  <a:pt x="7213" y="96762"/>
                </a:lnTo>
                <a:lnTo>
                  <a:pt x="27298" y="57925"/>
                </a:lnTo>
                <a:lnTo>
                  <a:pt x="57925" y="27298"/>
                </a:lnTo>
                <a:lnTo>
                  <a:pt x="96762" y="7213"/>
                </a:lnTo>
                <a:lnTo>
                  <a:pt x="141478" y="0"/>
                </a:lnTo>
                <a:lnTo>
                  <a:pt x="5175758" y="0"/>
                </a:lnTo>
                <a:lnTo>
                  <a:pt x="5220473" y="7213"/>
                </a:lnTo>
                <a:lnTo>
                  <a:pt x="5259310" y="27298"/>
                </a:lnTo>
                <a:lnTo>
                  <a:pt x="5289937" y="57925"/>
                </a:lnTo>
                <a:lnTo>
                  <a:pt x="5310022" y="96762"/>
                </a:lnTo>
                <a:lnTo>
                  <a:pt x="5317236" y="141477"/>
                </a:lnTo>
                <a:lnTo>
                  <a:pt x="5317236" y="707389"/>
                </a:lnTo>
                <a:lnTo>
                  <a:pt x="5310022" y="752105"/>
                </a:lnTo>
                <a:lnTo>
                  <a:pt x="5289937" y="790942"/>
                </a:lnTo>
                <a:lnTo>
                  <a:pt x="5259310" y="821569"/>
                </a:lnTo>
                <a:lnTo>
                  <a:pt x="5220473" y="841654"/>
                </a:lnTo>
                <a:lnTo>
                  <a:pt x="5175758" y="848867"/>
                </a:lnTo>
                <a:lnTo>
                  <a:pt x="141478" y="848867"/>
                </a:lnTo>
                <a:lnTo>
                  <a:pt x="96762" y="841654"/>
                </a:lnTo>
                <a:lnTo>
                  <a:pt x="57925" y="821569"/>
                </a:lnTo>
                <a:lnTo>
                  <a:pt x="27298" y="790942"/>
                </a:lnTo>
                <a:lnTo>
                  <a:pt x="7213" y="752105"/>
                </a:lnTo>
                <a:lnTo>
                  <a:pt x="0" y="707389"/>
                </a:lnTo>
                <a:lnTo>
                  <a:pt x="0" y="141477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332656"/>
            <a:ext cx="7498080" cy="164251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Региональные проекты </a:t>
            </a:r>
            <a:br>
              <a:rPr lang="ru-RU" sz="2800" dirty="0" smtClean="0"/>
            </a:br>
            <a:r>
              <a:rPr lang="ru-RU" sz="2800" dirty="0" smtClean="0"/>
              <a:t>национального проекта «Образование», </a:t>
            </a:r>
            <a:br>
              <a:rPr lang="ru-RU" sz="2800" dirty="0" smtClean="0"/>
            </a:br>
            <a:r>
              <a:rPr lang="ru-RU" sz="2800" dirty="0" smtClean="0"/>
              <a:t>реализуемые в образовательных организациях городского округа город Фролово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691680" y="2636912"/>
            <a:ext cx="712879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400" dirty="0" smtClean="0"/>
              <a:t>«</a:t>
            </a:r>
            <a:r>
              <a:rPr lang="ru-RU" sz="2400" dirty="0"/>
              <a:t>Современная школа</a:t>
            </a:r>
            <a:r>
              <a:rPr lang="ru-RU" sz="2400" dirty="0" smtClean="0"/>
              <a:t>» </a:t>
            </a:r>
            <a:endParaRPr lang="ru-RU" sz="2400" dirty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400" dirty="0" smtClean="0"/>
              <a:t>«</a:t>
            </a:r>
            <a:r>
              <a:rPr lang="ru-RU" sz="2400" dirty="0"/>
              <a:t>Успех каждого ребенка</a:t>
            </a:r>
            <a:r>
              <a:rPr lang="ru-RU" sz="2400" dirty="0" smtClean="0"/>
              <a:t>» </a:t>
            </a:r>
            <a:endParaRPr lang="ru-RU" sz="2400" dirty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400" dirty="0" smtClean="0"/>
              <a:t>«</a:t>
            </a:r>
            <a:r>
              <a:rPr lang="ru-RU" sz="2400" dirty="0"/>
              <a:t>Поддержка семей, имеющих детей</a:t>
            </a:r>
            <a:r>
              <a:rPr lang="ru-RU" sz="2400" dirty="0" smtClean="0"/>
              <a:t>» </a:t>
            </a:r>
            <a:endParaRPr lang="ru-RU" sz="2400" dirty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400" dirty="0" smtClean="0"/>
              <a:t>«</a:t>
            </a:r>
            <a:r>
              <a:rPr lang="ru-RU" sz="2400" dirty="0"/>
              <a:t>Цифровая образовательная среда</a:t>
            </a:r>
            <a:r>
              <a:rPr lang="ru-RU" sz="2400" dirty="0" smtClean="0"/>
              <a:t>» </a:t>
            </a:r>
            <a:endParaRPr lang="ru-RU" sz="2400" dirty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400" dirty="0" smtClean="0"/>
              <a:t>«</a:t>
            </a:r>
            <a:r>
              <a:rPr lang="ru-RU" sz="2400" dirty="0"/>
              <a:t>Учитель будущего</a:t>
            </a:r>
            <a:r>
              <a:rPr lang="ru-RU" sz="2400" dirty="0" smtClean="0"/>
              <a:t>» </a:t>
            </a:r>
            <a:endParaRPr lang="ru-RU" sz="2400" dirty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400" dirty="0" smtClean="0"/>
              <a:t>«</a:t>
            </a:r>
            <a:r>
              <a:rPr lang="ru-RU" sz="2400" dirty="0"/>
              <a:t>Социальная активность</a:t>
            </a:r>
            <a:r>
              <a:rPr lang="ru-RU" sz="2400" dirty="0" smtClean="0"/>
              <a:t>»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0"/>
            <a:ext cx="7498080" cy="4183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500" dirty="0" smtClean="0"/>
              <a:t>«Успех каждого ребенка» </a:t>
            </a:r>
            <a:endParaRPr lang="ru-RU" sz="2500" dirty="0"/>
          </a:p>
        </p:txBody>
      </p:sp>
      <p:sp>
        <p:nvSpPr>
          <p:cNvPr id="3" name="TextBox 2"/>
          <p:cNvSpPr txBox="1"/>
          <p:nvPr/>
        </p:nvSpPr>
        <p:spPr>
          <a:xfrm>
            <a:off x="1187624" y="476672"/>
            <a:ext cx="7632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600" b="1" spc="-10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600" spc="-10" dirty="0" smtClean="0">
                <a:latin typeface="Times New Roman" pitchFamily="18" charset="0"/>
                <a:cs typeface="Times New Roman" pitchFamily="18" charset="0"/>
              </a:rPr>
              <a:t> формирование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эффективной </a:t>
            </a:r>
            <a:r>
              <a:rPr lang="ru-RU" sz="1600" spc="-5" dirty="0" smtClean="0">
                <a:latin typeface="Times New Roman" pitchFamily="18" charset="0"/>
                <a:cs typeface="Times New Roman" pitchFamily="18" charset="0"/>
              </a:rPr>
              <a:t>системы выявления, </a:t>
            </a:r>
            <a:r>
              <a:rPr lang="ru-RU" sz="1600" spc="-10" dirty="0" smtClean="0">
                <a:latin typeface="Times New Roman" pitchFamily="18" charset="0"/>
                <a:cs typeface="Times New Roman" pitchFamily="18" charset="0"/>
              </a:rPr>
              <a:t>поддержки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spc="-5" dirty="0" smtClean="0">
                <a:latin typeface="Times New Roman" pitchFamily="18" charset="0"/>
                <a:cs typeface="Times New Roman" pitchFamily="18" charset="0"/>
              </a:rPr>
              <a:t>развития способностей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spc="-10" dirty="0" smtClean="0">
                <a:latin typeface="Times New Roman" pitchFamily="18" charset="0"/>
                <a:cs typeface="Times New Roman" pitchFamily="18" charset="0"/>
              </a:rPr>
              <a:t>талантов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600" spc="-20" dirty="0" smtClean="0">
                <a:latin typeface="Times New Roman" pitchFamily="18" charset="0"/>
                <a:cs typeface="Times New Roman" pitchFamily="18" charset="0"/>
              </a:rPr>
              <a:t>детей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spc="-15" dirty="0" smtClean="0">
                <a:latin typeface="Times New Roman" pitchFamily="18" charset="0"/>
                <a:cs typeface="Times New Roman" pitchFamily="18" charset="0"/>
              </a:rPr>
              <a:t>молодежи, </a:t>
            </a:r>
            <a:r>
              <a:rPr lang="ru-RU" sz="1600" spc="-10" dirty="0" smtClean="0">
                <a:latin typeface="Times New Roman" pitchFamily="18" charset="0"/>
                <a:cs typeface="Times New Roman" pitchFamily="18" charset="0"/>
              </a:rPr>
              <a:t>направленной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spc="-15" dirty="0" smtClean="0">
                <a:latin typeface="Times New Roman" pitchFamily="18" charset="0"/>
                <a:cs typeface="Times New Roman" pitchFamily="18" charset="0"/>
              </a:rPr>
              <a:t>самоопределение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spc="-10" dirty="0" smtClean="0">
                <a:latin typeface="Times New Roman" pitchFamily="18" charset="0"/>
                <a:cs typeface="Times New Roman" pitchFamily="18" charset="0"/>
              </a:rPr>
              <a:t>профессиональную</a:t>
            </a:r>
            <a:r>
              <a:rPr lang="ru-RU" sz="1600" spc="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latin typeface="Times New Roman" pitchFamily="18" charset="0"/>
                <a:cs typeface="Times New Roman" pitchFamily="18" charset="0"/>
              </a:rPr>
              <a:t>ориентацию обучающихся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43608" y="1844824"/>
            <a:ext cx="38164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200" b="1" spc="-30" dirty="0" smtClean="0">
                <a:solidFill>
                  <a:srgbClr val="16375E"/>
                </a:solidFill>
                <a:latin typeface="Arial"/>
                <a:cs typeface="Arial"/>
              </a:rPr>
              <a:t>Охват детей </a:t>
            </a:r>
            <a:r>
              <a:rPr lang="ru-RU" sz="1200" b="1" spc="-25" dirty="0" smtClean="0">
                <a:solidFill>
                  <a:srgbClr val="16375E"/>
                </a:solidFill>
                <a:latin typeface="Arial"/>
                <a:cs typeface="Arial"/>
              </a:rPr>
              <a:t>дополнительным </a:t>
            </a:r>
            <a:r>
              <a:rPr lang="ru-RU" sz="1200" b="1" spc="-20" dirty="0" smtClean="0">
                <a:solidFill>
                  <a:srgbClr val="16375E"/>
                </a:solidFill>
                <a:latin typeface="Arial"/>
                <a:cs typeface="Arial"/>
              </a:rPr>
              <a:t>образованием, </a:t>
            </a:r>
            <a:r>
              <a:rPr lang="ru-RU" sz="1200" b="1" spc="-160" dirty="0" smtClean="0">
                <a:solidFill>
                  <a:srgbClr val="16375E"/>
                </a:solidFill>
                <a:latin typeface="Arial"/>
                <a:cs typeface="Arial"/>
              </a:rPr>
              <a:t> </a:t>
            </a:r>
            <a:r>
              <a:rPr lang="ru-RU" sz="1200" b="1" dirty="0" smtClean="0">
                <a:solidFill>
                  <a:srgbClr val="16375E"/>
                </a:solidFill>
                <a:latin typeface="Arial"/>
                <a:cs typeface="Arial"/>
              </a:rPr>
              <a:t>%</a:t>
            </a:r>
            <a:endParaRPr lang="ru-RU" sz="1200" b="1" dirty="0">
              <a:latin typeface="Arial"/>
              <a:cs typeface="Arial"/>
            </a:endParaRPr>
          </a:p>
        </p:txBody>
      </p:sp>
      <p:sp>
        <p:nvSpPr>
          <p:cNvPr id="8" name="Выноска со стрелкой вправо 7"/>
          <p:cNvSpPr/>
          <p:nvPr/>
        </p:nvSpPr>
        <p:spPr>
          <a:xfrm>
            <a:off x="1043608" y="2132856"/>
            <a:ext cx="3600400" cy="288032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97007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75               76               77                  78               79           80</a:t>
            </a:r>
            <a:endParaRPr lang="ru-RU" sz="1200" b="1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971600" y="2420888"/>
          <a:ext cx="374441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8073"/>
                <a:gridCol w="600065"/>
                <a:gridCol w="624070"/>
                <a:gridCol w="624070"/>
                <a:gridCol w="624070"/>
                <a:gridCol w="62407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2019г.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2020г.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2021г.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2022г.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2023г.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2024г.</a:t>
                      </a:r>
                      <a:endParaRPr lang="ru-RU" sz="12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547664" y="4941168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Задачи,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которые позволят решить проект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5364088" y="4941168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Эффект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03648" y="5445224"/>
          <a:ext cx="2808312" cy="964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</a:tblGrid>
              <a:tr h="964272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dirty="0" smtClean="0"/>
                        <a:t>ДОСТУПНОСТЬ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dirty="0" smtClean="0"/>
                        <a:t>ПЕРСОНАЛИЗАЦИЯ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dirty="0" smtClean="0"/>
                        <a:t>КАЧЕСТВО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dirty="0" smtClean="0"/>
                        <a:t>ОТКРЫТОСТЬ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5076056" y="5373216"/>
          <a:ext cx="3096344" cy="1080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344"/>
              </a:tblGrid>
              <a:tr h="108012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dirty="0" smtClean="0"/>
                        <a:t>ЗАНЯТОСТЬ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dirty="0" smtClean="0"/>
                        <a:t>САМОРЕАЛИЗАЦИЯ</a:t>
                      </a:r>
                      <a:r>
                        <a:rPr lang="ru-RU" sz="1400" baseline="0" dirty="0" smtClean="0"/>
                        <a:t> КАЖДОГО РЕБЕНКА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baseline="0" dirty="0" smtClean="0"/>
                        <a:t>РАЗВИТИЕ КОМПЕТЕНЦИЙ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Стрелка вправо 16"/>
          <p:cNvSpPr/>
          <p:nvPr/>
        </p:nvSpPr>
        <p:spPr>
          <a:xfrm>
            <a:off x="4211960" y="5589240"/>
            <a:ext cx="864096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043608" y="2780928"/>
            <a:ext cx="20226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200" b="1" spc="-30" dirty="0" smtClean="0">
                <a:solidFill>
                  <a:srgbClr val="16375E"/>
                </a:solidFill>
                <a:latin typeface="Arial"/>
                <a:cs typeface="Arial"/>
              </a:rPr>
              <a:t>Обучение детей с ОВЗ</a:t>
            </a:r>
            <a:r>
              <a:rPr lang="ru-RU" sz="1200" b="1" spc="-160" dirty="0" smtClean="0">
                <a:solidFill>
                  <a:srgbClr val="16375E"/>
                </a:solidFill>
                <a:latin typeface="Arial"/>
                <a:cs typeface="Arial"/>
              </a:rPr>
              <a:t>, </a:t>
            </a:r>
            <a:r>
              <a:rPr lang="ru-RU" sz="1200" b="1" dirty="0" smtClean="0">
                <a:solidFill>
                  <a:srgbClr val="16375E"/>
                </a:solidFill>
                <a:latin typeface="Arial"/>
                <a:cs typeface="Arial"/>
              </a:rPr>
              <a:t>%</a:t>
            </a:r>
            <a:endParaRPr lang="ru-RU" sz="1200" b="1" dirty="0">
              <a:latin typeface="Arial"/>
              <a:cs typeface="Arial"/>
            </a:endParaRPr>
          </a:p>
        </p:txBody>
      </p:sp>
      <p:sp>
        <p:nvSpPr>
          <p:cNvPr id="23" name="Выноска со стрелкой вправо 22"/>
          <p:cNvSpPr/>
          <p:nvPr/>
        </p:nvSpPr>
        <p:spPr>
          <a:xfrm>
            <a:off x="1043608" y="3068960"/>
            <a:ext cx="3600400" cy="288032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97007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34               46               52              58               65             70</a:t>
            </a:r>
            <a:endParaRPr lang="ru-RU" sz="1200" b="1" dirty="0"/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971600" y="3356992"/>
          <a:ext cx="374441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8073"/>
                <a:gridCol w="600065"/>
                <a:gridCol w="624070"/>
                <a:gridCol w="624070"/>
                <a:gridCol w="624070"/>
                <a:gridCol w="62407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2019г.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2020г.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2021г.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2022г.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2023г.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2024г.</a:t>
                      </a:r>
                      <a:endParaRPr lang="ru-RU" sz="12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1979712" y="3645024"/>
            <a:ext cx="57710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200" b="1" spc="-30" dirty="0" smtClean="0">
                <a:solidFill>
                  <a:srgbClr val="16375E"/>
                </a:solidFill>
                <a:latin typeface="Arial"/>
                <a:cs typeface="Arial"/>
              </a:rPr>
              <a:t>Охват  программами технической и естественнонаучной направленности</a:t>
            </a:r>
            <a:r>
              <a:rPr lang="ru-RU" sz="1200" b="1" spc="-160" dirty="0" smtClean="0">
                <a:solidFill>
                  <a:srgbClr val="16375E"/>
                </a:solidFill>
                <a:latin typeface="Arial"/>
                <a:cs typeface="Arial"/>
              </a:rPr>
              <a:t>, </a:t>
            </a:r>
            <a:r>
              <a:rPr lang="ru-RU" sz="1200" b="1" dirty="0" smtClean="0">
                <a:solidFill>
                  <a:srgbClr val="16375E"/>
                </a:solidFill>
                <a:latin typeface="Arial"/>
                <a:cs typeface="Arial"/>
              </a:rPr>
              <a:t>%</a:t>
            </a:r>
            <a:endParaRPr lang="ru-RU" sz="1200" b="1" dirty="0">
              <a:latin typeface="Arial"/>
              <a:cs typeface="Arial"/>
            </a:endParaRPr>
          </a:p>
        </p:txBody>
      </p:sp>
      <p:sp>
        <p:nvSpPr>
          <p:cNvPr id="26" name="Выноска со стрелкой вправо 25"/>
          <p:cNvSpPr/>
          <p:nvPr/>
        </p:nvSpPr>
        <p:spPr>
          <a:xfrm>
            <a:off x="3059832" y="4005064"/>
            <a:ext cx="3745594" cy="288032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97007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20               21               22              23               24             25</a:t>
            </a:r>
            <a:endParaRPr lang="ru-RU" sz="1200" b="1" dirty="0"/>
          </a:p>
        </p:txBody>
      </p:sp>
      <p:graphicFrame>
        <p:nvGraphicFramePr>
          <p:cNvPr id="27" name="Таблица 26"/>
          <p:cNvGraphicFramePr>
            <a:graphicFrameLocks noGrp="1"/>
          </p:cNvGraphicFramePr>
          <p:nvPr/>
        </p:nvGraphicFramePr>
        <p:xfrm>
          <a:off x="3059832" y="4293096"/>
          <a:ext cx="374441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8073"/>
                <a:gridCol w="600065"/>
                <a:gridCol w="624070"/>
                <a:gridCol w="624070"/>
                <a:gridCol w="624070"/>
                <a:gridCol w="62407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2019г.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2020г.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2021г.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2022г.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2023г.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2024г.</a:t>
                      </a:r>
                      <a:endParaRPr lang="ru-RU" sz="12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8" name="Прямоугольник 27"/>
          <p:cNvSpPr/>
          <p:nvPr/>
        </p:nvSpPr>
        <p:spPr>
          <a:xfrm>
            <a:off x="5292080" y="1844824"/>
            <a:ext cx="38519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200" b="1" spc="-30" dirty="0" smtClean="0">
                <a:solidFill>
                  <a:srgbClr val="16375E"/>
                </a:solidFill>
                <a:latin typeface="Arial"/>
                <a:cs typeface="Arial"/>
              </a:rPr>
              <a:t>Участие в открытых  уроках </a:t>
            </a:r>
            <a:r>
              <a:rPr lang="ru-RU" sz="1200" b="1" spc="-30" dirty="0" err="1" smtClean="0">
                <a:solidFill>
                  <a:srgbClr val="16375E"/>
                </a:solidFill>
                <a:latin typeface="Arial"/>
                <a:cs typeface="Arial"/>
              </a:rPr>
              <a:t>ПроеКТОрия</a:t>
            </a:r>
            <a:r>
              <a:rPr lang="ru-RU" sz="1200" b="1" spc="-30" dirty="0" smtClean="0">
                <a:solidFill>
                  <a:srgbClr val="16375E"/>
                </a:solidFill>
                <a:latin typeface="Arial"/>
                <a:cs typeface="Arial"/>
              </a:rPr>
              <a:t>, % </a:t>
            </a:r>
            <a:endParaRPr lang="ru-RU" sz="1200" b="1" kern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Выноска со стрелкой вправо 28"/>
          <p:cNvSpPr/>
          <p:nvPr/>
        </p:nvSpPr>
        <p:spPr>
          <a:xfrm>
            <a:off x="5292080" y="2132856"/>
            <a:ext cx="3744416" cy="288032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97007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20              30               45              55               70             85</a:t>
            </a:r>
            <a:endParaRPr lang="ru-RU" sz="1200" b="1" dirty="0"/>
          </a:p>
        </p:txBody>
      </p:sp>
      <p:graphicFrame>
        <p:nvGraphicFramePr>
          <p:cNvPr id="30" name="Таблица 29"/>
          <p:cNvGraphicFramePr>
            <a:graphicFrameLocks noGrp="1"/>
          </p:cNvGraphicFramePr>
          <p:nvPr/>
        </p:nvGraphicFramePr>
        <p:xfrm>
          <a:off x="5292080" y="2420888"/>
          <a:ext cx="374441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8073"/>
                <a:gridCol w="600065"/>
                <a:gridCol w="624070"/>
                <a:gridCol w="624070"/>
                <a:gridCol w="624070"/>
                <a:gridCol w="62407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2019г.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2020г.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2021г.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2022г.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2023г.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2024г.</a:t>
                      </a:r>
                      <a:endParaRPr lang="ru-RU" sz="12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2915816" y="1340768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Целевые показатели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426968" y="2708920"/>
            <a:ext cx="471703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100" b="1" spc="-30" dirty="0" smtClean="0">
                <a:solidFill>
                  <a:srgbClr val="16375E"/>
                </a:solidFill>
                <a:latin typeface="Arial"/>
                <a:cs typeface="Arial"/>
              </a:rPr>
              <a:t>Охват детей системой персонифицированного финансирования % </a:t>
            </a:r>
            <a:endParaRPr lang="ru-RU" sz="1100" b="1" kern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Выноска со стрелкой вправо 32"/>
          <p:cNvSpPr/>
          <p:nvPr/>
        </p:nvSpPr>
        <p:spPr>
          <a:xfrm>
            <a:off x="5292080" y="3068960"/>
            <a:ext cx="3744416" cy="288032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97007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smtClean="0"/>
              <a:t>2                    3                  4                  5               </a:t>
            </a:r>
            <a:r>
              <a:rPr lang="ru-RU" sz="1200" b="1" dirty="0" smtClean="0"/>
              <a:t>6,5             8,5</a:t>
            </a:r>
            <a:endParaRPr lang="ru-RU" sz="1200" b="1" dirty="0"/>
          </a:p>
        </p:txBody>
      </p:sp>
      <p:graphicFrame>
        <p:nvGraphicFramePr>
          <p:cNvPr id="34" name="Таблица 33"/>
          <p:cNvGraphicFramePr>
            <a:graphicFrameLocks noGrp="1"/>
          </p:cNvGraphicFramePr>
          <p:nvPr/>
        </p:nvGraphicFramePr>
        <p:xfrm>
          <a:off x="5292080" y="3356992"/>
          <a:ext cx="374441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8073"/>
                <a:gridCol w="600065"/>
                <a:gridCol w="624070"/>
                <a:gridCol w="624070"/>
                <a:gridCol w="624070"/>
                <a:gridCol w="62407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2019г.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2020г.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2021г.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2022г.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2023г.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2024г.</a:t>
                      </a:r>
                      <a:endParaRPr lang="ru-RU" sz="12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0"/>
            <a:ext cx="7818072" cy="4903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/>
              <a:t>«Современная школа» 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115616" y="476672"/>
            <a:ext cx="792088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внедрение к 2024 во всех образовательных организациях на уровнях основного общего и среднего образования новых методов обучения и воспитания, образовательных технологий, обеспечивающих освоение обучающимися базовых навыков и умений, повышение их мотивации к обучению и вовлеченности в образовательный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процессе, </a:t>
            </a: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обновление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содержания </a:t>
            </a: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предметной </a:t>
            </a:r>
            <a:r>
              <a:rPr lang="ru-RU" sz="1400" spc="-15" dirty="0" smtClean="0">
                <a:latin typeface="Times New Roman" pitchFamily="18" charset="0"/>
                <a:cs typeface="Times New Roman" pitchFamily="18" charset="0"/>
              </a:rPr>
              <a:t>области</a:t>
            </a:r>
            <a:r>
              <a:rPr lang="ru-RU" sz="1400" spc="-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spc="-15" dirty="0" smtClean="0">
                <a:latin typeface="Times New Roman" pitchFamily="18" charset="0"/>
                <a:cs typeface="Times New Roman" pitchFamily="18" charset="0"/>
              </a:rPr>
              <a:t>«Технология»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43808" y="1484784"/>
            <a:ext cx="4392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115616" y="1988840"/>
            <a:ext cx="7560840" cy="297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86765" marR="5080" indent="-774700" algn="ctr">
              <a:lnSpc>
                <a:spcPts val="1600"/>
              </a:lnSpc>
              <a:spcBef>
                <a:spcPts val="415"/>
              </a:spcBef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19672" y="4941168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115616" y="1628800"/>
          <a:ext cx="7776864" cy="2047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12188"/>
                <a:gridCol w="2363557"/>
                <a:gridCol w="160111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Мероприятия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«Точки роста»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Результат</a:t>
                      </a:r>
                      <a:endParaRPr lang="ru-RU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Создание центров образования цифрового и гуманитарного профилей (оснащение зон по предметам "Технология", "Информатика" и "ОБЖ" - .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точки роста)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- СШ 3, ОШ4, СШ6</a:t>
                      </a:r>
                    </a:p>
                    <a:p>
                      <a:endParaRPr lang="ru-RU" sz="14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2022г. – СШ1, СШ5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обеспечение высокого качества общего образования</a:t>
                      </a:r>
                    </a:p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Обновление материально-технической базы  организаций, реализующих адаптированные программы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6" name="Рисунок 15" descr="slide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3717032"/>
            <a:ext cx="6689669" cy="31409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кабинет технологии, оБЖ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53989" y="2820368"/>
            <a:ext cx="5390011" cy="4037632"/>
          </a:xfrm>
          <a:prstGeom prst="rect">
            <a:avLst/>
          </a:prstGeom>
        </p:spPr>
      </p:pic>
      <p:pic>
        <p:nvPicPr>
          <p:cNvPr id="4" name="Рисунок 3" descr="класс информатик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0"/>
            <a:ext cx="4427984" cy="2996952"/>
          </a:xfrm>
          <a:prstGeom prst="rect">
            <a:avLst/>
          </a:prstGeom>
        </p:spPr>
      </p:pic>
      <p:pic>
        <p:nvPicPr>
          <p:cNvPr id="5" name="Рисунок 4" descr="Risunok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5976" y="0"/>
            <a:ext cx="4788024" cy="2996952"/>
          </a:xfrm>
          <a:prstGeom prst="rect">
            <a:avLst/>
          </a:prstGeom>
        </p:spPr>
      </p:pic>
      <p:pic>
        <p:nvPicPr>
          <p:cNvPr id="6" name="Рисунок 5" descr="5816554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2996951"/>
            <a:ext cx="4211960" cy="36004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мультистудия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07904" y="3933056"/>
            <a:ext cx="2736304" cy="25264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1560" y="6488668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Станки  кабинета «Технология»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851920" y="6488668"/>
            <a:ext cx="2699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Мультистудия</a:t>
            </a:r>
            <a:endParaRPr lang="ru-RU" dirty="0"/>
          </a:p>
        </p:txBody>
      </p:sp>
      <p:pic>
        <p:nvPicPr>
          <p:cNvPr id="8" name="Рисунок 7" descr="Студия Робототехники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72200" y="4005064"/>
            <a:ext cx="2771800" cy="252027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44208" y="6488668"/>
            <a:ext cx="2699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Студия Робототехники</a:t>
            </a:r>
            <a:endParaRPr lang="ru-RU" dirty="0"/>
          </a:p>
        </p:txBody>
      </p:sp>
      <p:pic>
        <p:nvPicPr>
          <p:cNvPr id="10" name="Рисунок 9" descr="точка2_2000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47664" y="0"/>
            <a:ext cx="6864085" cy="3861048"/>
          </a:xfrm>
          <a:prstGeom prst="rect">
            <a:avLst/>
          </a:prstGeom>
        </p:spPr>
      </p:pic>
      <p:pic>
        <p:nvPicPr>
          <p:cNvPr id="11" name="Рисунок 10" descr="станки кабинета Технологии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43608" y="3861048"/>
            <a:ext cx="2400300" cy="2562225"/>
          </a:xfrm>
          <a:prstGeom prst="rect">
            <a:avLst/>
          </a:prstGeom>
        </p:spPr>
      </p:pic>
      <p:pic>
        <p:nvPicPr>
          <p:cNvPr id="12" name="Рисунок 11" descr="11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419655" cy="6295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0"/>
            <a:ext cx="7714104" cy="562392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>
                <a:cs typeface="Arial"/>
              </a:rPr>
              <a:t>«Поддержка семей, имеющих детей»</a:t>
            </a:r>
            <a:endParaRPr lang="ru-RU" sz="2500" dirty="0"/>
          </a:p>
        </p:txBody>
      </p:sp>
      <p:sp>
        <p:nvSpPr>
          <p:cNvPr id="3" name="TextBox 2"/>
          <p:cNvSpPr txBox="1"/>
          <p:nvPr/>
        </p:nvSpPr>
        <p:spPr>
          <a:xfrm>
            <a:off x="1115616" y="548680"/>
            <a:ext cx="78488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b="1" dirty="0" smtClean="0">
                <a:solidFill>
                  <a:schemeClr val="tx2"/>
                </a:solidFill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создание условий для повышения компетентности родителей обучающихся, а также граждан, желающих принять на воспитание в свои семьи детей, оставшихся без попечения родителей, в вопросах образования и воспитания, в том числе для раннего развития детей в возрасте до 3-х лет, путем предоставления услуг психолого-педагогической, методической и консультативной помощи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19872" y="2060848"/>
            <a:ext cx="31655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Целевые значения показателей</a:t>
            </a: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971600" y="3604914"/>
          <a:ext cx="3816424" cy="2527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/>
          <p:nvPr/>
        </p:nvGraphicFramePr>
        <p:xfrm>
          <a:off x="5220072" y="3676922"/>
          <a:ext cx="3744416" cy="2455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187624" y="2708920"/>
            <a:ext cx="35283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Количество оказанных услуг психолого-педагогической, методической и консультативной поддержки родителей, единиц</a:t>
            </a:r>
            <a:endParaRPr lang="ru-RU" sz="1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292080" y="2668810"/>
            <a:ext cx="3600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Удовлетворенность граждан качеством предоставления услуг психолого-педагогической, методической и консультативной поддержки, %</a:t>
            </a:r>
            <a:endParaRPr lang="ru-RU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0"/>
            <a:ext cx="7498080" cy="548680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/>
              <a:t>«Учитель будущего»</a:t>
            </a:r>
            <a:endParaRPr lang="ru-RU" sz="2500" dirty="0"/>
          </a:p>
        </p:txBody>
      </p:sp>
      <p:sp>
        <p:nvSpPr>
          <p:cNvPr id="4" name="object 17"/>
          <p:cNvSpPr txBox="1"/>
          <p:nvPr/>
        </p:nvSpPr>
        <p:spPr>
          <a:xfrm>
            <a:off x="1547664" y="476672"/>
            <a:ext cx="7344816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89535" algn="just">
              <a:lnSpc>
                <a:spcPct val="100000"/>
              </a:lnSpc>
              <a:spcBef>
                <a:spcPts val="100"/>
              </a:spcBef>
            </a:pPr>
            <a:r>
              <a:rPr lang="ru-RU" sz="1400" b="1" spc="-10" dirty="0" smtClean="0">
                <a:solidFill>
                  <a:srgbClr val="16375E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600" spc="-10" dirty="0" smtClean="0">
                <a:solidFill>
                  <a:srgbClr val="16375E"/>
                </a:solidFill>
                <a:latin typeface="Times New Roman" pitchFamily="18" charset="0"/>
                <a:cs typeface="Times New Roman" pitchFamily="18" charset="0"/>
              </a:rPr>
              <a:t>внедрение </a:t>
            </a:r>
            <a:r>
              <a:rPr lang="ru-RU" sz="1600" spc="-5" dirty="0">
                <a:solidFill>
                  <a:srgbClr val="16375E"/>
                </a:solidFill>
                <a:latin typeface="Times New Roman" pitchFamily="18" charset="0"/>
                <a:cs typeface="Times New Roman" pitchFamily="18" charset="0"/>
              </a:rPr>
              <a:t>национальной </a:t>
            </a:r>
            <a:r>
              <a:rPr lang="ru-RU" sz="1600" spc="-10" dirty="0">
                <a:solidFill>
                  <a:srgbClr val="16375E"/>
                </a:solidFill>
                <a:latin typeface="Times New Roman" pitchFamily="18" charset="0"/>
                <a:cs typeface="Times New Roman" pitchFamily="18" charset="0"/>
              </a:rPr>
              <a:t>системы профессионального роста педагогических</a:t>
            </a:r>
            <a:r>
              <a:rPr lang="ru-RU" sz="1600" spc="135" dirty="0">
                <a:solidFill>
                  <a:srgbClr val="16375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16375E"/>
                </a:solidFill>
                <a:latin typeface="Times New Roman" pitchFamily="18" charset="0"/>
                <a:cs typeface="Times New Roman" pitchFamily="18" charset="0"/>
              </a:rPr>
              <a:t>работников; </a:t>
            </a:r>
            <a:r>
              <a:rPr lang="ru-RU" sz="1600" spc="-20" dirty="0" smtClean="0">
                <a:solidFill>
                  <a:srgbClr val="16375E"/>
                </a:solidFill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1600" spc="-15" dirty="0">
                <a:solidFill>
                  <a:srgbClr val="16375E"/>
                </a:solidFill>
                <a:latin typeface="Times New Roman" pitchFamily="18" charset="0"/>
                <a:cs typeface="Times New Roman" pitchFamily="18" charset="0"/>
              </a:rPr>
              <a:t>региональных площадок </a:t>
            </a:r>
            <a:r>
              <a:rPr lang="ru-RU" sz="1600" spc="-10" dirty="0">
                <a:solidFill>
                  <a:srgbClr val="16375E"/>
                </a:solidFill>
                <a:latin typeface="Times New Roman" pitchFamily="18" charset="0"/>
                <a:cs typeface="Times New Roman" pitchFamily="18" charset="0"/>
              </a:rPr>
              <a:t>для профессионального роста </a:t>
            </a:r>
            <a:r>
              <a:rPr lang="ru-RU" sz="1600" spc="-20" dirty="0">
                <a:solidFill>
                  <a:srgbClr val="16375E"/>
                </a:solidFill>
                <a:latin typeface="Times New Roman" pitchFamily="18" charset="0"/>
                <a:cs typeface="Times New Roman" pitchFamily="18" charset="0"/>
              </a:rPr>
              <a:t>педагогических</a:t>
            </a:r>
            <a:r>
              <a:rPr lang="ru-RU" sz="1600" spc="-125" dirty="0">
                <a:solidFill>
                  <a:srgbClr val="16375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20" dirty="0" smtClean="0">
                <a:solidFill>
                  <a:srgbClr val="16375E"/>
                </a:solidFill>
                <a:latin typeface="Times New Roman" pitchFamily="18" charset="0"/>
                <a:cs typeface="Times New Roman" pitchFamily="18" charset="0"/>
              </a:rPr>
              <a:t>работников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5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1412777"/>
            <a:ext cx="1368152" cy="14562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43808" y="1556792"/>
            <a:ext cx="6120680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/>
              <a:t>«Учитель — главное и незаменимое звено в системе образования. И о какой бы образовательной цифровой среде мы ни говорили, мы все равно соглашаемся с тем, что нам требуется развитие в первую очередь для учителя».</a:t>
            </a:r>
          </a:p>
          <a:p>
            <a:pPr algn="r"/>
            <a:r>
              <a:rPr lang="ru-RU" sz="1100" b="1" dirty="0" smtClean="0"/>
              <a:t>О.Васильева</a:t>
            </a:r>
            <a:endParaRPr lang="ru-RU" sz="1100" b="1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1259632" y="3212976"/>
          <a:ext cx="7560840" cy="35573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08312"/>
                <a:gridCol w="1512168"/>
                <a:gridCol w="1800200"/>
                <a:gridCol w="1440160"/>
              </a:tblGrid>
              <a:tr h="936104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Задачи,</a:t>
                      </a: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которые позволят решить проект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Результат </a:t>
                      </a:r>
                    </a:p>
                    <a:p>
                      <a:pPr algn="ctr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Эффект</a:t>
                      </a:r>
                    </a:p>
                    <a:p>
                      <a:pPr algn="ctr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82181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Внедрение  национальной системы профессионального роста педагогов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spc="-10" dirty="0" smtClean="0">
                        <a:solidFill>
                          <a:srgbClr val="16375E"/>
                        </a:solidFill>
                        <a:latin typeface="Arial"/>
                        <a:cs typeface="Arial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spc="-10" dirty="0" smtClean="0">
                          <a:solidFill>
                            <a:srgbClr val="16375E"/>
                          </a:solidFill>
                          <a:latin typeface="Arial"/>
                          <a:cs typeface="Arial"/>
                        </a:rPr>
                        <a:t>Новая система  </a:t>
                      </a:r>
                      <a:r>
                        <a:rPr lang="ru-RU" sz="1400" spc="-15" dirty="0" smtClean="0">
                          <a:solidFill>
                            <a:srgbClr val="16375E"/>
                          </a:solidFill>
                          <a:latin typeface="Arial"/>
                          <a:cs typeface="Arial"/>
                        </a:rPr>
                        <a:t>учительского</a:t>
                      </a:r>
                      <a:r>
                        <a:rPr lang="ru-RU" sz="1400" spc="5" dirty="0" smtClean="0">
                          <a:solidFill>
                            <a:srgbClr val="16375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spc="-10" dirty="0" smtClean="0">
                          <a:solidFill>
                            <a:srgbClr val="16375E"/>
                          </a:solidFill>
                          <a:latin typeface="Arial"/>
                          <a:cs typeface="Arial"/>
                        </a:rPr>
                        <a:t>роста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spc="-10" dirty="0" smtClean="0">
                          <a:solidFill>
                            <a:srgbClr val="16375E"/>
                          </a:solidFill>
                          <a:latin typeface="Arial"/>
                          <a:cs typeface="Arial"/>
                        </a:rPr>
                        <a:t>Новая система аттестации  </a:t>
                      </a:r>
                      <a:r>
                        <a:rPr lang="ru-RU" sz="1400" spc="-15" dirty="0" smtClean="0">
                          <a:solidFill>
                            <a:srgbClr val="16375E"/>
                          </a:solidFill>
                          <a:latin typeface="Arial"/>
                          <a:cs typeface="Arial"/>
                        </a:rPr>
                        <a:t>руководителей  общеобразовательных</a:t>
                      </a:r>
                      <a:r>
                        <a:rPr lang="ru-RU" sz="1400" spc="-55" dirty="0" smtClean="0">
                          <a:solidFill>
                            <a:srgbClr val="16375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spc="-10" dirty="0" smtClean="0">
                          <a:solidFill>
                            <a:srgbClr val="16375E"/>
                          </a:solidFill>
                          <a:latin typeface="Arial"/>
                          <a:cs typeface="Arial"/>
                        </a:rPr>
                        <a:t>организаций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Непрерывное образование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Добровольная оценка профессиональной квалификации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Повышение качества образования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83212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 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54%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учителей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11%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педагогических работников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80120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spc="-15" dirty="0" smtClean="0">
                          <a:solidFill>
                            <a:srgbClr val="17375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Вовлечение </a:t>
                      </a:r>
                      <a:r>
                        <a:rPr lang="ru-RU" sz="1400" spc="-10" dirty="0" smtClean="0">
                          <a:solidFill>
                            <a:srgbClr val="17375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менее </a:t>
                      </a:r>
                      <a:r>
                        <a:rPr lang="ru-RU" sz="1400" b="1" spc="-5" dirty="0" smtClean="0">
                          <a:solidFill>
                            <a:srgbClr val="17375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70 %</a:t>
                      </a:r>
                      <a:r>
                        <a:rPr lang="ru-RU" sz="1400" spc="-5" dirty="0" smtClean="0">
                          <a:solidFill>
                            <a:srgbClr val="17375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spc="-10" dirty="0" smtClean="0">
                          <a:solidFill>
                            <a:srgbClr val="17375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педагогических  работников </a:t>
                      </a:r>
                      <a:r>
                        <a:rPr lang="ru-RU" sz="1400" spc="-5" dirty="0" smtClean="0">
                          <a:solidFill>
                            <a:srgbClr val="17375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1400" spc="-10" dirty="0" smtClean="0">
                          <a:solidFill>
                            <a:srgbClr val="17375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возрасте </a:t>
                      </a:r>
                      <a:r>
                        <a:rPr lang="ru-RU" sz="1400" spc="-5" dirty="0" smtClean="0">
                          <a:solidFill>
                            <a:srgbClr val="17375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 35 </a:t>
                      </a:r>
                      <a:r>
                        <a:rPr lang="ru-RU" sz="1400" spc="-20" dirty="0" smtClean="0">
                          <a:solidFill>
                            <a:srgbClr val="17375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лет </a:t>
                      </a:r>
                      <a:r>
                        <a:rPr lang="ru-RU" sz="1400" spc="-5" dirty="0" smtClean="0">
                          <a:solidFill>
                            <a:srgbClr val="17375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1400" spc="-10" dirty="0" smtClean="0">
                          <a:solidFill>
                            <a:srgbClr val="17375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различные формы  поддержки </a:t>
                      </a:r>
                      <a:r>
                        <a:rPr lang="ru-RU" sz="1400" spc="-5" dirty="0" smtClean="0">
                          <a:solidFill>
                            <a:srgbClr val="17375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 </a:t>
                      </a:r>
                      <a:r>
                        <a:rPr lang="ru-RU" sz="1400" spc="-10" dirty="0" smtClean="0">
                          <a:solidFill>
                            <a:srgbClr val="17375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сопровождения </a:t>
                      </a:r>
                      <a:r>
                        <a:rPr lang="ru-RU" sz="1400" spc="-5" dirty="0" smtClean="0">
                          <a:solidFill>
                            <a:srgbClr val="17375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первые три </a:t>
                      </a:r>
                      <a:r>
                        <a:rPr lang="ru-RU" sz="1400" spc="-20" dirty="0" smtClean="0">
                          <a:solidFill>
                            <a:srgbClr val="17375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  </a:t>
                      </a:r>
                      <a:r>
                        <a:rPr lang="ru-RU" sz="1400" spc="-15" dirty="0" smtClean="0">
                          <a:solidFill>
                            <a:srgbClr val="17375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работы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3491880" y="2636912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/>
                <a:solidFill>
                  <a:srgbClr val="0070C0"/>
                </a:solidFill>
              </a:rPr>
              <a:t>2021 – 2024 годы </a:t>
            </a:r>
            <a:endParaRPr lang="ru-RU" sz="2400" b="1" dirty="0">
              <a:ln/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1520" y="2614541"/>
            <a:ext cx="8679942" cy="42434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51520" y="2708920"/>
            <a:ext cx="8712968" cy="3942874"/>
          </a:xfrm>
          <a:custGeom>
            <a:avLst/>
            <a:gdLst/>
            <a:ahLst/>
            <a:cxnLst/>
            <a:rect l="l" t="t" r="r" b="b"/>
            <a:pathLst>
              <a:path w="11350625" h="3946525">
                <a:moveTo>
                  <a:pt x="10692510" y="0"/>
                </a:moveTo>
                <a:lnTo>
                  <a:pt x="657656" y="0"/>
                </a:lnTo>
                <a:lnTo>
                  <a:pt x="608575" y="1804"/>
                </a:lnTo>
                <a:lnTo>
                  <a:pt x="560474" y="7132"/>
                </a:lnTo>
                <a:lnTo>
                  <a:pt x="513479" y="15856"/>
                </a:lnTo>
                <a:lnTo>
                  <a:pt x="467719" y="27850"/>
                </a:lnTo>
                <a:lnTo>
                  <a:pt x="423319" y="42986"/>
                </a:lnTo>
                <a:lnTo>
                  <a:pt x="380408" y="61137"/>
                </a:lnTo>
                <a:lnTo>
                  <a:pt x="339112" y="82175"/>
                </a:lnTo>
                <a:lnTo>
                  <a:pt x="299558" y="105973"/>
                </a:lnTo>
                <a:lnTo>
                  <a:pt x="261874" y="132405"/>
                </a:lnTo>
                <a:lnTo>
                  <a:pt x="226188" y="161342"/>
                </a:lnTo>
                <a:lnTo>
                  <a:pt x="192625" y="192658"/>
                </a:lnTo>
                <a:lnTo>
                  <a:pt x="161314" y="226226"/>
                </a:lnTo>
                <a:lnTo>
                  <a:pt x="132381" y="261917"/>
                </a:lnTo>
                <a:lnTo>
                  <a:pt x="105954" y="299606"/>
                </a:lnTo>
                <a:lnTo>
                  <a:pt x="82159" y="339164"/>
                </a:lnTo>
                <a:lnTo>
                  <a:pt x="61125" y="380464"/>
                </a:lnTo>
                <a:lnTo>
                  <a:pt x="42978" y="423380"/>
                </a:lnTo>
                <a:lnTo>
                  <a:pt x="27845" y="467784"/>
                </a:lnTo>
                <a:lnTo>
                  <a:pt x="15853" y="513548"/>
                </a:lnTo>
                <a:lnTo>
                  <a:pt x="7130" y="560546"/>
                </a:lnTo>
                <a:lnTo>
                  <a:pt x="1803" y="608650"/>
                </a:lnTo>
                <a:lnTo>
                  <a:pt x="0" y="657733"/>
                </a:lnTo>
                <a:lnTo>
                  <a:pt x="1" y="3288296"/>
                </a:lnTo>
                <a:lnTo>
                  <a:pt x="1805" y="3337377"/>
                </a:lnTo>
                <a:lnTo>
                  <a:pt x="7131" y="3385478"/>
                </a:lnTo>
                <a:lnTo>
                  <a:pt x="15854" y="3432473"/>
                </a:lnTo>
                <a:lnTo>
                  <a:pt x="27845" y="3478234"/>
                </a:lnTo>
                <a:lnTo>
                  <a:pt x="42978" y="3522633"/>
                </a:lnTo>
                <a:lnTo>
                  <a:pt x="61125" y="3565545"/>
                </a:lnTo>
                <a:lnTo>
                  <a:pt x="82160" y="3606841"/>
                </a:lnTo>
                <a:lnTo>
                  <a:pt x="105954" y="3646394"/>
                </a:lnTo>
                <a:lnTo>
                  <a:pt x="132381" y="3684078"/>
                </a:lnTo>
                <a:lnTo>
                  <a:pt x="161314" y="3719765"/>
                </a:lnTo>
                <a:lnTo>
                  <a:pt x="192625" y="3753327"/>
                </a:lnTo>
                <a:lnTo>
                  <a:pt x="226188" y="3784639"/>
                </a:lnTo>
                <a:lnTo>
                  <a:pt x="261875" y="3813572"/>
                </a:lnTo>
                <a:lnTo>
                  <a:pt x="299558" y="3839999"/>
                </a:lnTo>
                <a:lnTo>
                  <a:pt x="339112" y="3863793"/>
                </a:lnTo>
                <a:lnTo>
                  <a:pt x="380408" y="3884828"/>
                </a:lnTo>
                <a:lnTo>
                  <a:pt x="423319" y="3902975"/>
                </a:lnTo>
                <a:lnTo>
                  <a:pt x="467719" y="3918108"/>
                </a:lnTo>
                <a:lnTo>
                  <a:pt x="513479" y="3930099"/>
                </a:lnTo>
                <a:lnTo>
                  <a:pt x="560474" y="3938822"/>
                </a:lnTo>
                <a:lnTo>
                  <a:pt x="608575" y="3944149"/>
                </a:lnTo>
                <a:lnTo>
                  <a:pt x="657656" y="3945953"/>
                </a:lnTo>
                <a:lnTo>
                  <a:pt x="10692510" y="3945953"/>
                </a:lnTo>
                <a:lnTo>
                  <a:pt x="10741593" y="3944149"/>
                </a:lnTo>
                <a:lnTo>
                  <a:pt x="10789694" y="3938822"/>
                </a:lnTo>
                <a:lnTo>
                  <a:pt x="10836689" y="3930099"/>
                </a:lnTo>
                <a:lnTo>
                  <a:pt x="10882448" y="3918108"/>
                </a:lnTo>
                <a:lnTo>
                  <a:pt x="10926846" y="3902975"/>
                </a:lnTo>
                <a:lnTo>
                  <a:pt x="10969755" y="3884828"/>
                </a:lnTo>
                <a:lnTo>
                  <a:pt x="11011049" y="3863793"/>
                </a:lnTo>
                <a:lnTo>
                  <a:pt x="11050599" y="3839999"/>
                </a:lnTo>
                <a:lnTo>
                  <a:pt x="11088279" y="3813572"/>
                </a:lnTo>
                <a:lnTo>
                  <a:pt x="11123962" y="3784639"/>
                </a:lnTo>
                <a:lnTo>
                  <a:pt x="11157521" y="3753327"/>
                </a:lnTo>
                <a:lnTo>
                  <a:pt x="11188828" y="3719765"/>
                </a:lnTo>
                <a:lnTo>
                  <a:pt x="11217757" y="3684078"/>
                </a:lnTo>
                <a:lnTo>
                  <a:pt x="11244181" y="3646394"/>
                </a:lnTo>
                <a:lnTo>
                  <a:pt x="11267971" y="3606841"/>
                </a:lnTo>
                <a:lnTo>
                  <a:pt x="11289002" y="3565545"/>
                </a:lnTo>
                <a:lnTo>
                  <a:pt x="11307147" y="3522633"/>
                </a:lnTo>
                <a:lnTo>
                  <a:pt x="11322277" y="3478234"/>
                </a:lnTo>
                <a:lnTo>
                  <a:pt x="11334266" y="3432473"/>
                </a:lnTo>
                <a:lnTo>
                  <a:pt x="11342987" y="3385478"/>
                </a:lnTo>
                <a:lnTo>
                  <a:pt x="11348313" y="3337377"/>
                </a:lnTo>
                <a:lnTo>
                  <a:pt x="11350116" y="3288296"/>
                </a:lnTo>
                <a:lnTo>
                  <a:pt x="11350116" y="657733"/>
                </a:lnTo>
                <a:lnTo>
                  <a:pt x="11348313" y="608650"/>
                </a:lnTo>
                <a:lnTo>
                  <a:pt x="11342987" y="560546"/>
                </a:lnTo>
                <a:lnTo>
                  <a:pt x="11334266" y="513548"/>
                </a:lnTo>
                <a:lnTo>
                  <a:pt x="11322277" y="467784"/>
                </a:lnTo>
                <a:lnTo>
                  <a:pt x="11307147" y="423380"/>
                </a:lnTo>
                <a:lnTo>
                  <a:pt x="11289002" y="380464"/>
                </a:lnTo>
                <a:lnTo>
                  <a:pt x="11267971" y="339164"/>
                </a:lnTo>
                <a:lnTo>
                  <a:pt x="11244181" y="299606"/>
                </a:lnTo>
                <a:lnTo>
                  <a:pt x="11217757" y="261917"/>
                </a:lnTo>
                <a:lnTo>
                  <a:pt x="11188828" y="226226"/>
                </a:lnTo>
                <a:lnTo>
                  <a:pt x="11157521" y="192658"/>
                </a:lnTo>
                <a:lnTo>
                  <a:pt x="11123962" y="161342"/>
                </a:lnTo>
                <a:lnTo>
                  <a:pt x="11088279" y="132405"/>
                </a:lnTo>
                <a:lnTo>
                  <a:pt x="11050599" y="105973"/>
                </a:lnTo>
                <a:lnTo>
                  <a:pt x="11011049" y="82175"/>
                </a:lnTo>
                <a:lnTo>
                  <a:pt x="10969755" y="61137"/>
                </a:lnTo>
                <a:lnTo>
                  <a:pt x="10926846" y="42986"/>
                </a:lnTo>
                <a:lnTo>
                  <a:pt x="10882448" y="27850"/>
                </a:lnTo>
                <a:lnTo>
                  <a:pt x="10836689" y="15856"/>
                </a:lnTo>
                <a:lnTo>
                  <a:pt x="10789694" y="7132"/>
                </a:lnTo>
                <a:lnTo>
                  <a:pt x="10741593" y="1804"/>
                </a:lnTo>
                <a:lnTo>
                  <a:pt x="10692510" y="0"/>
                </a:lnTo>
                <a:close/>
              </a:path>
            </a:pathLst>
          </a:custGeom>
          <a:solidFill>
            <a:srgbClr val="A8CD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9512" y="2708920"/>
            <a:ext cx="8784976" cy="3942874"/>
          </a:xfrm>
          <a:custGeom>
            <a:avLst/>
            <a:gdLst/>
            <a:ahLst/>
            <a:cxnLst/>
            <a:rect l="l" t="t" r="r" b="b"/>
            <a:pathLst>
              <a:path w="11350625" h="3946525">
                <a:moveTo>
                  <a:pt x="0" y="657733"/>
                </a:moveTo>
                <a:lnTo>
                  <a:pt x="1803" y="608650"/>
                </a:lnTo>
                <a:lnTo>
                  <a:pt x="7130" y="560546"/>
                </a:lnTo>
                <a:lnTo>
                  <a:pt x="15853" y="513548"/>
                </a:lnTo>
                <a:lnTo>
                  <a:pt x="27845" y="467784"/>
                </a:lnTo>
                <a:lnTo>
                  <a:pt x="42978" y="423380"/>
                </a:lnTo>
                <a:lnTo>
                  <a:pt x="61125" y="380464"/>
                </a:lnTo>
                <a:lnTo>
                  <a:pt x="82159" y="339164"/>
                </a:lnTo>
                <a:lnTo>
                  <a:pt x="105954" y="299606"/>
                </a:lnTo>
                <a:lnTo>
                  <a:pt x="132381" y="261917"/>
                </a:lnTo>
                <a:lnTo>
                  <a:pt x="161314" y="226226"/>
                </a:lnTo>
                <a:lnTo>
                  <a:pt x="192625" y="192658"/>
                </a:lnTo>
                <a:lnTo>
                  <a:pt x="226188" y="161342"/>
                </a:lnTo>
                <a:lnTo>
                  <a:pt x="261874" y="132405"/>
                </a:lnTo>
                <a:lnTo>
                  <a:pt x="299558" y="105973"/>
                </a:lnTo>
                <a:lnTo>
                  <a:pt x="339112" y="82175"/>
                </a:lnTo>
                <a:lnTo>
                  <a:pt x="380408" y="61137"/>
                </a:lnTo>
                <a:lnTo>
                  <a:pt x="423319" y="42986"/>
                </a:lnTo>
                <a:lnTo>
                  <a:pt x="467719" y="27850"/>
                </a:lnTo>
                <a:lnTo>
                  <a:pt x="513479" y="15856"/>
                </a:lnTo>
                <a:lnTo>
                  <a:pt x="560474" y="7132"/>
                </a:lnTo>
                <a:lnTo>
                  <a:pt x="608575" y="1804"/>
                </a:lnTo>
                <a:lnTo>
                  <a:pt x="657656" y="0"/>
                </a:lnTo>
                <a:lnTo>
                  <a:pt x="10692510" y="0"/>
                </a:lnTo>
                <a:lnTo>
                  <a:pt x="10741593" y="1804"/>
                </a:lnTo>
                <a:lnTo>
                  <a:pt x="10789694" y="7132"/>
                </a:lnTo>
                <a:lnTo>
                  <a:pt x="10836689" y="15856"/>
                </a:lnTo>
                <a:lnTo>
                  <a:pt x="10882448" y="27850"/>
                </a:lnTo>
                <a:lnTo>
                  <a:pt x="10926846" y="42986"/>
                </a:lnTo>
                <a:lnTo>
                  <a:pt x="10969755" y="61137"/>
                </a:lnTo>
                <a:lnTo>
                  <a:pt x="11011049" y="82175"/>
                </a:lnTo>
                <a:lnTo>
                  <a:pt x="11050599" y="105973"/>
                </a:lnTo>
                <a:lnTo>
                  <a:pt x="11088279" y="132405"/>
                </a:lnTo>
                <a:lnTo>
                  <a:pt x="11123962" y="161342"/>
                </a:lnTo>
                <a:lnTo>
                  <a:pt x="11157521" y="192658"/>
                </a:lnTo>
                <a:lnTo>
                  <a:pt x="11188828" y="226226"/>
                </a:lnTo>
                <a:lnTo>
                  <a:pt x="11217757" y="261917"/>
                </a:lnTo>
                <a:lnTo>
                  <a:pt x="11244181" y="299606"/>
                </a:lnTo>
                <a:lnTo>
                  <a:pt x="11267971" y="339164"/>
                </a:lnTo>
                <a:lnTo>
                  <a:pt x="11289002" y="380464"/>
                </a:lnTo>
                <a:lnTo>
                  <a:pt x="11307147" y="423380"/>
                </a:lnTo>
                <a:lnTo>
                  <a:pt x="11322277" y="467784"/>
                </a:lnTo>
                <a:lnTo>
                  <a:pt x="11334266" y="513548"/>
                </a:lnTo>
                <a:lnTo>
                  <a:pt x="11342987" y="560546"/>
                </a:lnTo>
                <a:lnTo>
                  <a:pt x="11348313" y="608650"/>
                </a:lnTo>
                <a:lnTo>
                  <a:pt x="11350116" y="657733"/>
                </a:lnTo>
                <a:lnTo>
                  <a:pt x="11350116" y="3288296"/>
                </a:lnTo>
                <a:lnTo>
                  <a:pt x="11348313" y="3337377"/>
                </a:lnTo>
                <a:lnTo>
                  <a:pt x="11342987" y="3385478"/>
                </a:lnTo>
                <a:lnTo>
                  <a:pt x="11334266" y="3432473"/>
                </a:lnTo>
                <a:lnTo>
                  <a:pt x="11322277" y="3478234"/>
                </a:lnTo>
                <a:lnTo>
                  <a:pt x="11307147" y="3522633"/>
                </a:lnTo>
                <a:lnTo>
                  <a:pt x="11289002" y="3565545"/>
                </a:lnTo>
                <a:lnTo>
                  <a:pt x="11267971" y="3606841"/>
                </a:lnTo>
                <a:lnTo>
                  <a:pt x="11244181" y="3646394"/>
                </a:lnTo>
                <a:lnTo>
                  <a:pt x="11217757" y="3684078"/>
                </a:lnTo>
                <a:lnTo>
                  <a:pt x="11188828" y="3719765"/>
                </a:lnTo>
                <a:lnTo>
                  <a:pt x="11157521" y="3753327"/>
                </a:lnTo>
                <a:lnTo>
                  <a:pt x="11123962" y="3784639"/>
                </a:lnTo>
                <a:lnTo>
                  <a:pt x="11088279" y="3813572"/>
                </a:lnTo>
                <a:lnTo>
                  <a:pt x="11050599" y="3839999"/>
                </a:lnTo>
                <a:lnTo>
                  <a:pt x="11011049" y="3863793"/>
                </a:lnTo>
                <a:lnTo>
                  <a:pt x="10969755" y="3884828"/>
                </a:lnTo>
                <a:lnTo>
                  <a:pt x="10926846" y="3902975"/>
                </a:lnTo>
                <a:lnTo>
                  <a:pt x="10882448" y="3918108"/>
                </a:lnTo>
                <a:lnTo>
                  <a:pt x="10836689" y="3930099"/>
                </a:lnTo>
                <a:lnTo>
                  <a:pt x="10789694" y="3938822"/>
                </a:lnTo>
                <a:lnTo>
                  <a:pt x="10741593" y="3944149"/>
                </a:lnTo>
                <a:lnTo>
                  <a:pt x="10692510" y="3945953"/>
                </a:lnTo>
                <a:lnTo>
                  <a:pt x="657656" y="3945953"/>
                </a:lnTo>
                <a:lnTo>
                  <a:pt x="608575" y="3944149"/>
                </a:lnTo>
                <a:lnTo>
                  <a:pt x="560474" y="3938822"/>
                </a:lnTo>
                <a:lnTo>
                  <a:pt x="513479" y="3930099"/>
                </a:lnTo>
                <a:lnTo>
                  <a:pt x="467719" y="3918108"/>
                </a:lnTo>
                <a:lnTo>
                  <a:pt x="423319" y="3902975"/>
                </a:lnTo>
                <a:lnTo>
                  <a:pt x="380408" y="3884828"/>
                </a:lnTo>
                <a:lnTo>
                  <a:pt x="339112" y="3863793"/>
                </a:lnTo>
                <a:lnTo>
                  <a:pt x="299558" y="3839999"/>
                </a:lnTo>
                <a:lnTo>
                  <a:pt x="261875" y="3813572"/>
                </a:lnTo>
                <a:lnTo>
                  <a:pt x="226188" y="3784639"/>
                </a:lnTo>
                <a:lnTo>
                  <a:pt x="192625" y="3753327"/>
                </a:lnTo>
                <a:lnTo>
                  <a:pt x="161314" y="3719765"/>
                </a:lnTo>
                <a:lnTo>
                  <a:pt x="132381" y="3684078"/>
                </a:lnTo>
                <a:lnTo>
                  <a:pt x="105954" y="3646394"/>
                </a:lnTo>
                <a:lnTo>
                  <a:pt x="82160" y="3606841"/>
                </a:lnTo>
                <a:lnTo>
                  <a:pt x="61125" y="3565545"/>
                </a:lnTo>
                <a:lnTo>
                  <a:pt x="42978" y="3522633"/>
                </a:lnTo>
                <a:lnTo>
                  <a:pt x="27845" y="3478234"/>
                </a:lnTo>
                <a:lnTo>
                  <a:pt x="15854" y="3432473"/>
                </a:lnTo>
                <a:lnTo>
                  <a:pt x="7131" y="3385478"/>
                </a:lnTo>
                <a:lnTo>
                  <a:pt x="1805" y="3337377"/>
                </a:lnTo>
                <a:lnTo>
                  <a:pt x="1" y="3288296"/>
                </a:lnTo>
                <a:lnTo>
                  <a:pt x="0" y="657733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38896" y="1285446"/>
            <a:ext cx="2599372" cy="1425525"/>
          </a:xfrm>
          <a:custGeom>
            <a:avLst/>
            <a:gdLst/>
            <a:ahLst/>
            <a:cxnLst/>
            <a:rect l="l" t="t" r="r" b="b"/>
            <a:pathLst>
              <a:path w="3465829" h="1426845">
                <a:moveTo>
                  <a:pt x="3227704" y="0"/>
                </a:moveTo>
                <a:lnTo>
                  <a:pt x="237870" y="0"/>
                </a:lnTo>
                <a:lnTo>
                  <a:pt x="189910" y="4834"/>
                </a:lnTo>
                <a:lnTo>
                  <a:pt x="145250" y="18700"/>
                </a:lnTo>
                <a:lnTo>
                  <a:pt x="104843" y="40639"/>
                </a:lnTo>
                <a:lnTo>
                  <a:pt x="69643" y="69691"/>
                </a:lnTo>
                <a:lnTo>
                  <a:pt x="40605" y="104899"/>
                </a:lnTo>
                <a:lnTo>
                  <a:pt x="18682" y="145303"/>
                </a:lnTo>
                <a:lnTo>
                  <a:pt x="4829" y="189947"/>
                </a:lnTo>
                <a:lnTo>
                  <a:pt x="0" y="237871"/>
                </a:lnTo>
                <a:lnTo>
                  <a:pt x="0" y="1189101"/>
                </a:lnTo>
                <a:lnTo>
                  <a:pt x="4829" y="1237019"/>
                </a:lnTo>
                <a:lnTo>
                  <a:pt x="18682" y="1281648"/>
                </a:lnTo>
                <a:lnTo>
                  <a:pt x="40605" y="1322032"/>
                </a:lnTo>
                <a:lnTo>
                  <a:pt x="69643" y="1357217"/>
                </a:lnTo>
                <a:lnTo>
                  <a:pt x="104843" y="1386246"/>
                </a:lnTo>
                <a:lnTo>
                  <a:pt x="145250" y="1408164"/>
                </a:lnTo>
                <a:lnTo>
                  <a:pt x="189910" y="1422015"/>
                </a:lnTo>
                <a:lnTo>
                  <a:pt x="237870" y="1426845"/>
                </a:lnTo>
                <a:lnTo>
                  <a:pt x="3227704" y="1426845"/>
                </a:lnTo>
                <a:lnTo>
                  <a:pt x="3275665" y="1422015"/>
                </a:lnTo>
                <a:lnTo>
                  <a:pt x="3320325" y="1408164"/>
                </a:lnTo>
                <a:lnTo>
                  <a:pt x="3360732" y="1386246"/>
                </a:lnTo>
                <a:lnTo>
                  <a:pt x="3395932" y="1357217"/>
                </a:lnTo>
                <a:lnTo>
                  <a:pt x="3424970" y="1322032"/>
                </a:lnTo>
                <a:lnTo>
                  <a:pt x="3446893" y="1281648"/>
                </a:lnTo>
                <a:lnTo>
                  <a:pt x="3460746" y="1237019"/>
                </a:lnTo>
                <a:lnTo>
                  <a:pt x="3465576" y="1189101"/>
                </a:lnTo>
                <a:lnTo>
                  <a:pt x="3465576" y="237871"/>
                </a:lnTo>
                <a:lnTo>
                  <a:pt x="3460746" y="189947"/>
                </a:lnTo>
                <a:lnTo>
                  <a:pt x="3446893" y="145303"/>
                </a:lnTo>
                <a:lnTo>
                  <a:pt x="3424970" y="104899"/>
                </a:lnTo>
                <a:lnTo>
                  <a:pt x="3395932" y="69691"/>
                </a:lnTo>
                <a:lnTo>
                  <a:pt x="3360732" y="40639"/>
                </a:lnTo>
                <a:lnTo>
                  <a:pt x="3320325" y="18700"/>
                </a:lnTo>
                <a:lnTo>
                  <a:pt x="3275665" y="4834"/>
                </a:lnTo>
                <a:lnTo>
                  <a:pt x="32277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38896" y="1285447"/>
            <a:ext cx="2599372" cy="1351465"/>
          </a:xfrm>
          <a:custGeom>
            <a:avLst/>
            <a:gdLst/>
            <a:ahLst/>
            <a:cxnLst/>
            <a:rect l="l" t="t" r="r" b="b"/>
            <a:pathLst>
              <a:path w="3465829" h="1426845">
                <a:moveTo>
                  <a:pt x="0" y="237871"/>
                </a:moveTo>
                <a:lnTo>
                  <a:pt x="4829" y="189947"/>
                </a:lnTo>
                <a:lnTo>
                  <a:pt x="18682" y="145303"/>
                </a:lnTo>
                <a:lnTo>
                  <a:pt x="40605" y="104899"/>
                </a:lnTo>
                <a:lnTo>
                  <a:pt x="69643" y="69691"/>
                </a:lnTo>
                <a:lnTo>
                  <a:pt x="104843" y="40639"/>
                </a:lnTo>
                <a:lnTo>
                  <a:pt x="145250" y="18700"/>
                </a:lnTo>
                <a:lnTo>
                  <a:pt x="189910" y="4834"/>
                </a:lnTo>
                <a:lnTo>
                  <a:pt x="237870" y="0"/>
                </a:lnTo>
                <a:lnTo>
                  <a:pt x="3227704" y="0"/>
                </a:lnTo>
                <a:lnTo>
                  <a:pt x="3275665" y="4834"/>
                </a:lnTo>
                <a:lnTo>
                  <a:pt x="3320325" y="18700"/>
                </a:lnTo>
                <a:lnTo>
                  <a:pt x="3360732" y="40639"/>
                </a:lnTo>
                <a:lnTo>
                  <a:pt x="3395932" y="69691"/>
                </a:lnTo>
                <a:lnTo>
                  <a:pt x="3424970" y="104899"/>
                </a:lnTo>
                <a:lnTo>
                  <a:pt x="3446893" y="145303"/>
                </a:lnTo>
                <a:lnTo>
                  <a:pt x="3460746" y="189947"/>
                </a:lnTo>
                <a:lnTo>
                  <a:pt x="3465576" y="237871"/>
                </a:lnTo>
                <a:lnTo>
                  <a:pt x="3465576" y="1189101"/>
                </a:lnTo>
                <a:lnTo>
                  <a:pt x="3460746" y="1237019"/>
                </a:lnTo>
                <a:lnTo>
                  <a:pt x="3446893" y="1281648"/>
                </a:lnTo>
                <a:lnTo>
                  <a:pt x="3424970" y="1322032"/>
                </a:lnTo>
                <a:lnTo>
                  <a:pt x="3395932" y="1357217"/>
                </a:lnTo>
                <a:lnTo>
                  <a:pt x="3360732" y="1386246"/>
                </a:lnTo>
                <a:lnTo>
                  <a:pt x="3320325" y="1408164"/>
                </a:lnTo>
                <a:lnTo>
                  <a:pt x="3275665" y="1422015"/>
                </a:lnTo>
                <a:lnTo>
                  <a:pt x="3227704" y="1426845"/>
                </a:lnTo>
                <a:lnTo>
                  <a:pt x="237870" y="1426845"/>
                </a:lnTo>
                <a:lnTo>
                  <a:pt x="189910" y="1422015"/>
                </a:lnTo>
                <a:lnTo>
                  <a:pt x="145250" y="1408164"/>
                </a:lnTo>
                <a:lnTo>
                  <a:pt x="104843" y="1386246"/>
                </a:lnTo>
                <a:lnTo>
                  <a:pt x="69643" y="1357217"/>
                </a:lnTo>
                <a:lnTo>
                  <a:pt x="40605" y="1322032"/>
                </a:lnTo>
                <a:lnTo>
                  <a:pt x="18682" y="1281648"/>
                </a:lnTo>
                <a:lnTo>
                  <a:pt x="4829" y="1237019"/>
                </a:lnTo>
                <a:lnTo>
                  <a:pt x="0" y="1189101"/>
                </a:lnTo>
                <a:lnTo>
                  <a:pt x="0" y="237871"/>
                </a:lnTo>
                <a:close/>
              </a:path>
            </a:pathLst>
          </a:custGeom>
          <a:ln w="25399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907704" y="1412776"/>
            <a:ext cx="2520280" cy="1057747"/>
          </a:xfrm>
          <a:prstGeom prst="rect">
            <a:avLst/>
          </a:prstGeom>
        </p:spPr>
        <p:txBody>
          <a:bodyPr vert="horz" wrap="square" lIns="0" tIns="11197" rIns="0" bIns="0" rtlCol="0">
            <a:spAutoFit/>
          </a:bodyPr>
          <a:lstStyle/>
          <a:p>
            <a:pPr marL="1600" algn="ctr">
              <a:spcBef>
                <a:spcPts val="88"/>
              </a:spcBef>
            </a:pPr>
            <a:r>
              <a:rPr sz="1700" spc="-63" dirty="0">
                <a:latin typeface="Trebuchet MS"/>
                <a:cs typeface="Trebuchet MS"/>
              </a:rPr>
              <a:t>Восполнение</a:t>
            </a:r>
            <a:endParaRPr sz="1700" dirty="0">
              <a:latin typeface="Trebuchet MS"/>
              <a:cs typeface="Trebuchet MS"/>
            </a:endParaRPr>
          </a:p>
          <a:p>
            <a:pPr marL="2133" algn="ctr"/>
            <a:r>
              <a:rPr sz="1700" spc="-80" dirty="0">
                <a:latin typeface="Trebuchet MS"/>
                <a:cs typeface="Trebuchet MS"/>
              </a:rPr>
              <a:t>профессиональных</a:t>
            </a:r>
            <a:endParaRPr sz="1700" dirty="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700" spc="-84" dirty="0">
                <a:latin typeface="Trebuchet MS"/>
                <a:cs typeface="Trebuchet MS"/>
              </a:rPr>
              <a:t>дефицитов</a:t>
            </a:r>
            <a:r>
              <a:rPr sz="1700" spc="223" dirty="0">
                <a:latin typeface="Trebuchet MS"/>
                <a:cs typeface="Trebuchet MS"/>
              </a:rPr>
              <a:t> </a:t>
            </a:r>
            <a:r>
              <a:rPr sz="1700" spc="-71" dirty="0">
                <a:latin typeface="Trebuchet MS"/>
                <a:cs typeface="Trebuchet MS"/>
              </a:rPr>
              <a:t>для</a:t>
            </a:r>
            <a:endParaRPr sz="1700" dirty="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700" spc="-84" dirty="0">
                <a:latin typeface="Trebuchet MS"/>
                <a:cs typeface="Trebuchet MS"/>
              </a:rPr>
              <a:t>соответствия</a:t>
            </a:r>
            <a:r>
              <a:rPr sz="1700" spc="-206" dirty="0">
                <a:latin typeface="Trebuchet MS"/>
                <a:cs typeface="Trebuchet MS"/>
              </a:rPr>
              <a:t> </a:t>
            </a:r>
            <a:r>
              <a:rPr sz="1700" spc="-55" dirty="0">
                <a:latin typeface="Trebuchet MS"/>
                <a:cs typeface="Trebuchet MS"/>
              </a:rPr>
              <a:t>требованиям</a:t>
            </a:r>
            <a:endParaRPr sz="17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548569" y="1266161"/>
            <a:ext cx="2687478" cy="1370752"/>
          </a:xfrm>
          <a:custGeom>
            <a:avLst/>
            <a:gdLst/>
            <a:ahLst/>
            <a:cxnLst/>
            <a:rect l="l" t="t" r="r" b="b"/>
            <a:pathLst>
              <a:path w="3583304" h="1411605">
                <a:moveTo>
                  <a:pt x="3347846" y="0"/>
                </a:moveTo>
                <a:lnTo>
                  <a:pt x="235203" y="0"/>
                </a:lnTo>
                <a:lnTo>
                  <a:pt x="187796" y="4782"/>
                </a:lnTo>
                <a:lnTo>
                  <a:pt x="143642" y="18498"/>
                </a:lnTo>
                <a:lnTo>
                  <a:pt x="103689" y="40196"/>
                </a:lnTo>
                <a:lnTo>
                  <a:pt x="68881" y="68929"/>
                </a:lnTo>
                <a:lnTo>
                  <a:pt x="40163" y="103745"/>
                </a:lnTo>
                <a:lnTo>
                  <a:pt x="18480" y="143696"/>
                </a:lnTo>
                <a:lnTo>
                  <a:pt x="4777" y="187832"/>
                </a:lnTo>
                <a:lnTo>
                  <a:pt x="0" y="235203"/>
                </a:lnTo>
                <a:lnTo>
                  <a:pt x="0" y="1176019"/>
                </a:lnTo>
                <a:lnTo>
                  <a:pt x="4777" y="1223391"/>
                </a:lnTo>
                <a:lnTo>
                  <a:pt x="18480" y="1267527"/>
                </a:lnTo>
                <a:lnTo>
                  <a:pt x="40163" y="1307478"/>
                </a:lnTo>
                <a:lnTo>
                  <a:pt x="68881" y="1342294"/>
                </a:lnTo>
                <a:lnTo>
                  <a:pt x="103689" y="1371027"/>
                </a:lnTo>
                <a:lnTo>
                  <a:pt x="143642" y="1392725"/>
                </a:lnTo>
                <a:lnTo>
                  <a:pt x="187796" y="1406441"/>
                </a:lnTo>
                <a:lnTo>
                  <a:pt x="235203" y="1411224"/>
                </a:lnTo>
                <a:lnTo>
                  <a:pt x="3347846" y="1411224"/>
                </a:lnTo>
                <a:lnTo>
                  <a:pt x="3395254" y="1406441"/>
                </a:lnTo>
                <a:lnTo>
                  <a:pt x="3439408" y="1392725"/>
                </a:lnTo>
                <a:lnTo>
                  <a:pt x="3479361" y="1371027"/>
                </a:lnTo>
                <a:lnTo>
                  <a:pt x="3514169" y="1342294"/>
                </a:lnTo>
                <a:lnTo>
                  <a:pt x="3542887" y="1307478"/>
                </a:lnTo>
                <a:lnTo>
                  <a:pt x="3564570" y="1267527"/>
                </a:lnTo>
                <a:lnTo>
                  <a:pt x="3578273" y="1223391"/>
                </a:lnTo>
                <a:lnTo>
                  <a:pt x="3583050" y="1176019"/>
                </a:lnTo>
                <a:lnTo>
                  <a:pt x="3583050" y="235203"/>
                </a:lnTo>
                <a:lnTo>
                  <a:pt x="3578273" y="187832"/>
                </a:lnTo>
                <a:lnTo>
                  <a:pt x="3564570" y="143696"/>
                </a:lnTo>
                <a:lnTo>
                  <a:pt x="3542887" y="103745"/>
                </a:lnTo>
                <a:lnTo>
                  <a:pt x="3514169" y="68929"/>
                </a:lnTo>
                <a:lnTo>
                  <a:pt x="3479361" y="40196"/>
                </a:lnTo>
                <a:lnTo>
                  <a:pt x="3439408" y="18498"/>
                </a:lnTo>
                <a:lnTo>
                  <a:pt x="3395254" y="4782"/>
                </a:lnTo>
                <a:lnTo>
                  <a:pt x="33478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48569" y="1266161"/>
            <a:ext cx="2687478" cy="1370752"/>
          </a:xfrm>
          <a:custGeom>
            <a:avLst/>
            <a:gdLst/>
            <a:ahLst/>
            <a:cxnLst/>
            <a:rect l="l" t="t" r="r" b="b"/>
            <a:pathLst>
              <a:path w="3583304" h="1411605">
                <a:moveTo>
                  <a:pt x="0" y="235203"/>
                </a:moveTo>
                <a:lnTo>
                  <a:pt x="4777" y="187832"/>
                </a:lnTo>
                <a:lnTo>
                  <a:pt x="18480" y="143696"/>
                </a:lnTo>
                <a:lnTo>
                  <a:pt x="40163" y="103745"/>
                </a:lnTo>
                <a:lnTo>
                  <a:pt x="68881" y="68929"/>
                </a:lnTo>
                <a:lnTo>
                  <a:pt x="103689" y="40196"/>
                </a:lnTo>
                <a:lnTo>
                  <a:pt x="143642" y="18498"/>
                </a:lnTo>
                <a:lnTo>
                  <a:pt x="187796" y="4782"/>
                </a:lnTo>
                <a:lnTo>
                  <a:pt x="235203" y="0"/>
                </a:lnTo>
                <a:lnTo>
                  <a:pt x="3347846" y="0"/>
                </a:lnTo>
                <a:lnTo>
                  <a:pt x="3395254" y="4782"/>
                </a:lnTo>
                <a:lnTo>
                  <a:pt x="3439408" y="18498"/>
                </a:lnTo>
                <a:lnTo>
                  <a:pt x="3479361" y="40196"/>
                </a:lnTo>
                <a:lnTo>
                  <a:pt x="3514169" y="68929"/>
                </a:lnTo>
                <a:lnTo>
                  <a:pt x="3542887" y="103745"/>
                </a:lnTo>
                <a:lnTo>
                  <a:pt x="3564570" y="143696"/>
                </a:lnTo>
                <a:lnTo>
                  <a:pt x="3578273" y="187832"/>
                </a:lnTo>
                <a:lnTo>
                  <a:pt x="3583050" y="235203"/>
                </a:lnTo>
                <a:lnTo>
                  <a:pt x="3583050" y="1176019"/>
                </a:lnTo>
                <a:lnTo>
                  <a:pt x="3578273" y="1223391"/>
                </a:lnTo>
                <a:lnTo>
                  <a:pt x="3564570" y="1267527"/>
                </a:lnTo>
                <a:lnTo>
                  <a:pt x="3542887" y="1307478"/>
                </a:lnTo>
                <a:lnTo>
                  <a:pt x="3514169" y="1342294"/>
                </a:lnTo>
                <a:lnTo>
                  <a:pt x="3479361" y="1371027"/>
                </a:lnTo>
                <a:lnTo>
                  <a:pt x="3439408" y="1392725"/>
                </a:lnTo>
                <a:lnTo>
                  <a:pt x="3395254" y="1406441"/>
                </a:lnTo>
                <a:lnTo>
                  <a:pt x="3347846" y="1411224"/>
                </a:lnTo>
                <a:lnTo>
                  <a:pt x="235203" y="1411224"/>
                </a:lnTo>
                <a:lnTo>
                  <a:pt x="187796" y="1406441"/>
                </a:lnTo>
                <a:lnTo>
                  <a:pt x="143642" y="1392725"/>
                </a:lnTo>
                <a:lnTo>
                  <a:pt x="103689" y="1371027"/>
                </a:lnTo>
                <a:lnTo>
                  <a:pt x="68881" y="1342294"/>
                </a:lnTo>
                <a:lnTo>
                  <a:pt x="40163" y="1307478"/>
                </a:lnTo>
                <a:lnTo>
                  <a:pt x="18480" y="1267527"/>
                </a:lnTo>
                <a:lnTo>
                  <a:pt x="4777" y="1223391"/>
                </a:lnTo>
                <a:lnTo>
                  <a:pt x="0" y="1176019"/>
                </a:lnTo>
                <a:lnTo>
                  <a:pt x="0" y="235203"/>
                </a:lnTo>
                <a:close/>
              </a:path>
            </a:pathLst>
          </a:custGeom>
          <a:ln w="25400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572000" y="1412776"/>
            <a:ext cx="2592288" cy="1057747"/>
          </a:xfrm>
          <a:prstGeom prst="rect">
            <a:avLst/>
          </a:prstGeom>
        </p:spPr>
        <p:txBody>
          <a:bodyPr vert="horz" wrap="square" lIns="0" tIns="11197" rIns="0" bIns="0" rtlCol="0">
            <a:spAutoFit/>
          </a:bodyPr>
          <a:lstStyle/>
          <a:p>
            <a:pPr marL="203686" marR="197288" algn="ctr">
              <a:spcBef>
                <a:spcPts val="88"/>
              </a:spcBef>
            </a:pPr>
            <a:r>
              <a:rPr sz="1700" spc="-67" dirty="0">
                <a:latin typeface="Trebuchet MS"/>
                <a:cs typeface="Trebuchet MS"/>
              </a:rPr>
              <a:t>Развития</a:t>
            </a:r>
            <a:r>
              <a:rPr sz="1700" spc="-213" dirty="0">
                <a:latin typeface="Trebuchet MS"/>
                <a:cs typeface="Trebuchet MS"/>
              </a:rPr>
              <a:t> </a:t>
            </a:r>
            <a:r>
              <a:rPr sz="1700" spc="-71" dirty="0">
                <a:latin typeface="Trebuchet MS"/>
                <a:cs typeface="Trebuchet MS"/>
              </a:rPr>
              <a:t>компетенций,  </a:t>
            </a:r>
            <a:r>
              <a:rPr sz="1700" spc="-67" dirty="0">
                <a:latin typeface="Trebuchet MS"/>
                <a:cs typeface="Trebuchet MS"/>
              </a:rPr>
              <a:t>необходимых</a:t>
            </a:r>
            <a:r>
              <a:rPr sz="1700" spc="-160" dirty="0">
                <a:latin typeface="Trebuchet MS"/>
                <a:cs typeface="Trebuchet MS"/>
              </a:rPr>
              <a:t> </a:t>
            </a:r>
            <a:r>
              <a:rPr sz="1700" spc="-71" dirty="0">
                <a:latin typeface="Trebuchet MS"/>
                <a:cs typeface="Trebuchet MS"/>
              </a:rPr>
              <a:t>для</a:t>
            </a:r>
            <a:endParaRPr sz="1700" dirty="0">
              <a:latin typeface="Trebuchet MS"/>
              <a:cs typeface="Trebuchet MS"/>
            </a:endParaRPr>
          </a:p>
          <a:p>
            <a:pPr marL="10664" marR="4266" algn="ctr"/>
            <a:r>
              <a:rPr sz="1700" spc="-63" dirty="0">
                <a:latin typeface="Trebuchet MS"/>
                <a:cs typeface="Trebuchet MS"/>
              </a:rPr>
              <a:t>реализации</a:t>
            </a:r>
            <a:r>
              <a:rPr sz="1700" spc="-168" dirty="0">
                <a:latin typeface="Trebuchet MS"/>
                <a:cs typeface="Trebuchet MS"/>
              </a:rPr>
              <a:t> </a:t>
            </a:r>
            <a:r>
              <a:rPr sz="1700" spc="-55" dirty="0">
                <a:latin typeface="Trebuchet MS"/>
                <a:cs typeface="Trebuchet MS"/>
              </a:rPr>
              <a:t>национального  </a:t>
            </a:r>
            <a:r>
              <a:rPr sz="1700" spc="-63" dirty="0">
                <a:latin typeface="Trebuchet MS"/>
                <a:cs typeface="Trebuchet MS"/>
              </a:rPr>
              <a:t>проекта</a:t>
            </a:r>
            <a:r>
              <a:rPr sz="1700" spc="-164" dirty="0">
                <a:latin typeface="Trebuchet MS"/>
                <a:cs typeface="Trebuchet MS"/>
              </a:rPr>
              <a:t> </a:t>
            </a:r>
            <a:r>
              <a:rPr sz="1700" spc="-46" dirty="0">
                <a:latin typeface="Trebuchet MS"/>
                <a:cs typeface="Trebuchet MS"/>
              </a:rPr>
              <a:t>«Образование»</a:t>
            </a:r>
            <a:endParaRPr sz="1700" dirty="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129283" y="2897490"/>
            <a:ext cx="5943600" cy="9668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17320" y="2790908"/>
            <a:ext cx="5416677" cy="10871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78814" y="2963213"/>
            <a:ext cx="6129490" cy="6918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7537" y="1955006"/>
            <a:ext cx="994410" cy="144036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222090" y="2911954"/>
            <a:ext cx="6014206" cy="661062"/>
          </a:xfrm>
          <a:prstGeom prst="rect">
            <a:avLst/>
          </a:prstGeom>
        </p:spPr>
        <p:txBody>
          <a:bodyPr vert="horz" wrap="square" lIns="0" tIns="10664" rIns="0" bIns="0" rtlCol="0">
            <a:spAutoFit/>
          </a:bodyPr>
          <a:lstStyle/>
          <a:p>
            <a:pPr algn="ctr">
              <a:spcBef>
                <a:spcPts val="84"/>
              </a:spcBef>
            </a:pPr>
            <a:r>
              <a:rPr sz="2000" spc="-71" dirty="0">
                <a:latin typeface="Trebuchet MS"/>
                <a:cs typeface="Trebuchet MS"/>
              </a:rPr>
              <a:t>Индивидуальные </a:t>
            </a:r>
            <a:r>
              <a:rPr sz="2000" spc="-96" dirty="0" err="1">
                <a:latin typeface="Trebuchet MS"/>
                <a:cs typeface="Trebuchet MS"/>
              </a:rPr>
              <a:t>треки</a:t>
            </a:r>
            <a:r>
              <a:rPr sz="2000" spc="-96" dirty="0">
                <a:latin typeface="Trebuchet MS"/>
                <a:cs typeface="Trebuchet MS"/>
              </a:rPr>
              <a:t> </a:t>
            </a:r>
            <a:r>
              <a:rPr sz="2000" spc="-92" dirty="0" err="1" smtClean="0">
                <a:latin typeface="Trebuchet MS"/>
                <a:cs typeface="Trebuchet MS"/>
              </a:rPr>
              <a:t>профессионального</a:t>
            </a:r>
            <a:r>
              <a:rPr lang="ru-RU" sz="2000" spc="-92" dirty="0" smtClean="0">
                <a:latin typeface="Trebuchet MS"/>
                <a:cs typeface="Trebuchet MS"/>
              </a:rPr>
              <a:t> </a:t>
            </a:r>
          </a:p>
          <a:p>
            <a:pPr algn="ctr">
              <a:spcBef>
                <a:spcPts val="84"/>
              </a:spcBef>
            </a:pPr>
            <a:r>
              <a:rPr sz="2000" spc="-306" dirty="0" smtClean="0">
                <a:latin typeface="Trebuchet MS"/>
                <a:cs typeface="Trebuchet MS"/>
              </a:rPr>
              <a:t> </a:t>
            </a:r>
            <a:r>
              <a:rPr sz="2000" spc="-92" dirty="0" err="1" smtClean="0">
                <a:latin typeface="Trebuchet MS"/>
                <a:cs typeface="Trebuchet MS"/>
              </a:rPr>
              <a:t>роста</a:t>
            </a:r>
            <a:r>
              <a:rPr lang="ru-RU" sz="2000" dirty="0" smtClean="0">
                <a:latin typeface="Trebuchet MS"/>
                <a:cs typeface="Trebuchet MS"/>
              </a:rPr>
              <a:t> </a:t>
            </a:r>
            <a:r>
              <a:rPr sz="2000" spc="-113" dirty="0" err="1" smtClean="0">
                <a:uFill>
                  <a:solidFill>
                    <a:srgbClr val="7C937C"/>
                  </a:solidFill>
                </a:uFill>
                <a:latin typeface="Trebuchet MS"/>
                <a:cs typeface="Trebuchet MS"/>
              </a:rPr>
              <a:t>учителя</a:t>
            </a:r>
            <a:endParaRPr sz="2000" dirty="0">
              <a:latin typeface="Trebuchet MS"/>
              <a:cs typeface="Trebuchet M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89864" y="1868218"/>
            <a:ext cx="579596" cy="1003640"/>
          </a:xfrm>
          <a:custGeom>
            <a:avLst/>
            <a:gdLst/>
            <a:ahLst/>
            <a:cxnLst/>
            <a:rect l="l" t="t" r="r" b="b"/>
            <a:pathLst>
              <a:path w="772794" h="1004569">
                <a:moveTo>
                  <a:pt x="627305" y="905061"/>
                </a:moveTo>
                <a:lnTo>
                  <a:pt x="620153" y="906526"/>
                </a:lnTo>
                <a:lnTo>
                  <a:pt x="614049" y="910562"/>
                </a:lnTo>
                <a:lnTo>
                  <a:pt x="609803" y="916813"/>
                </a:lnTo>
                <a:lnTo>
                  <a:pt x="608394" y="924274"/>
                </a:lnTo>
                <a:lnTo>
                  <a:pt x="609866" y="931449"/>
                </a:lnTo>
                <a:lnTo>
                  <a:pt x="613910" y="937529"/>
                </a:lnTo>
                <a:lnTo>
                  <a:pt x="620217" y="941704"/>
                </a:lnTo>
                <a:lnTo>
                  <a:pt x="772744" y="1004570"/>
                </a:lnTo>
                <a:lnTo>
                  <a:pt x="770458" y="986154"/>
                </a:lnTo>
                <a:lnTo>
                  <a:pt x="734644" y="986154"/>
                </a:lnTo>
                <a:lnTo>
                  <a:pt x="691858" y="930067"/>
                </a:lnTo>
                <a:lnTo>
                  <a:pt x="634695" y="906526"/>
                </a:lnTo>
                <a:lnTo>
                  <a:pt x="627305" y="905061"/>
                </a:lnTo>
                <a:close/>
              </a:path>
              <a:path w="772794" h="1004569">
                <a:moveTo>
                  <a:pt x="691858" y="930067"/>
                </a:moveTo>
                <a:lnTo>
                  <a:pt x="734644" y="986154"/>
                </a:lnTo>
                <a:lnTo>
                  <a:pt x="746818" y="976884"/>
                </a:lnTo>
                <a:lnTo>
                  <a:pt x="730961" y="976884"/>
                </a:lnTo>
                <a:lnTo>
                  <a:pt x="726921" y="944507"/>
                </a:lnTo>
                <a:lnTo>
                  <a:pt x="691858" y="930067"/>
                </a:lnTo>
                <a:close/>
              </a:path>
              <a:path w="772794" h="1004569">
                <a:moveTo>
                  <a:pt x="731088" y="824356"/>
                </a:moveTo>
                <a:lnTo>
                  <a:pt x="723936" y="826742"/>
                </a:lnTo>
                <a:lnTo>
                  <a:pt x="718451" y="831532"/>
                </a:lnTo>
                <a:lnTo>
                  <a:pt x="715157" y="838037"/>
                </a:lnTo>
                <a:lnTo>
                  <a:pt x="714578" y="845565"/>
                </a:lnTo>
                <a:lnTo>
                  <a:pt x="722242" y="906998"/>
                </a:lnTo>
                <a:lnTo>
                  <a:pt x="764997" y="963040"/>
                </a:lnTo>
                <a:lnTo>
                  <a:pt x="734644" y="986154"/>
                </a:lnTo>
                <a:lnTo>
                  <a:pt x="770458" y="986154"/>
                </a:lnTo>
                <a:lnTo>
                  <a:pt x="752424" y="840866"/>
                </a:lnTo>
                <a:lnTo>
                  <a:pt x="750036" y="833715"/>
                </a:lnTo>
                <a:lnTo>
                  <a:pt x="745232" y="828230"/>
                </a:lnTo>
                <a:lnTo>
                  <a:pt x="738690" y="824936"/>
                </a:lnTo>
                <a:lnTo>
                  <a:pt x="731088" y="824356"/>
                </a:lnTo>
                <a:close/>
              </a:path>
              <a:path w="772794" h="1004569">
                <a:moveTo>
                  <a:pt x="726921" y="944507"/>
                </a:moveTo>
                <a:lnTo>
                  <a:pt x="730961" y="976884"/>
                </a:lnTo>
                <a:lnTo>
                  <a:pt x="757123" y="956945"/>
                </a:lnTo>
                <a:lnTo>
                  <a:pt x="726921" y="944507"/>
                </a:lnTo>
                <a:close/>
              </a:path>
              <a:path w="772794" h="1004569">
                <a:moveTo>
                  <a:pt x="722242" y="906998"/>
                </a:moveTo>
                <a:lnTo>
                  <a:pt x="726921" y="944507"/>
                </a:lnTo>
                <a:lnTo>
                  <a:pt x="757123" y="956945"/>
                </a:lnTo>
                <a:lnTo>
                  <a:pt x="730961" y="976884"/>
                </a:lnTo>
                <a:lnTo>
                  <a:pt x="746818" y="976884"/>
                </a:lnTo>
                <a:lnTo>
                  <a:pt x="764997" y="963040"/>
                </a:lnTo>
                <a:lnTo>
                  <a:pt x="722242" y="906998"/>
                </a:lnTo>
                <a:close/>
              </a:path>
              <a:path w="772794" h="1004569">
                <a:moveTo>
                  <a:pt x="30289" y="0"/>
                </a:moveTo>
                <a:lnTo>
                  <a:pt x="0" y="23113"/>
                </a:lnTo>
                <a:lnTo>
                  <a:pt x="691858" y="930067"/>
                </a:lnTo>
                <a:lnTo>
                  <a:pt x="726921" y="944507"/>
                </a:lnTo>
                <a:lnTo>
                  <a:pt x="722242" y="906998"/>
                </a:lnTo>
                <a:lnTo>
                  <a:pt x="302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051721" y="116632"/>
            <a:ext cx="4968552" cy="1026579"/>
          </a:xfrm>
          <a:custGeom>
            <a:avLst/>
            <a:gdLst/>
            <a:ahLst/>
            <a:cxnLst/>
            <a:rect l="l" t="t" r="r" b="b"/>
            <a:pathLst>
              <a:path w="6021705" h="1144270">
                <a:moveTo>
                  <a:pt x="0" y="190626"/>
                </a:moveTo>
                <a:lnTo>
                  <a:pt x="5034" y="146917"/>
                </a:lnTo>
                <a:lnTo>
                  <a:pt x="19375" y="106792"/>
                </a:lnTo>
                <a:lnTo>
                  <a:pt x="41877" y="71398"/>
                </a:lnTo>
                <a:lnTo>
                  <a:pt x="71398" y="41877"/>
                </a:lnTo>
                <a:lnTo>
                  <a:pt x="106792" y="19375"/>
                </a:lnTo>
                <a:lnTo>
                  <a:pt x="146917" y="5034"/>
                </a:lnTo>
                <a:lnTo>
                  <a:pt x="190626" y="0"/>
                </a:lnTo>
                <a:lnTo>
                  <a:pt x="5830570" y="0"/>
                </a:lnTo>
                <a:lnTo>
                  <a:pt x="5874279" y="5034"/>
                </a:lnTo>
                <a:lnTo>
                  <a:pt x="5914404" y="19375"/>
                </a:lnTo>
                <a:lnTo>
                  <a:pt x="5949798" y="41877"/>
                </a:lnTo>
                <a:lnTo>
                  <a:pt x="5979319" y="71398"/>
                </a:lnTo>
                <a:lnTo>
                  <a:pt x="6001821" y="106792"/>
                </a:lnTo>
                <a:lnTo>
                  <a:pt x="6016162" y="146917"/>
                </a:lnTo>
                <a:lnTo>
                  <a:pt x="6021196" y="190626"/>
                </a:lnTo>
                <a:lnTo>
                  <a:pt x="6021196" y="953135"/>
                </a:lnTo>
                <a:lnTo>
                  <a:pt x="6016162" y="996844"/>
                </a:lnTo>
                <a:lnTo>
                  <a:pt x="6001821" y="1036969"/>
                </a:lnTo>
                <a:lnTo>
                  <a:pt x="5979319" y="1072363"/>
                </a:lnTo>
                <a:lnTo>
                  <a:pt x="5949798" y="1101884"/>
                </a:lnTo>
                <a:lnTo>
                  <a:pt x="5914404" y="1124386"/>
                </a:lnTo>
                <a:lnTo>
                  <a:pt x="5874279" y="1138727"/>
                </a:lnTo>
                <a:lnTo>
                  <a:pt x="5830570" y="1143762"/>
                </a:lnTo>
                <a:lnTo>
                  <a:pt x="190626" y="1143762"/>
                </a:lnTo>
                <a:lnTo>
                  <a:pt x="146917" y="1138727"/>
                </a:lnTo>
                <a:lnTo>
                  <a:pt x="106792" y="1124386"/>
                </a:lnTo>
                <a:lnTo>
                  <a:pt x="71398" y="1101884"/>
                </a:lnTo>
                <a:lnTo>
                  <a:pt x="41877" y="1072363"/>
                </a:lnTo>
                <a:lnTo>
                  <a:pt x="19375" y="1036969"/>
                </a:lnTo>
                <a:lnTo>
                  <a:pt x="5034" y="996844"/>
                </a:lnTo>
                <a:lnTo>
                  <a:pt x="0" y="953135"/>
                </a:lnTo>
                <a:lnTo>
                  <a:pt x="0" y="190626"/>
                </a:lnTo>
                <a:close/>
              </a:path>
            </a:pathLst>
          </a:custGeom>
          <a:ln w="25400">
            <a:solidFill>
              <a:srgbClr val="AFCC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2267744" y="94089"/>
            <a:ext cx="4464495" cy="934098"/>
          </a:xfrm>
          <a:prstGeom prst="rect">
            <a:avLst/>
          </a:prstGeom>
        </p:spPr>
        <p:txBody>
          <a:bodyPr vert="horz" wrap="square" lIns="0" tIns="10664" rIns="0" bIns="0" rtlCol="0">
            <a:spAutoFit/>
          </a:bodyPr>
          <a:lstStyle/>
          <a:p>
            <a:pPr marL="10664">
              <a:spcBef>
                <a:spcPts val="84"/>
              </a:spcBef>
            </a:pPr>
            <a:r>
              <a:rPr sz="2000" spc="-160" dirty="0"/>
              <a:t>Повышение </a:t>
            </a:r>
            <a:r>
              <a:rPr sz="2000" spc="-168" dirty="0"/>
              <a:t>уровня</a:t>
            </a:r>
            <a:r>
              <a:rPr sz="2000" spc="-76" dirty="0"/>
              <a:t> </a:t>
            </a:r>
            <a:r>
              <a:rPr sz="2000" spc="-185" dirty="0"/>
              <a:t>профессионального</a:t>
            </a:r>
          </a:p>
          <a:p>
            <a:pPr marL="125837" marR="120505" algn="ctr"/>
            <a:r>
              <a:rPr sz="2000" spc="-181" dirty="0"/>
              <a:t>мастерства </a:t>
            </a:r>
            <a:r>
              <a:rPr sz="2000" spc="-244" dirty="0"/>
              <a:t>в </a:t>
            </a:r>
            <a:r>
              <a:rPr sz="2000" spc="-181" dirty="0"/>
              <a:t>форматах </a:t>
            </a:r>
            <a:r>
              <a:rPr sz="2000" spc="-160" dirty="0"/>
              <a:t>непрерывного  </a:t>
            </a:r>
            <a:r>
              <a:rPr sz="2000" spc="-155" dirty="0"/>
              <a:t>образования</a:t>
            </a:r>
          </a:p>
        </p:txBody>
      </p:sp>
      <p:sp>
        <p:nvSpPr>
          <p:cNvPr id="19" name="object 19"/>
          <p:cNvSpPr/>
          <p:nvPr/>
        </p:nvSpPr>
        <p:spPr>
          <a:xfrm>
            <a:off x="6948264" y="2204864"/>
            <a:ext cx="1428750" cy="12485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957916" y="2060848"/>
            <a:ext cx="1142476" cy="856180"/>
          </a:xfrm>
          <a:custGeom>
            <a:avLst/>
            <a:gdLst/>
            <a:ahLst/>
            <a:cxnLst/>
            <a:rect l="l" t="t" r="r" b="b"/>
            <a:pathLst>
              <a:path w="1352550" h="791844">
                <a:moveTo>
                  <a:pt x="100649" y="638214"/>
                </a:moveTo>
                <a:lnTo>
                  <a:pt x="93392" y="638746"/>
                </a:lnTo>
                <a:lnTo>
                  <a:pt x="86873" y="641945"/>
                </a:lnTo>
                <a:lnTo>
                  <a:pt x="81915" y="647573"/>
                </a:lnTo>
                <a:lnTo>
                  <a:pt x="0" y="790828"/>
                </a:lnTo>
                <a:lnTo>
                  <a:pt x="164973" y="791717"/>
                </a:lnTo>
                <a:lnTo>
                  <a:pt x="172396" y="790223"/>
                </a:lnTo>
                <a:lnTo>
                  <a:pt x="175080" y="788415"/>
                </a:lnTo>
                <a:lnTo>
                  <a:pt x="42163" y="788415"/>
                </a:lnTo>
                <a:lnTo>
                  <a:pt x="23241" y="755396"/>
                </a:lnTo>
                <a:lnTo>
                  <a:pt x="84247" y="720214"/>
                </a:lnTo>
                <a:lnTo>
                  <a:pt x="114934" y="666496"/>
                </a:lnTo>
                <a:lnTo>
                  <a:pt x="117306" y="659376"/>
                </a:lnTo>
                <a:lnTo>
                  <a:pt x="116760" y="652113"/>
                </a:lnTo>
                <a:lnTo>
                  <a:pt x="113524" y="645564"/>
                </a:lnTo>
                <a:lnTo>
                  <a:pt x="107823" y="640588"/>
                </a:lnTo>
                <a:lnTo>
                  <a:pt x="100649" y="638214"/>
                </a:lnTo>
                <a:close/>
              </a:path>
              <a:path w="1352550" h="791844">
                <a:moveTo>
                  <a:pt x="84247" y="720214"/>
                </a:moveTo>
                <a:lnTo>
                  <a:pt x="23241" y="755396"/>
                </a:lnTo>
                <a:lnTo>
                  <a:pt x="42163" y="788415"/>
                </a:lnTo>
                <a:lnTo>
                  <a:pt x="54277" y="781430"/>
                </a:lnTo>
                <a:lnTo>
                  <a:pt x="49275" y="781430"/>
                </a:lnTo>
                <a:lnTo>
                  <a:pt x="32766" y="752855"/>
                </a:lnTo>
                <a:lnTo>
                  <a:pt x="65600" y="752855"/>
                </a:lnTo>
                <a:lnTo>
                  <a:pt x="84247" y="720214"/>
                </a:lnTo>
                <a:close/>
              </a:path>
              <a:path w="1352550" h="791844">
                <a:moveTo>
                  <a:pt x="103129" y="753261"/>
                </a:moveTo>
                <a:lnTo>
                  <a:pt x="42163" y="788415"/>
                </a:lnTo>
                <a:lnTo>
                  <a:pt x="175080" y="788415"/>
                </a:lnTo>
                <a:lnTo>
                  <a:pt x="178450" y="786145"/>
                </a:lnTo>
                <a:lnTo>
                  <a:pt x="182528" y="780091"/>
                </a:lnTo>
                <a:lnTo>
                  <a:pt x="184023" y="772667"/>
                </a:lnTo>
                <a:lnTo>
                  <a:pt x="182602" y="765244"/>
                </a:lnTo>
                <a:lnTo>
                  <a:pt x="178562" y="759190"/>
                </a:lnTo>
                <a:lnTo>
                  <a:pt x="172521" y="755112"/>
                </a:lnTo>
                <a:lnTo>
                  <a:pt x="165100" y="753617"/>
                </a:lnTo>
                <a:lnTo>
                  <a:pt x="103129" y="753261"/>
                </a:lnTo>
                <a:close/>
              </a:path>
              <a:path w="1352550" h="791844">
                <a:moveTo>
                  <a:pt x="32766" y="752855"/>
                </a:moveTo>
                <a:lnTo>
                  <a:pt x="49275" y="781430"/>
                </a:lnTo>
                <a:lnTo>
                  <a:pt x="65492" y="753044"/>
                </a:lnTo>
                <a:lnTo>
                  <a:pt x="32766" y="752855"/>
                </a:lnTo>
                <a:close/>
              </a:path>
              <a:path w="1352550" h="791844">
                <a:moveTo>
                  <a:pt x="65492" y="753044"/>
                </a:moveTo>
                <a:lnTo>
                  <a:pt x="49275" y="781430"/>
                </a:lnTo>
                <a:lnTo>
                  <a:pt x="54277" y="781430"/>
                </a:lnTo>
                <a:lnTo>
                  <a:pt x="103129" y="753261"/>
                </a:lnTo>
                <a:lnTo>
                  <a:pt x="65492" y="753044"/>
                </a:lnTo>
                <a:close/>
              </a:path>
              <a:path w="1352550" h="791844">
                <a:moveTo>
                  <a:pt x="1333119" y="0"/>
                </a:moveTo>
                <a:lnTo>
                  <a:pt x="84247" y="720214"/>
                </a:lnTo>
                <a:lnTo>
                  <a:pt x="65492" y="753044"/>
                </a:lnTo>
                <a:lnTo>
                  <a:pt x="103129" y="753261"/>
                </a:lnTo>
                <a:lnTo>
                  <a:pt x="1352169" y="33019"/>
                </a:lnTo>
                <a:lnTo>
                  <a:pt x="1333119" y="0"/>
                </a:lnTo>
                <a:close/>
              </a:path>
              <a:path w="1352550" h="791844">
                <a:moveTo>
                  <a:pt x="65600" y="752855"/>
                </a:moveTo>
                <a:lnTo>
                  <a:pt x="32766" y="752855"/>
                </a:lnTo>
                <a:lnTo>
                  <a:pt x="65492" y="753044"/>
                </a:lnTo>
                <a:lnTo>
                  <a:pt x="65600" y="7528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37141" y="3903032"/>
            <a:ext cx="2556986" cy="705467"/>
          </a:xfrm>
          <a:custGeom>
            <a:avLst/>
            <a:gdLst/>
            <a:ahLst/>
            <a:cxnLst/>
            <a:rect l="l" t="t" r="r" b="b"/>
            <a:pathLst>
              <a:path w="3409315" h="706120">
                <a:moveTo>
                  <a:pt x="3291357" y="0"/>
                </a:moveTo>
                <a:lnTo>
                  <a:pt x="117602" y="0"/>
                </a:lnTo>
                <a:lnTo>
                  <a:pt x="71826" y="9249"/>
                </a:lnTo>
                <a:lnTo>
                  <a:pt x="34445" y="34464"/>
                </a:lnTo>
                <a:lnTo>
                  <a:pt x="9242" y="71848"/>
                </a:lnTo>
                <a:lnTo>
                  <a:pt x="0" y="117601"/>
                </a:lnTo>
                <a:lnTo>
                  <a:pt x="0" y="588009"/>
                </a:lnTo>
                <a:lnTo>
                  <a:pt x="9242" y="633763"/>
                </a:lnTo>
                <a:lnTo>
                  <a:pt x="34445" y="671147"/>
                </a:lnTo>
                <a:lnTo>
                  <a:pt x="71826" y="696362"/>
                </a:lnTo>
                <a:lnTo>
                  <a:pt x="117602" y="705612"/>
                </a:lnTo>
                <a:lnTo>
                  <a:pt x="3291357" y="705612"/>
                </a:lnTo>
                <a:lnTo>
                  <a:pt x="3337111" y="696362"/>
                </a:lnTo>
                <a:lnTo>
                  <a:pt x="3374494" y="671147"/>
                </a:lnTo>
                <a:lnTo>
                  <a:pt x="3399710" y="633763"/>
                </a:lnTo>
                <a:lnTo>
                  <a:pt x="3408959" y="588009"/>
                </a:lnTo>
                <a:lnTo>
                  <a:pt x="3408959" y="117601"/>
                </a:lnTo>
                <a:lnTo>
                  <a:pt x="3399710" y="71848"/>
                </a:lnTo>
                <a:lnTo>
                  <a:pt x="3374494" y="34464"/>
                </a:lnTo>
                <a:lnTo>
                  <a:pt x="3337111" y="9249"/>
                </a:lnTo>
                <a:lnTo>
                  <a:pt x="32913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37141" y="3903032"/>
            <a:ext cx="2556986" cy="705467"/>
          </a:xfrm>
          <a:custGeom>
            <a:avLst/>
            <a:gdLst/>
            <a:ahLst/>
            <a:cxnLst/>
            <a:rect l="l" t="t" r="r" b="b"/>
            <a:pathLst>
              <a:path w="3409315" h="706120">
                <a:moveTo>
                  <a:pt x="0" y="117601"/>
                </a:moveTo>
                <a:lnTo>
                  <a:pt x="9242" y="71848"/>
                </a:lnTo>
                <a:lnTo>
                  <a:pt x="34445" y="34464"/>
                </a:lnTo>
                <a:lnTo>
                  <a:pt x="71826" y="9249"/>
                </a:lnTo>
                <a:lnTo>
                  <a:pt x="117602" y="0"/>
                </a:lnTo>
                <a:lnTo>
                  <a:pt x="3291357" y="0"/>
                </a:lnTo>
                <a:lnTo>
                  <a:pt x="3337111" y="9249"/>
                </a:lnTo>
                <a:lnTo>
                  <a:pt x="3374494" y="34464"/>
                </a:lnTo>
                <a:lnTo>
                  <a:pt x="3399710" y="71848"/>
                </a:lnTo>
                <a:lnTo>
                  <a:pt x="3408959" y="117601"/>
                </a:lnTo>
                <a:lnTo>
                  <a:pt x="3408959" y="588009"/>
                </a:lnTo>
                <a:lnTo>
                  <a:pt x="3399710" y="633763"/>
                </a:lnTo>
                <a:lnTo>
                  <a:pt x="3374494" y="671147"/>
                </a:lnTo>
                <a:lnTo>
                  <a:pt x="3337111" y="696362"/>
                </a:lnTo>
                <a:lnTo>
                  <a:pt x="3291357" y="705612"/>
                </a:lnTo>
                <a:lnTo>
                  <a:pt x="117602" y="705612"/>
                </a:lnTo>
                <a:lnTo>
                  <a:pt x="71826" y="696362"/>
                </a:lnTo>
                <a:lnTo>
                  <a:pt x="34445" y="671147"/>
                </a:lnTo>
                <a:lnTo>
                  <a:pt x="9242" y="633763"/>
                </a:lnTo>
                <a:lnTo>
                  <a:pt x="0" y="588009"/>
                </a:lnTo>
                <a:lnTo>
                  <a:pt x="0" y="117601"/>
                </a:lnTo>
                <a:close/>
              </a:path>
            </a:pathLst>
          </a:custGeom>
          <a:ln w="25400">
            <a:solidFill>
              <a:srgbClr val="E8B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323528" y="4077072"/>
            <a:ext cx="2376264" cy="318545"/>
          </a:xfrm>
          <a:prstGeom prst="rect">
            <a:avLst/>
          </a:prstGeom>
        </p:spPr>
        <p:txBody>
          <a:bodyPr vert="horz" wrap="square" lIns="0" tIns="10664" rIns="0" bIns="0" rtlCol="0">
            <a:spAutoFit/>
          </a:bodyPr>
          <a:lstStyle/>
          <a:p>
            <a:pPr marL="10664">
              <a:spcBef>
                <a:spcPts val="84"/>
              </a:spcBef>
            </a:pPr>
            <a:r>
              <a:rPr sz="2000" spc="-71" dirty="0">
                <a:latin typeface="Trebuchet MS"/>
                <a:cs typeface="Trebuchet MS"/>
              </a:rPr>
              <a:t>Формальная</a:t>
            </a:r>
            <a:r>
              <a:rPr sz="2000" spc="-202" dirty="0">
                <a:latin typeface="Trebuchet MS"/>
                <a:cs typeface="Trebuchet MS"/>
              </a:rPr>
              <a:t> </a:t>
            </a:r>
            <a:r>
              <a:rPr sz="2000" spc="-80" dirty="0">
                <a:latin typeface="Trebuchet MS"/>
                <a:cs typeface="Trebuchet MS"/>
              </a:rPr>
              <a:t>модель</a:t>
            </a:r>
            <a:endParaRPr sz="2000" dirty="0"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899600" y="3898719"/>
            <a:ext cx="2896536" cy="683262"/>
          </a:xfrm>
          <a:custGeom>
            <a:avLst/>
            <a:gdLst/>
            <a:ahLst/>
            <a:cxnLst/>
            <a:rect l="l" t="t" r="r" b="b"/>
            <a:pathLst>
              <a:path w="3653154" h="683895">
                <a:moveTo>
                  <a:pt x="3538727" y="0"/>
                </a:moveTo>
                <a:lnTo>
                  <a:pt x="113918" y="0"/>
                </a:lnTo>
                <a:lnTo>
                  <a:pt x="69597" y="8959"/>
                </a:lnTo>
                <a:lnTo>
                  <a:pt x="33385" y="33385"/>
                </a:lnTo>
                <a:lnTo>
                  <a:pt x="8959" y="69597"/>
                </a:lnTo>
                <a:lnTo>
                  <a:pt x="0" y="113919"/>
                </a:lnTo>
                <a:lnTo>
                  <a:pt x="0" y="569849"/>
                </a:lnTo>
                <a:lnTo>
                  <a:pt x="8959" y="614170"/>
                </a:lnTo>
                <a:lnTo>
                  <a:pt x="33385" y="650382"/>
                </a:lnTo>
                <a:lnTo>
                  <a:pt x="69597" y="674808"/>
                </a:lnTo>
                <a:lnTo>
                  <a:pt x="113918" y="683768"/>
                </a:lnTo>
                <a:lnTo>
                  <a:pt x="3538727" y="683768"/>
                </a:lnTo>
                <a:lnTo>
                  <a:pt x="3583122" y="674808"/>
                </a:lnTo>
                <a:lnTo>
                  <a:pt x="3619372" y="650382"/>
                </a:lnTo>
                <a:lnTo>
                  <a:pt x="3643812" y="614170"/>
                </a:lnTo>
                <a:lnTo>
                  <a:pt x="3652773" y="569849"/>
                </a:lnTo>
                <a:lnTo>
                  <a:pt x="3652773" y="113919"/>
                </a:lnTo>
                <a:lnTo>
                  <a:pt x="3643812" y="69597"/>
                </a:lnTo>
                <a:lnTo>
                  <a:pt x="3619372" y="33385"/>
                </a:lnTo>
                <a:lnTo>
                  <a:pt x="3583122" y="8959"/>
                </a:lnTo>
                <a:lnTo>
                  <a:pt x="35387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899600" y="3898719"/>
            <a:ext cx="2896536" cy="683262"/>
          </a:xfrm>
          <a:custGeom>
            <a:avLst/>
            <a:gdLst/>
            <a:ahLst/>
            <a:cxnLst/>
            <a:rect l="l" t="t" r="r" b="b"/>
            <a:pathLst>
              <a:path w="3653154" h="683895">
                <a:moveTo>
                  <a:pt x="0" y="113919"/>
                </a:moveTo>
                <a:lnTo>
                  <a:pt x="8959" y="69597"/>
                </a:lnTo>
                <a:lnTo>
                  <a:pt x="33385" y="33385"/>
                </a:lnTo>
                <a:lnTo>
                  <a:pt x="69597" y="8959"/>
                </a:lnTo>
                <a:lnTo>
                  <a:pt x="113918" y="0"/>
                </a:lnTo>
                <a:lnTo>
                  <a:pt x="3538727" y="0"/>
                </a:lnTo>
                <a:lnTo>
                  <a:pt x="3583122" y="8959"/>
                </a:lnTo>
                <a:lnTo>
                  <a:pt x="3619372" y="33385"/>
                </a:lnTo>
                <a:lnTo>
                  <a:pt x="3643812" y="69597"/>
                </a:lnTo>
                <a:lnTo>
                  <a:pt x="3652773" y="113919"/>
                </a:lnTo>
                <a:lnTo>
                  <a:pt x="3652773" y="569849"/>
                </a:lnTo>
                <a:lnTo>
                  <a:pt x="3643812" y="614170"/>
                </a:lnTo>
                <a:lnTo>
                  <a:pt x="3619372" y="650382"/>
                </a:lnTo>
                <a:lnTo>
                  <a:pt x="3583122" y="674808"/>
                </a:lnTo>
                <a:lnTo>
                  <a:pt x="3538727" y="683768"/>
                </a:lnTo>
                <a:lnTo>
                  <a:pt x="113918" y="683768"/>
                </a:lnTo>
                <a:lnTo>
                  <a:pt x="69597" y="674808"/>
                </a:lnTo>
                <a:lnTo>
                  <a:pt x="33385" y="650382"/>
                </a:lnTo>
                <a:lnTo>
                  <a:pt x="8959" y="614170"/>
                </a:lnTo>
                <a:lnTo>
                  <a:pt x="0" y="569849"/>
                </a:lnTo>
                <a:lnTo>
                  <a:pt x="0" y="113919"/>
                </a:lnTo>
                <a:close/>
              </a:path>
            </a:pathLst>
          </a:custGeom>
          <a:ln w="25400">
            <a:solidFill>
              <a:srgbClr val="E8B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2987824" y="4077072"/>
            <a:ext cx="2736304" cy="318545"/>
          </a:xfrm>
          <a:prstGeom prst="rect">
            <a:avLst/>
          </a:prstGeom>
        </p:spPr>
        <p:txBody>
          <a:bodyPr vert="horz" wrap="square" lIns="0" tIns="10664" rIns="0" bIns="0" rtlCol="0">
            <a:spAutoFit/>
          </a:bodyPr>
          <a:lstStyle/>
          <a:p>
            <a:pPr marL="10664" algn="ctr">
              <a:spcBef>
                <a:spcPts val="84"/>
              </a:spcBef>
            </a:pPr>
            <a:r>
              <a:rPr sz="2000" spc="-92" dirty="0">
                <a:latin typeface="Trebuchet MS"/>
                <a:cs typeface="Trebuchet MS"/>
              </a:rPr>
              <a:t>Неформальная</a:t>
            </a:r>
            <a:r>
              <a:rPr sz="2000" spc="-197" dirty="0">
                <a:latin typeface="Trebuchet MS"/>
                <a:cs typeface="Trebuchet MS"/>
              </a:rPr>
              <a:t> </a:t>
            </a:r>
            <a:r>
              <a:rPr sz="2000" spc="-80" dirty="0">
                <a:latin typeface="Trebuchet MS"/>
                <a:cs typeface="Trebuchet MS"/>
              </a:rPr>
              <a:t>модель</a:t>
            </a:r>
            <a:endParaRPr sz="2000" dirty="0"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6012160" y="3933056"/>
            <a:ext cx="2736304" cy="611254"/>
          </a:xfrm>
          <a:custGeom>
            <a:avLst/>
            <a:gdLst/>
            <a:ahLst/>
            <a:cxnLst/>
            <a:rect l="l" t="t" r="r" b="b"/>
            <a:pathLst>
              <a:path w="3496309" h="683895">
                <a:moveTo>
                  <a:pt x="3382136" y="0"/>
                </a:moveTo>
                <a:lnTo>
                  <a:pt x="114046" y="0"/>
                </a:lnTo>
                <a:lnTo>
                  <a:pt x="69651" y="8961"/>
                </a:lnTo>
                <a:lnTo>
                  <a:pt x="33400" y="33400"/>
                </a:lnTo>
                <a:lnTo>
                  <a:pt x="8961" y="69651"/>
                </a:lnTo>
                <a:lnTo>
                  <a:pt x="0" y="114045"/>
                </a:lnTo>
                <a:lnTo>
                  <a:pt x="0" y="569848"/>
                </a:lnTo>
                <a:lnTo>
                  <a:pt x="8961" y="614223"/>
                </a:lnTo>
                <a:lnTo>
                  <a:pt x="33400" y="650430"/>
                </a:lnTo>
                <a:lnTo>
                  <a:pt x="69651" y="674826"/>
                </a:lnTo>
                <a:lnTo>
                  <a:pt x="114046" y="683767"/>
                </a:lnTo>
                <a:lnTo>
                  <a:pt x="3382136" y="683767"/>
                </a:lnTo>
                <a:lnTo>
                  <a:pt x="3426458" y="674826"/>
                </a:lnTo>
                <a:lnTo>
                  <a:pt x="3462670" y="650430"/>
                </a:lnTo>
                <a:lnTo>
                  <a:pt x="3487096" y="614223"/>
                </a:lnTo>
                <a:lnTo>
                  <a:pt x="3496055" y="569848"/>
                </a:lnTo>
                <a:lnTo>
                  <a:pt x="3496055" y="114045"/>
                </a:lnTo>
                <a:lnTo>
                  <a:pt x="3487096" y="69651"/>
                </a:lnTo>
                <a:lnTo>
                  <a:pt x="3462670" y="33400"/>
                </a:lnTo>
                <a:lnTo>
                  <a:pt x="3426458" y="8961"/>
                </a:lnTo>
                <a:lnTo>
                  <a:pt x="33821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012160" y="3933056"/>
            <a:ext cx="2736304" cy="611254"/>
          </a:xfrm>
          <a:custGeom>
            <a:avLst/>
            <a:gdLst/>
            <a:ahLst/>
            <a:cxnLst/>
            <a:rect l="l" t="t" r="r" b="b"/>
            <a:pathLst>
              <a:path w="3496309" h="683895">
                <a:moveTo>
                  <a:pt x="0" y="114045"/>
                </a:moveTo>
                <a:lnTo>
                  <a:pt x="8961" y="69651"/>
                </a:lnTo>
                <a:lnTo>
                  <a:pt x="33400" y="33400"/>
                </a:lnTo>
                <a:lnTo>
                  <a:pt x="69651" y="8961"/>
                </a:lnTo>
                <a:lnTo>
                  <a:pt x="114046" y="0"/>
                </a:lnTo>
                <a:lnTo>
                  <a:pt x="3382136" y="0"/>
                </a:lnTo>
                <a:lnTo>
                  <a:pt x="3426458" y="8961"/>
                </a:lnTo>
                <a:lnTo>
                  <a:pt x="3462670" y="33400"/>
                </a:lnTo>
                <a:lnTo>
                  <a:pt x="3487096" y="69651"/>
                </a:lnTo>
                <a:lnTo>
                  <a:pt x="3496055" y="114045"/>
                </a:lnTo>
                <a:lnTo>
                  <a:pt x="3496055" y="569848"/>
                </a:lnTo>
                <a:lnTo>
                  <a:pt x="3487096" y="614223"/>
                </a:lnTo>
                <a:lnTo>
                  <a:pt x="3462670" y="650430"/>
                </a:lnTo>
                <a:lnTo>
                  <a:pt x="3426458" y="674826"/>
                </a:lnTo>
                <a:lnTo>
                  <a:pt x="3382136" y="683767"/>
                </a:lnTo>
                <a:lnTo>
                  <a:pt x="114046" y="683767"/>
                </a:lnTo>
                <a:lnTo>
                  <a:pt x="69651" y="674826"/>
                </a:lnTo>
                <a:lnTo>
                  <a:pt x="33400" y="650430"/>
                </a:lnTo>
                <a:lnTo>
                  <a:pt x="8961" y="614223"/>
                </a:lnTo>
                <a:lnTo>
                  <a:pt x="0" y="569848"/>
                </a:lnTo>
                <a:lnTo>
                  <a:pt x="0" y="114045"/>
                </a:lnTo>
                <a:close/>
              </a:path>
            </a:pathLst>
          </a:custGeom>
          <a:ln w="25400">
            <a:solidFill>
              <a:srgbClr val="E8B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6012160" y="4077072"/>
            <a:ext cx="2664296" cy="318545"/>
          </a:xfrm>
          <a:prstGeom prst="rect">
            <a:avLst/>
          </a:prstGeom>
        </p:spPr>
        <p:txBody>
          <a:bodyPr vert="horz" wrap="square" lIns="0" tIns="10664" rIns="0" bIns="0" rtlCol="0">
            <a:spAutoFit/>
          </a:bodyPr>
          <a:lstStyle/>
          <a:p>
            <a:pPr marL="10664" algn="ctr">
              <a:spcBef>
                <a:spcPts val="84"/>
              </a:spcBef>
            </a:pPr>
            <a:r>
              <a:rPr sz="2000" spc="-84" dirty="0">
                <a:latin typeface="Trebuchet MS"/>
                <a:cs typeface="Trebuchet MS"/>
              </a:rPr>
              <a:t>Информальная</a:t>
            </a:r>
            <a:r>
              <a:rPr sz="2000" spc="-213" dirty="0">
                <a:latin typeface="Trebuchet MS"/>
                <a:cs typeface="Trebuchet MS"/>
              </a:rPr>
              <a:t> </a:t>
            </a:r>
            <a:r>
              <a:rPr sz="2000" spc="-80" dirty="0">
                <a:latin typeface="Trebuchet MS"/>
                <a:cs typeface="Trebuchet MS"/>
              </a:rPr>
              <a:t>модель</a:t>
            </a:r>
            <a:endParaRPr sz="2000" dirty="0"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98297" y="4686532"/>
            <a:ext cx="2743200" cy="140676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44042" y="4665216"/>
            <a:ext cx="2303145" cy="114004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46941" y="4751623"/>
            <a:ext cx="2537108" cy="112564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46942" y="4751623"/>
            <a:ext cx="2537459" cy="1125649"/>
          </a:xfrm>
          <a:custGeom>
            <a:avLst/>
            <a:gdLst/>
            <a:ahLst/>
            <a:cxnLst/>
            <a:rect l="l" t="t" r="r" b="b"/>
            <a:pathLst>
              <a:path w="3383279" h="1228725">
                <a:moveTo>
                  <a:pt x="0" y="204724"/>
                </a:moveTo>
                <a:lnTo>
                  <a:pt x="5406" y="157753"/>
                </a:lnTo>
                <a:lnTo>
                  <a:pt x="20805" y="114651"/>
                </a:lnTo>
                <a:lnTo>
                  <a:pt x="44968" y="76641"/>
                </a:lnTo>
                <a:lnTo>
                  <a:pt x="76668" y="44946"/>
                </a:lnTo>
                <a:lnTo>
                  <a:pt x="114675" y="20792"/>
                </a:lnTo>
                <a:lnTo>
                  <a:pt x="157761" y="5402"/>
                </a:lnTo>
                <a:lnTo>
                  <a:pt x="204698" y="0"/>
                </a:lnTo>
                <a:lnTo>
                  <a:pt x="3178086" y="0"/>
                </a:lnTo>
                <a:lnTo>
                  <a:pt x="3225056" y="5402"/>
                </a:lnTo>
                <a:lnTo>
                  <a:pt x="3268158" y="20792"/>
                </a:lnTo>
                <a:lnTo>
                  <a:pt x="3306168" y="44946"/>
                </a:lnTo>
                <a:lnTo>
                  <a:pt x="3337863" y="76641"/>
                </a:lnTo>
                <a:lnTo>
                  <a:pt x="3362017" y="114651"/>
                </a:lnTo>
                <a:lnTo>
                  <a:pt x="3377407" y="157753"/>
                </a:lnTo>
                <a:lnTo>
                  <a:pt x="3382810" y="204724"/>
                </a:lnTo>
                <a:lnTo>
                  <a:pt x="3382810" y="1023442"/>
                </a:lnTo>
                <a:lnTo>
                  <a:pt x="3377407" y="1070379"/>
                </a:lnTo>
                <a:lnTo>
                  <a:pt x="3362017" y="1113467"/>
                </a:lnTo>
                <a:lnTo>
                  <a:pt x="3337863" y="1151477"/>
                </a:lnTo>
                <a:lnTo>
                  <a:pt x="3306168" y="1183179"/>
                </a:lnTo>
                <a:lnTo>
                  <a:pt x="3268158" y="1207345"/>
                </a:lnTo>
                <a:lnTo>
                  <a:pt x="3225056" y="1222746"/>
                </a:lnTo>
                <a:lnTo>
                  <a:pt x="3178086" y="1228153"/>
                </a:lnTo>
                <a:lnTo>
                  <a:pt x="204698" y="1228153"/>
                </a:lnTo>
                <a:lnTo>
                  <a:pt x="157761" y="1222746"/>
                </a:lnTo>
                <a:lnTo>
                  <a:pt x="114675" y="1207345"/>
                </a:lnTo>
                <a:lnTo>
                  <a:pt x="76668" y="1183179"/>
                </a:lnTo>
                <a:lnTo>
                  <a:pt x="44968" y="1151477"/>
                </a:lnTo>
                <a:lnTo>
                  <a:pt x="20805" y="1113467"/>
                </a:lnTo>
                <a:lnTo>
                  <a:pt x="5406" y="1070379"/>
                </a:lnTo>
                <a:lnTo>
                  <a:pt x="0" y="1023442"/>
                </a:lnTo>
                <a:lnTo>
                  <a:pt x="0" y="204724"/>
                </a:lnTo>
                <a:close/>
              </a:path>
            </a:pathLst>
          </a:custGeom>
          <a:ln w="9525">
            <a:solidFill>
              <a:srgbClr val="4E76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323528" y="4869160"/>
            <a:ext cx="2232248" cy="841765"/>
          </a:xfrm>
          <a:prstGeom prst="rect">
            <a:avLst/>
          </a:prstGeom>
        </p:spPr>
        <p:txBody>
          <a:bodyPr vert="horz" wrap="square" lIns="0" tIns="10664" rIns="0" bIns="0" rtlCol="0">
            <a:spAutoFit/>
          </a:bodyPr>
          <a:lstStyle/>
          <a:p>
            <a:pPr marL="10664" marR="4266" algn="ctr">
              <a:spcBef>
                <a:spcPts val="84"/>
              </a:spcBef>
            </a:pPr>
            <a:r>
              <a:rPr spc="-109" dirty="0">
                <a:latin typeface="Trebuchet MS"/>
                <a:cs typeface="Trebuchet MS"/>
              </a:rPr>
              <a:t>Курсы</a:t>
            </a:r>
            <a:r>
              <a:rPr spc="-239" dirty="0">
                <a:latin typeface="Trebuchet MS"/>
                <a:cs typeface="Trebuchet MS"/>
              </a:rPr>
              <a:t> </a:t>
            </a:r>
            <a:r>
              <a:rPr spc="-63" dirty="0">
                <a:latin typeface="Trebuchet MS"/>
                <a:cs typeface="Trebuchet MS"/>
              </a:rPr>
              <a:t>повышения  </a:t>
            </a:r>
            <a:r>
              <a:rPr spc="-105" dirty="0">
                <a:latin typeface="Trebuchet MS"/>
                <a:cs typeface="Trebuchet MS"/>
              </a:rPr>
              <a:t>квалификации;  </a:t>
            </a:r>
            <a:r>
              <a:rPr spc="-88" dirty="0">
                <a:latin typeface="Trebuchet MS"/>
                <a:cs typeface="Trebuchet MS"/>
              </a:rPr>
              <a:t>Стажировка</a:t>
            </a:r>
            <a:endParaRPr dirty="0">
              <a:latin typeface="Trebuchet MS"/>
              <a:cs typeface="Trebuchet MS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2876932" y="4630196"/>
            <a:ext cx="2743199" cy="150127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984373" y="4630196"/>
            <a:ext cx="2739755" cy="143123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925698" y="4695033"/>
            <a:ext cx="2798429" cy="122704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925700" y="4695033"/>
            <a:ext cx="2798428" cy="1227588"/>
          </a:xfrm>
          <a:custGeom>
            <a:avLst/>
            <a:gdLst/>
            <a:ahLst/>
            <a:cxnLst/>
            <a:rect l="l" t="t" r="r" b="b"/>
            <a:pathLst>
              <a:path w="3383279" h="1228725">
                <a:moveTo>
                  <a:pt x="0" y="204724"/>
                </a:moveTo>
                <a:lnTo>
                  <a:pt x="5408" y="157753"/>
                </a:lnTo>
                <a:lnTo>
                  <a:pt x="20814" y="114651"/>
                </a:lnTo>
                <a:lnTo>
                  <a:pt x="44986" y="76641"/>
                </a:lnTo>
                <a:lnTo>
                  <a:pt x="76694" y="44946"/>
                </a:lnTo>
                <a:lnTo>
                  <a:pt x="114707" y="20792"/>
                </a:lnTo>
                <a:lnTo>
                  <a:pt x="157793" y="5402"/>
                </a:lnTo>
                <a:lnTo>
                  <a:pt x="204723" y="0"/>
                </a:lnTo>
                <a:lnTo>
                  <a:pt x="3178174" y="0"/>
                </a:lnTo>
                <a:lnTo>
                  <a:pt x="3225105" y="5402"/>
                </a:lnTo>
                <a:lnTo>
                  <a:pt x="3268191" y="20792"/>
                </a:lnTo>
                <a:lnTo>
                  <a:pt x="3306204" y="44946"/>
                </a:lnTo>
                <a:lnTo>
                  <a:pt x="3337912" y="76641"/>
                </a:lnTo>
                <a:lnTo>
                  <a:pt x="3362084" y="114651"/>
                </a:lnTo>
                <a:lnTo>
                  <a:pt x="3377490" y="157753"/>
                </a:lnTo>
                <a:lnTo>
                  <a:pt x="3382898" y="204724"/>
                </a:lnTo>
                <a:lnTo>
                  <a:pt x="3382898" y="1023467"/>
                </a:lnTo>
                <a:lnTo>
                  <a:pt x="3377490" y="1070404"/>
                </a:lnTo>
                <a:lnTo>
                  <a:pt x="3362084" y="1113492"/>
                </a:lnTo>
                <a:lnTo>
                  <a:pt x="3337912" y="1151502"/>
                </a:lnTo>
                <a:lnTo>
                  <a:pt x="3306204" y="1183205"/>
                </a:lnTo>
                <a:lnTo>
                  <a:pt x="3268191" y="1207371"/>
                </a:lnTo>
                <a:lnTo>
                  <a:pt x="3225105" y="1222772"/>
                </a:lnTo>
                <a:lnTo>
                  <a:pt x="3178174" y="1228178"/>
                </a:lnTo>
                <a:lnTo>
                  <a:pt x="204723" y="1228178"/>
                </a:lnTo>
                <a:lnTo>
                  <a:pt x="157793" y="1222772"/>
                </a:lnTo>
                <a:lnTo>
                  <a:pt x="114707" y="1207371"/>
                </a:lnTo>
                <a:lnTo>
                  <a:pt x="76694" y="1183205"/>
                </a:lnTo>
                <a:lnTo>
                  <a:pt x="44986" y="1151502"/>
                </a:lnTo>
                <a:lnTo>
                  <a:pt x="20814" y="1113492"/>
                </a:lnTo>
                <a:lnTo>
                  <a:pt x="5408" y="1070404"/>
                </a:lnTo>
                <a:lnTo>
                  <a:pt x="0" y="1023467"/>
                </a:lnTo>
                <a:lnTo>
                  <a:pt x="0" y="204724"/>
                </a:lnTo>
                <a:close/>
              </a:path>
            </a:pathLst>
          </a:custGeom>
          <a:ln w="9525">
            <a:solidFill>
              <a:srgbClr val="4E76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2987824" y="4869160"/>
            <a:ext cx="2664296" cy="934098"/>
          </a:xfrm>
          <a:prstGeom prst="rect">
            <a:avLst/>
          </a:prstGeom>
        </p:spPr>
        <p:txBody>
          <a:bodyPr vert="horz" wrap="square" lIns="0" tIns="10664" rIns="0" bIns="0" rtlCol="0">
            <a:spAutoFit/>
          </a:bodyPr>
          <a:lstStyle/>
          <a:p>
            <a:pPr marL="10664" marR="4266" indent="-2133" algn="ctr">
              <a:spcBef>
                <a:spcPts val="84"/>
              </a:spcBef>
            </a:pPr>
            <a:r>
              <a:rPr sz="1500" spc="-67" dirty="0">
                <a:latin typeface="Trebuchet MS"/>
                <a:cs typeface="Trebuchet MS"/>
              </a:rPr>
              <a:t>Клубная </a:t>
            </a:r>
            <a:r>
              <a:rPr sz="1500" spc="-84" dirty="0">
                <a:latin typeface="Trebuchet MS"/>
                <a:cs typeface="Trebuchet MS"/>
              </a:rPr>
              <a:t>деятельность,  </a:t>
            </a:r>
            <a:r>
              <a:rPr sz="1500" spc="-76" dirty="0">
                <a:latin typeface="Trebuchet MS"/>
                <a:cs typeface="Trebuchet MS"/>
              </a:rPr>
              <a:t>сообщества,</a:t>
            </a:r>
            <a:r>
              <a:rPr sz="1500" spc="-130" dirty="0">
                <a:latin typeface="Trebuchet MS"/>
                <a:cs typeface="Trebuchet MS"/>
              </a:rPr>
              <a:t> </a:t>
            </a:r>
            <a:r>
              <a:rPr sz="1500" spc="-80" dirty="0">
                <a:latin typeface="Trebuchet MS"/>
                <a:cs typeface="Trebuchet MS"/>
              </a:rPr>
              <a:t>наставничество,  </a:t>
            </a:r>
            <a:r>
              <a:rPr sz="1500" spc="-55" dirty="0">
                <a:latin typeface="Trebuchet MS"/>
                <a:cs typeface="Trebuchet MS"/>
              </a:rPr>
              <a:t>он-лайн</a:t>
            </a:r>
            <a:r>
              <a:rPr sz="1500" spc="-134" dirty="0">
                <a:latin typeface="Trebuchet MS"/>
                <a:cs typeface="Trebuchet MS"/>
              </a:rPr>
              <a:t> </a:t>
            </a:r>
            <a:r>
              <a:rPr sz="1500" spc="-71" dirty="0">
                <a:latin typeface="Trebuchet MS"/>
                <a:cs typeface="Trebuchet MS"/>
              </a:rPr>
              <a:t>обучение,</a:t>
            </a:r>
            <a:endParaRPr sz="1500" dirty="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500" spc="-80" dirty="0">
                <a:latin typeface="Trebuchet MS"/>
                <a:cs typeface="Trebuchet MS"/>
              </a:rPr>
              <a:t>педагогические</a:t>
            </a:r>
            <a:r>
              <a:rPr sz="1500" spc="-105" dirty="0">
                <a:latin typeface="Trebuchet MS"/>
                <a:cs typeface="Trebuchet MS"/>
              </a:rPr>
              <a:t> </a:t>
            </a:r>
            <a:r>
              <a:rPr sz="1500" spc="-71" dirty="0">
                <a:latin typeface="Trebuchet MS"/>
                <a:cs typeface="Trebuchet MS"/>
              </a:rPr>
              <a:t>активности</a:t>
            </a:r>
            <a:endParaRPr sz="1500" dirty="0">
              <a:latin typeface="Trebuchet MS"/>
              <a:cs typeface="Trebuchet MS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6012160" y="4581128"/>
            <a:ext cx="2743200" cy="150127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319647" y="4581128"/>
            <a:ext cx="2824353" cy="145255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012160" y="4725144"/>
            <a:ext cx="2808312" cy="115212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012160" y="4725144"/>
            <a:ext cx="2808312" cy="1152128"/>
          </a:xfrm>
          <a:custGeom>
            <a:avLst/>
            <a:gdLst/>
            <a:ahLst/>
            <a:cxnLst/>
            <a:rect l="l" t="t" r="r" b="b"/>
            <a:pathLst>
              <a:path w="3383279" h="1228725">
                <a:moveTo>
                  <a:pt x="0" y="204724"/>
                </a:moveTo>
                <a:lnTo>
                  <a:pt x="5402" y="157753"/>
                </a:lnTo>
                <a:lnTo>
                  <a:pt x="20792" y="114651"/>
                </a:lnTo>
                <a:lnTo>
                  <a:pt x="44946" y="76641"/>
                </a:lnTo>
                <a:lnTo>
                  <a:pt x="76641" y="44946"/>
                </a:lnTo>
                <a:lnTo>
                  <a:pt x="114651" y="20792"/>
                </a:lnTo>
                <a:lnTo>
                  <a:pt x="157753" y="5402"/>
                </a:lnTo>
                <a:lnTo>
                  <a:pt x="204724" y="0"/>
                </a:lnTo>
                <a:lnTo>
                  <a:pt x="3178048" y="0"/>
                </a:lnTo>
                <a:lnTo>
                  <a:pt x="3225018" y="5402"/>
                </a:lnTo>
                <a:lnTo>
                  <a:pt x="3268120" y="20792"/>
                </a:lnTo>
                <a:lnTo>
                  <a:pt x="3306130" y="44946"/>
                </a:lnTo>
                <a:lnTo>
                  <a:pt x="3337825" y="76641"/>
                </a:lnTo>
                <a:lnTo>
                  <a:pt x="3361979" y="114651"/>
                </a:lnTo>
                <a:lnTo>
                  <a:pt x="3377369" y="157753"/>
                </a:lnTo>
                <a:lnTo>
                  <a:pt x="3382772" y="204724"/>
                </a:lnTo>
                <a:lnTo>
                  <a:pt x="3382772" y="1023467"/>
                </a:lnTo>
                <a:lnTo>
                  <a:pt x="3377369" y="1070404"/>
                </a:lnTo>
                <a:lnTo>
                  <a:pt x="3361979" y="1113490"/>
                </a:lnTo>
                <a:lnTo>
                  <a:pt x="3337825" y="1151497"/>
                </a:lnTo>
                <a:lnTo>
                  <a:pt x="3306130" y="1183197"/>
                </a:lnTo>
                <a:lnTo>
                  <a:pt x="3268120" y="1207361"/>
                </a:lnTo>
                <a:lnTo>
                  <a:pt x="3225018" y="1222760"/>
                </a:lnTo>
                <a:lnTo>
                  <a:pt x="3178048" y="1228166"/>
                </a:lnTo>
                <a:lnTo>
                  <a:pt x="204724" y="1228166"/>
                </a:lnTo>
                <a:lnTo>
                  <a:pt x="157753" y="1222760"/>
                </a:lnTo>
                <a:lnTo>
                  <a:pt x="114651" y="1207361"/>
                </a:lnTo>
                <a:lnTo>
                  <a:pt x="76641" y="1183197"/>
                </a:lnTo>
                <a:lnTo>
                  <a:pt x="44946" y="1151497"/>
                </a:lnTo>
                <a:lnTo>
                  <a:pt x="20792" y="1113490"/>
                </a:lnTo>
                <a:lnTo>
                  <a:pt x="5402" y="1070404"/>
                </a:lnTo>
                <a:lnTo>
                  <a:pt x="0" y="1023467"/>
                </a:lnTo>
                <a:lnTo>
                  <a:pt x="0" y="204724"/>
                </a:lnTo>
                <a:close/>
              </a:path>
            </a:pathLst>
          </a:custGeom>
          <a:ln w="9525">
            <a:solidFill>
              <a:srgbClr val="4E76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6012160" y="4869160"/>
            <a:ext cx="2808312" cy="841765"/>
          </a:xfrm>
          <a:prstGeom prst="rect">
            <a:avLst/>
          </a:prstGeom>
        </p:spPr>
        <p:txBody>
          <a:bodyPr vert="horz" wrap="square" lIns="0" tIns="10664" rIns="0" bIns="0" rtlCol="0">
            <a:spAutoFit/>
          </a:bodyPr>
          <a:lstStyle/>
          <a:p>
            <a:pPr marL="10131" marR="4266" algn="ctr">
              <a:spcBef>
                <a:spcPts val="84"/>
              </a:spcBef>
            </a:pPr>
            <a:r>
              <a:rPr spc="-63" dirty="0">
                <a:latin typeface="Trebuchet MS"/>
                <a:cs typeface="Trebuchet MS"/>
              </a:rPr>
              <a:t>«Попутное </a:t>
            </a:r>
            <a:r>
              <a:rPr spc="-71" dirty="0">
                <a:latin typeface="Trebuchet MS"/>
                <a:cs typeface="Trebuchet MS"/>
              </a:rPr>
              <a:t>обучение»</a:t>
            </a:r>
            <a:r>
              <a:rPr spc="-302" dirty="0">
                <a:latin typeface="Trebuchet MS"/>
                <a:cs typeface="Trebuchet MS"/>
              </a:rPr>
              <a:t> </a:t>
            </a:r>
            <a:r>
              <a:rPr spc="-76" dirty="0">
                <a:latin typeface="Trebuchet MS"/>
                <a:cs typeface="Trebuchet MS"/>
              </a:rPr>
              <a:t>в  </a:t>
            </a:r>
            <a:r>
              <a:rPr spc="-88" dirty="0">
                <a:latin typeface="Trebuchet MS"/>
                <a:cs typeface="Trebuchet MS"/>
              </a:rPr>
              <a:t>процессе </a:t>
            </a:r>
            <a:r>
              <a:rPr spc="-101" dirty="0">
                <a:latin typeface="Trebuchet MS"/>
                <a:cs typeface="Trebuchet MS"/>
              </a:rPr>
              <a:t>деятельности  </a:t>
            </a:r>
            <a:r>
              <a:rPr spc="-63" dirty="0">
                <a:latin typeface="Trebuchet MS"/>
                <a:cs typeface="Trebuchet MS"/>
              </a:rPr>
              <a:t>и</a:t>
            </a:r>
            <a:r>
              <a:rPr spc="-171" dirty="0">
                <a:latin typeface="Trebuchet MS"/>
                <a:cs typeface="Trebuchet MS"/>
              </a:rPr>
              <a:t> </a:t>
            </a:r>
            <a:r>
              <a:rPr spc="-88" dirty="0">
                <a:latin typeface="Trebuchet MS"/>
                <a:cs typeface="Trebuchet MS"/>
              </a:rPr>
              <a:t>общения.</a:t>
            </a:r>
            <a:endParaRPr dirty="0">
              <a:latin typeface="Trebuchet MS"/>
              <a:cs typeface="Trebuchet MS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146941" y="783245"/>
            <a:ext cx="1577340" cy="1083577"/>
          </a:xfrm>
          <a:custGeom>
            <a:avLst/>
            <a:gdLst/>
            <a:ahLst/>
            <a:cxnLst/>
            <a:rect l="l" t="t" r="r" b="b"/>
            <a:pathLst>
              <a:path w="2103120" h="1084580">
                <a:moveTo>
                  <a:pt x="1922056" y="0"/>
                </a:moveTo>
                <a:lnTo>
                  <a:pt x="180746" y="0"/>
                </a:lnTo>
                <a:lnTo>
                  <a:pt x="132697" y="6454"/>
                </a:lnTo>
                <a:lnTo>
                  <a:pt x="89520" y="24670"/>
                </a:lnTo>
                <a:lnTo>
                  <a:pt x="52939" y="52927"/>
                </a:lnTo>
                <a:lnTo>
                  <a:pt x="24677" y="89502"/>
                </a:lnTo>
                <a:lnTo>
                  <a:pt x="6456" y="132673"/>
                </a:lnTo>
                <a:lnTo>
                  <a:pt x="0" y="180720"/>
                </a:lnTo>
                <a:lnTo>
                  <a:pt x="0" y="903731"/>
                </a:lnTo>
                <a:lnTo>
                  <a:pt x="6456" y="951779"/>
                </a:lnTo>
                <a:lnTo>
                  <a:pt x="24677" y="994950"/>
                </a:lnTo>
                <a:lnTo>
                  <a:pt x="52939" y="1031525"/>
                </a:lnTo>
                <a:lnTo>
                  <a:pt x="89520" y="1059782"/>
                </a:lnTo>
                <a:lnTo>
                  <a:pt x="132697" y="1077998"/>
                </a:lnTo>
                <a:lnTo>
                  <a:pt x="180746" y="1084452"/>
                </a:lnTo>
                <a:lnTo>
                  <a:pt x="1922056" y="1084452"/>
                </a:lnTo>
                <a:lnTo>
                  <a:pt x="1970112" y="1077998"/>
                </a:lnTo>
                <a:lnTo>
                  <a:pt x="2013307" y="1059782"/>
                </a:lnTo>
                <a:lnTo>
                  <a:pt x="2049913" y="1031525"/>
                </a:lnTo>
                <a:lnTo>
                  <a:pt x="2078200" y="994950"/>
                </a:lnTo>
                <a:lnTo>
                  <a:pt x="2096440" y="951779"/>
                </a:lnTo>
                <a:lnTo>
                  <a:pt x="2102904" y="903731"/>
                </a:lnTo>
                <a:lnTo>
                  <a:pt x="2102904" y="180720"/>
                </a:lnTo>
                <a:lnTo>
                  <a:pt x="2096440" y="132673"/>
                </a:lnTo>
                <a:lnTo>
                  <a:pt x="2078200" y="89502"/>
                </a:lnTo>
                <a:lnTo>
                  <a:pt x="2049913" y="52927"/>
                </a:lnTo>
                <a:lnTo>
                  <a:pt x="2013307" y="24670"/>
                </a:lnTo>
                <a:lnTo>
                  <a:pt x="1970112" y="6454"/>
                </a:lnTo>
                <a:lnTo>
                  <a:pt x="1922056" y="0"/>
                </a:lnTo>
                <a:close/>
              </a:path>
            </a:pathLst>
          </a:custGeom>
          <a:solidFill>
            <a:srgbClr val="A8CD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46941" y="783245"/>
            <a:ext cx="1577340" cy="1083577"/>
          </a:xfrm>
          <a:custGeom>
            <a:avLst/>
            <a:gdLst/>
            <a:ahLst/>
            <a:cxnLst/>
            <a:rect l="l" t="t" r="r" b="b"/>
            <a:pathLst>
              <a:path w="2103120" h="1084580">
                <a:moveTo>
                  <a:pt x="0" y="180720"/>
                </a:moveTo>
                <a:lnTo>
                  <a:pt x="6456" y="132673"/>
                </a:lnTo>
                <a:lnTo>
                  <a:pt x="24677" y="89502"/>
                </a:lnTo>
                <a:lnTo>
                  <a:pt x="52939" y="52927"/>
                </a:lnTo>
                <a:lnTo>
                  <a:pt x="89520" y="24670"/>
                </a:lnTo>
                <a:lnTo>
                  <a:pt x="132697" y="6454"/>
                </a:lnTo>
                <a:lnTo>
                  <a:pt x="180746" y="0"/>
                </a:lnTo>
                <a:lnTo>
                  <a:pt x="1922056" y="0"/>
                </a:lnTo>
                <a:lnTo>
                  <a:pt x="1970112" y="6454"/>
                </a:lnTo>
                <a:lnTo>
                  <a:pt x="2013307" y="24670"/>
                </a:lnTo>
                <a:lnTo>
                  <a:pt x="2049913" y="52927"/>
                </a:lnTo>
                <a:lnTo>
                  <a:pt x="2078200" y="89502"/>
                </a:lnTo>
                <a:lnTo>
                  <a:pt x="2096440" y="132673"/>
                </a:lnTo>
                <a:lnTo>
                  <a:pt x="2102904" y="180720"/>
                </a:lnTo>
                <a:lnTo>
                  <a:pt x="2102904" y="903731"/>
                </a:lnTo>
                <a:lnTo>
                  <a:pt x="2096440" y="951779"/>
                </a:lnTo>
                <a:lnTo>
                  <a:pt x="2078200" y="994950"/>
                </a:lnTo>
                <a:lnTo>
                  <a:pt x="2049913" y="1031525"/>
                </a:lnTo>
                <a:lnTo>
                  <a:pt x="2013307" y="1059782"/>
                </a:lnTo>
                <a:lnTo>
                  <a:pt x="1970112" y="1077998"/>
                </a:lnTo>
                <a:lnTo>
                  <a:pt x="1922056" y="1084452"/>
                </a:lnTo>
                <a:lnTo>
                  <a:pt x="180746" y="1084452"/>
                </a:lnTo>
                <a:lnTo>
                  <a:pt x="132697" y="1077998"/>
                </a:lnTo>
                <a:lnTo>
                  <a:pt x="89520" y="1059782"/>
                </a:lnTo>
                <a:lnTo>
                  <a:pt x="52939" y="1031525"/>
                </a:lnTo>
                <a:lnTo>
                  <a:pt x="24677" y="994950"/>
                </a:lnTo>
                <a:lnTo>
                  <a:pt x="6456" y="951779"/>
                </a:lnTo>
                <a:lnTo>
                  <a:pt x="0" y="903731"/>
                </a:lnTo>
                <a:lnTo>
                  <a:pt x="0" y="180720"/>
                </a:lnTo>
                <a:close/>
              </a:path>
            </a:pathLst>
          </a:custGeom>
          <a:ln w="25400">
            <a:solidFill>
              <a:srgbClr val="7995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179512" y="874093"/>
            <a:ext cx="1512168" cy="749970"/>
          </a:xfrm>
          <a:prstGeom prst="rect">
            <a:avLst/>
          </a:prstGeom>
        </p:spPr>
        <p:txBody>
          <a:bodyPr vert="horz" wrap="square" lIns="0" tIns="11197" rIns="0" bIns="0" rtlCol="0">
            <a:spAutoFit/>
          </a:bodyPr>
          <a:lstStyle/>
          <a:p>
            <a:pPr marL="209018">
              <a:spcBef>
                <a:spcPts val="88"/>
              </a:spcBef>
            </a:pPr>
            <a:r>
              <a:rPr sz="1200" spc="-46" dirty="0">
                <a:latin typeface="Trebuchet MS"/>
                <a:cs typeface="Trebuchet MS"/>
              </a:rPr>
              <a:t>Центр</a:t>
            </a:r>
            <a:r>
              <a:rPr sz="1200" spc="-118" dirty="0">
                <a:latin typeface="Trebuchet MS"/>
                <a:cs typeface="Trebuchet MS"/>
              </a:rPr>
              <a:t> </a:t>
            </a:r>
            <a:r>
              <a:rPr sz="1200" spc="-38" dirty="0">
                <a:latin typeface="Trebuchet MS"/>
                <a:cs typeface="Trebuchet MS"/>
              </a:rPr>
              <a:t>оценки</a:t>
            </a:r>
            <a:endParaRPr sz="1200" dirty="0">
              <a:latin typeface="Trebuchet MS"/>
              <a:cs typeface="Trebuchet MS"/>
            </a:endParaRPr>
          </a:p>
          <a:p>
            <a:pPr marL="10664" marR="4266" algn="ctr"/>
            <a:r>
              <a:rPr sz="1200" spc="-34" dirty="0">
                <a:latin typeface="Trebuchet MS"/>
                <a:cs typeface="Trebuchet MS"/>
              </a:rPr>
              <a:t>п</a:t>
            </a:r>
            <a:r>
              <a:rPr sz="1200" spc="-38" dirty="0">
                <a:latin typeface="Trebuchet MS"/>
                <a:cs typeface="Trebuchet MS"/>
              </a:rPr>
              <a:t>р</a:t>
            </a:r>
            <a:r>
              <a:rPr sz="1200" spc="-92" dirty="0">
                <a:latin typeface="Trebuchet MS"/>
                <a:cs typeface="Trebuchet MS"/>
              </a:rPr>
              <a:t>офе</a:t>
            </a:r>
            <a:r>
              <a:rPr sz="1200" spc="-88" dirty="0">
                <a:latin typeface="Trebuchet MS"/>
                <a:cs typeface="Trebuchet MS"/>
              </a:rPr>
              <a:t>с</a:t>
            </a:r>
            <a:r>
              <a:rPr sz="1200" spc="-96" dirty="0">
                <a:latin typeface="Trebuchet MS"/>
                <a:cs typeface="Trebuchet MS"/>
              </a:rPr>
              <a:t>с</a:t>
            </a:r>
            <a:r>
              <a:rPr sz="1200" spc="-25" dirty="0">
                <a:latin typeface="Trebuchet MS"/>
                <a:cs typeface="Trebuchet MS"/>
              </a:rPr>
              <a:t>ион</a:t>
            </a:r>
            <a:r>
              <a:rPr sz="1200" spc="-42" dirty="0">
                <a:latin typeface="Trebuchet MS"/>
                <a:cs typeface="Trebuchet MS"/>
              </a:rPr>
              <a:t>альн</a:t>
            </a:r>
            <a:r>
              <a:rPr sz="1200" spc="-67" dirty="0">
                <a:latin typeface="Trebuchet MS"/>
                <a:cs typeface="Trebuchet MS"/>
              </a:rPr>
              <a:t>о</a:t>
            </a:r>
            <a:r>
              <a:rPr sz="1200" spc="-63" dirty="0">
                <a:latin typeface="Trebuchet MS"/>
                <a:cs typeface="Trebuchet MS"/>
              </a:rPr>
              <a:t>г</a:t>
            </a:r>
            <a:r>
              <a:rPr sz="1200" spc="-8" dirty="0">
                <a:latin typeface="Trebuchet MS"/>
                <a:cs typeface="Trebuchet MS"/>
              </a:rPr>
              <a:t>о  </a:t>
            </a:r>
            <a:r>
              <a:rPr sz="1200" spc="-63" dirty="0">
                <a:latin typeface="Trebuchet MS"/>
                <a:cs typeface="Trebuchet MS"/>
              </a:rPr>
              <a:t>мастерства</a:t>
            </a:r>
            <a:r>
              <a:rPr sz="1200" spc="-105" dirty="0">
                <a:latin typeface="Trebuchet MS"/>
                <a:cs typeface="Trebuchet MS"/>
              </a:rPr>
              <a:t> </a:t>
            </a:r>
            <a:r>
              <a:rPr sz="1200" spc="-38" dirty="0">
                <a:latin typeface="Trebuchet MS"/>
                <a:cs typeface="Trebuchet MS"/>
              </a:rPr>
              <a:t>и</a:t>
            </a:r>
            <a:endParaRPr sz="1200" dirty="0">
              <a:latin typeface="Trebuchet MS"/>
              <a:cs typeface="Trebuchet MS"/>
            </a:endParaRPr>
          </a:p>
          <a:p>
            <a:pPr marL="187157"/>
            <a:r>
              <a:rPr sz="1200" spc="-59" dirty="0">
                <a:latin typeface="Trebuchet MS"/>
                <a:cs typeface="Trebuchet MS"/>
              </a:rPr>
              <a:t>квалификаций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7332726" y="989682"/>
            <a:ext cx="1577340" cy="1083577"/>
          </a:xfrm>
          <a:custGeom>
            <a:avLst/>
            <a:gdLst/>
            <a:ahLst/>
            <a:cxnLst/>
            <a:rect l="l" t="t" r="r" b="b"/>
            <a:pathLst>
              <a:path w="2103120" h="1084580">
                <a:moveTo>
                  <a:pt x="1922017" y="0"/>
                </a:moveTo>
                <a:lnTo>
                  <a:pt x="180721" y="0"/>
                </a:lnTo>
                <a:lnTo>
                  <a:pt x="132673" y="6454"/>
                </a:lnTo>
                <a:lnTo>
                  <a:pt x="89502" y="24670"/>
                </a:lnTo>
                <a:lnTo>
                  <a:pt x="52927" y="52927"/>
                </a:lnTo>
                <a:lnTo>
                  <a:pt x="24670" y="89502"/>
                </a:lnTo>
                <a:lnTo>
                  <a:pt x="6454" y="132673"/>
                </a:lnTo>
                <a:lnTo>
                  <a:pt x="0" y="180721"/>
                </a:lnTo>
                <a:lnTo>
                  <a:pt x="0" y="903732"/>
                </a:lnTo>
                <a:lnTo>
                  <a:pt x="6454" y="951779"/>
                </a:lnTo>
                <a:lnTo>
                  <a:pt x="24670" y="994950"/>
                </a:lnTo>
                <a:lnTo>
                  <a:pt x="52927" y="1031525"/>
                </a:lnTo>
                <a:lnTo>
                  <a:pt x="89502" y="1059782"/>
                </a:lnTo>
                <a:lnTo>
                  <a:pt x="132673" y="1077998"/>
                </a:lnTo>
                <a:lnTo>
                  <a:pt x="180721" y="1084452"/>
                </a:lnTo>
                <a:lnTo>
                  <a:pt x="1922017" y="1084452"/>
                </a:lnTo>
                <a:lnTo>
                  <a:pt x="1970065" y="1077998"/>
                </a:lnTo>
                <a:lnTo>
                  <a:pt x="2013236" y="1059782"/>
                </a:lnTo>
                <a:lnTo>
                  <a:pt x="2049811" y="1031525"/>
                </a:lnTo>
                <a:lnTo>
                  <a:pt x="2078068" y="994950"/>
                </a:lnTo>
                <a:lnTo>
                  <a:pt x="2096284" y="951779"/>
                </a:lnTo>
                <a:lnTo>
                  <a:pt x="2102738" y="903732"/>
                </a:lnTo>
                <a:lnTo>
                  <a:pt x="2102738" y="180721"/>
                </a:lnTo>
                <a:lnTo>
                  <a:pt x="2096284" y="132673"/>
                </a:lnTo>
                <a:lnTo>
                  <a:pt x="2078068" y="89502"/>
                </a:lnTo>
                <a:lnTo>
                  <a:pt x="2049811" y="52927"/>
                </a:lnTo>
                <a:lnTo>
                  <a:pt x="2013236" y="24670"/>
                </a:lnTo>
                <a:lnTo>
                  <a:pt x="1970065" y="6454"/>
                </a:lnTo>
                <a:lnTo>
                  <a:pt x="1922017" y="0"/>
                </a:lnTo>
                <a:close/>
              </a:path>
            </a:pathLst>
          </a:custGeom>
          <a:solidFill>
            <a:srgbClr val="A8CD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332726" y="989682"/>
            <a:ext cx="1577340" cy="1083577"/>
          </a:xfrm>
          <a:custGeom>
            <a:avLst/>
            <a:gdLst/>
            <a:ahLst/>
            <a:cxnLst/>
            <a:rect l="l" t="t" r="r" b="b"/>
            <a:pathLst>
              <a:path w="2103120" h="1084580">
                <a:moveTo>
                  <a:pt x="0" y="180721"/>
                </a:moveTo>
                <a:lnTo>
                  <a:pt x="6454" y="132673"/>
                </a:lnTo>
                <a:lnTo>
                  <a:pt x="24670" y="89502"/>
                </a:lnTo>
                <a:lnTo>
                  <a:pt x="52927" y="52927"/>
                </a:lnTo>
                <a:lnTo>
                  <a:pt x="89502" y="24670"/>
                </a:lnTo>
                <a:lnTo>
                  <a:pt x="132673" y="6454"/>
                </a:lnTo>
                <a:lnTo>
                  <a:pt x="180721" y="0"/>
                </a:lnTo>
                <a:lnTo>
                  <a:pt x="1922017" y="0"/>
                </a:lnTo>
                <a:lnTo>
                  <a:pt x="1970065" y="6454"/>
                </a:lnTo>
                <a:lnTo>
                  <a:pt x="2013236" y="24670"/>
                </a:lnTo>
                <a:lnTo>
                  <a:pt x="2049811" y="52927"/>
                </a:lnTo>
                <a:lnTo>
                  <a:pt x="2078068" y="89502"/>
                </a:lnTo>
                <a:lnTo>
                  <a:pt x="2096284" y="132673"/>
                </a:lnTo>
                <a:lnTo>
                  <a:pt x="2102738" y="180721"/>
                </a:lnTo>
                <a:lnTo>
                  <a:pt x="2102738" y="903732"/>
                </a:lnTo>
                <a:lnTo>
                  <a:pt x="2096284" y="951779"/>
                </a:lnTo>
                <a:lnTo>
                  <a:pt x="2078068" y="994950"/>
                </a:lnTo>
                <a:lnTo>
                  <a:pt x="2049811" y="1031525"/>
                </a:lnTo>
                <a:lnTo>
                  <a:pt x="2013236" y="1059782"/>
                </a:lnTo>
                <a:lnTo>
                  <a:pt x="1970065" y="1077998"/>
                </a:lnTo>
                <a:lnTo>
                  <a:pt x="1922017" y="1084452"/>
                </a:lnTo>
                <a:lnTo>
                  <a:pt x="180721" y="1084452"/>
                </a:lnTo>
                <a:lnTo>
                  <a:pt x="132673" y="1077998"/>
                </a:lnTo>
                <a:lnTo>
                  <a:pt x="89502" y="1059782"/>
                </a:lnTo>
                <a:lnTo>
                  <a:pt x="52927" y="1031525"/>
                </a:lnTo>
                <a:lnTo>
                  <a:pt x="24670" y="994950"/>
                </a:lnTo>
                <a:lnTo>
                  <a:pt x="6454" y="951779"/>
                </a:lnTo>
                <a:lnTo>
                  <a:pt x="0" y="903732"/>
                </a:lnTo>
                <a:lnTo>
                  <a:pt x="0" y="180721"/>
                </a:lnTo>
                <a:close/>
              </a:path>
            </a:pathLst>
          </a:custGeom>
          <a:ln w="25400">
            <a:solidFill>
              <a:srgbClr val="7995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7380312" y="1187113"/>
            <a:ext cx="1440160" cy="565304"/>
          </a:xfrm>
          <a:prstGeom prst="rect">
            <a:avLst/>
          </a:prstGeom>
        </p:spPr>
        <p:txBody>
          <a:bodyPr vert="horz" wrap="square" lIns="0" tIns="11197" rIns="0" bIns="0" rtlCol="0">
            <a:spAutoFit/>
          </a:bodyPr>
          <a:lstStyle/>
          <a:p>
            <a:pPr marL="10664" marR="4266" indent="533" algn="ctr">
              <a:spcBef>
                <a:spcPts val="88"/>
              </a:spcBef>
            </a:pPr>
            <a:r>
              <a:rPr sz="1200" spc="-46" dirty="0">
                <a:latin typeface="Trebuchet MS"/>
                <a:cs typeface="Trebuchet MS"/>
              </a:rPr>
              <a:t>Потребность </a:t>
            </a:r>
            <a:r>
              <a:rPr sz="1200" spc="-38" dirty="0">
                <a:latin typeface="Trebuchet MS"/>
                <a:cs typeface="Trebuchet MS"/>
              </a:rPr>
              <a:t>и  </a:t>
            </a:r>
            <a:r>
              <a:rPr sz="1200" spc="-42" dirty="0">
                <a:latin typeface="Trebuchet MS"/>
                <a:cs typeface="Trebuchet MS"/>
              </a:rPr>
              <a:t>запросы </a:t>
            </a:r>
            <a:r>
              <a:rPr sz="1200" spc="-59" dirty="0">
                <a:latin typeface="Trebuchet MS"/>
                <a:cs typeface="Trebuchet MS"/>
              </a:rPr>
              <a:t>педагога</a:t>
            </a:r>
            <a:r>
              <a:rPr sz="1200" spc="-206" dirty="0">
                <a:latin typeface="Trebuchet MS"/>
                <a:cs typeface="Trebuchet MS"/>
              </a:rPr>
              <a:t> </a:t>
            </a:r>
            <a:r>
              <a:rPr sz="1200" spc="-38" dirty="0">
                <a:latin typeface="Trebuchet MS"/>
                <a:cs typeface="Trebuchet MS"/>
              </a:rPr>
              <a:t>и  </a:t>
            </a:r>
            <a:r>
              <a:rPr sz="1200" spc="-55" dirty="0">
                <a:latin typeface="Trebuchet MS"/>
                <a:cs typeface="Trebuchet MS"/>
              </a:rPr>
              <a:t>работодателя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5400675" y="939437"/>
            <a:ext cx="542925" cy="81915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796136" y="980728"/>
            <a:ext cx="128588" cy="314669"/>
          </a:xfrm>
          <a:custGeom>
            <a:avLst/>
            <a:gdLst/>
            <a:ahLst/>
            <a:cxnLst/>
            <a:rect l="l" t="t" r="r" b="b"/>
            <a:pathLst>
              <a:path w="171450" h="314959">
                <a:moveTo>
                  <a:pt x="17279" y="140712"/>
                </a:moveTo>
                <a:lnTo>
                  <a:pt x="10036" y="142875"/>
                </a:lnTo>
                <a:lnTo>
                  <a:pt x="4198" y="147671"/>
                </a:lnTo>
                <a:lnTo>
                  <a:pt x="765" y="154098"/>
                </a:lnTo>
                <a:lnTo>
                  <a:pt x="0" y="161359"/>
                </a:lnTo>
                <a:lnTo>
                  <a:pt x="2162" y="168656"/>
                </a:lnTo>
                <a:lnTo>
                  <a:pt x="79251" y="314451"/>
                </a:lnTo>
                <a:lnTo>
                  <a:pt x="102932" y="277495"/>
                </a:lnTo>
                <a:lnTo>
                  <a:pt x="99825" y="277495"/>
                </a:lnTo>
                <a:lnTo>
                  <a:pt x="61852" y="275844"/>
                </a:lnTo>
                <a:lnTo>
                  <a:pt x="64765" y="205553"/>
                </a:lnTo>
                <a:lnTo>
                  <a:pt x="35817" y="150749"/>
                </a:lnTo>
                <a:lnTo>
                  <a:pt x="31003" y="144910"/>
                </a:lnTo>
                <a:lnTo>
                  <a:pt x="24546" y="141478"/>
                </a:lnTo>
                <a:lnTo>
                  <a:pt x="17279" y="140712"/>
                </a:lnTo>
                <a:close/>
              </a:path>
              <a:path w="171450" h="314959">
                <a:moveTo>
                  <a:pt x="64765" y="205553"/>
                </a:moveTo>
                <a:lnTo>
                  <a:pt x="61852" y="275844"/>
                </a:lnTo>
                <a:lnTo>
                  <a:pt x="99825" y="277495"/>
                </a:lnTo>
                <a:lnTo>
                  <a:pt x="100230" y="267843"/>
                </a:lnTo>
                <a:lnTo>
                  <a:pt x="97666" y="267843"/>
                </a:lnTo>
                <a:lnTo>
                  <a:pt x="64773" y="266446"/>
                </a:lnTo>
                <a:lnTo>
                  <a:pt x="82391" y="238922"/>
                </a:lnTo>
                <a:lnTo>
                  <a:pt x="64765" y="205553"/>
                </a:lnTo>
                <a:close/>
              </a:path>
              <a:path w="171450" h="314959">
                <a:moveTo>
                  <a:pt x="155436" y="146474"/>
                </a:moveTo>
                <a:lnTo>
                  <a:pt x="102776" y="207075"/>
                </a:lnTo>
                <a:lnTo>
                  <a:pt x="99825" y="277495"/>
                </a:lnTo>
                <a:lnTo>
                  <a:pt x="102932" y="277495"/>
                </a:lnTo>
                <a:lnTo>
                  <a:pt x="168278" y="175513"/>
                </a:lnTo>
                <a:lnTo>
                  <a:pt x="170973" y="168459"/>
                </a:lnTo>
                <a:lnTo>
                  <a:pt x="170787" y="161178"/>
                </a:lnTo>
                <a:lnTo>
                  <a:pt x="167886" y="154493"/>
                </a:lnTo>
                <a:lnTo>
                  <a:pt x="162436" y="149225"/>
                </a:lnTo>
                <a:lnTo>
                  <a:pt x="155436" y="146474"/>
                </a:lnTo>
                <a:close/>
              </a:path>
              <a:path w="171450" h="314959">
                <a:moveTo>
                  <a:pt x="82391" y="238922"/>
                </a:moveTo>
                <a:lnTo>
                  <a:pt x="64773" y="266446"/>
                </a:lnTo>
                <a:lnTo>
                  <a:pt x="97666" y="267843"/>
                </a:lnTo>
                <a:lnTo>
                  <a:pt x="82391" y="238922"/>
                </a:lnTo>
                <a:close/>
              </a:path>
              <a:path w="171450" h="314959">
                <a:moveTo>
                  <a:pt x="102776" y="207075"/>
                </a:moveTo>
                <a:lnTo>
                  <a:pt x="82391" y="238922"/>
                </a:lnTo>
                <a:lnTo>
                  <a:pt x="97666" y="267843"/>
                </a:lnTo>
                <a:lnTo>
                  <a:pt x="100230" y="267843"/>
                </a:lnTo>
                <a:lnTo>
                  <a:pt x="102776" y="207075"/>
                </a:lnTo>
                <a:close/>
              </a:path>
              <a:path w="171450" h="314959">
                <a:moveTo>
                  <a:pt x="73282" y="0"/>
                </a:moveTo>
                <a:lnTo>
                  <a:pt x="64765" y="205553"/>
                </a:lnTo>
                <a:lnTo>
                  <a:pt x="82391" y="238922"/>
                </a:lnTo>
                <a:lnTo>
                  <a:pt x="102776" y="207075"/>
                </a:lnTo>
                <a:lnTo>
                  <a:pt x="111382" y="1650"/>
                </a:lnTo>
                <a:lnTo>
                  <a:pt x="73282" y="0"/>
                </a:lnTo>
                <a:close/>
              </a:path>
            </a:pathLst>
          </a:custGeom>
          <a:solidFill>
            <a:srgbClr val="71A2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867786" y="1017089"/>
            <a:ext cx="542925" cy="81915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958176" y="999199"/>
            <a:ext cx="128588" cy="314669"/>
          </a:xfrm>
          <a:custGeom>
            <a:avLst/>
            <a:gdLst/>
            <a:ahLst/>
            <a:cxnLst/>
            <a:rect l="l" t="t" r="r" b="b"/>
            <a:pathLst>
              <a:path w="171450" h="314959">
                <a:moveTo>
                  <a:pt x="17279" y="140712"/>
                </a:moveTo>
                <a:lnTo>
                  <a:pt x="10036" y="142875"/>
                </a:lnTo>
                <a:lnTo>
                  <a:pt x="4198" y="147671"/>
                </a:lnTo>
                <a:lnTo>
                  <a:pt x="765" y="154098"/>
                </a:lnTo>
                <a:lnTo>
                  <a:pt x="0" y="161359"/>
                </a:lnTo>
                <a:lnTo>
                  <a:pt x="2162" y="168656"/>
                </a:lnTo>
                <a:lnTo>
                  <a:pt x="79251" y="314451"/>
                </a:lnTo>
                <a:lnTo>
                  <a:pt x="102932" y="277495"/>
                </a:lnTo>
                <a:lnTo>
                  <a:pt x="99825" y="277495"/>
                </a:lnTo>
                <a:lnTo>
                  <a:pt x="61852" y="275844"/>
                </a:lnTo>
                <a:lnTo>
                  <a:pt x="64767" y="205498"/>
                </a:lnTo>
                <a:lnTo>
                  <a:pt x="35817" y="150749"/>
                </a:lnTo>
                <a:lnTo>
                  <a:pt x="31003" y="144910"/>
                </a:lnTo>
                <a:lnTo>
                  <a:pt x="24546" y="141477"/>
                </a:lnTo>
                <a:lnTo>
                  <a:pt x="17279" y="140712"/>
                </a:lnTo>
                <a:close/>
              </a:path>
              <a:path w="171450" h="314959">
                <a:moveTo>
                  <a:pt x="64767" y="205498"/>
                </a:moveTo>
                <a:lnTo>
                  <a:pt x="61852" y="275844"/>
                </a:lnTo>
                <a:lnTo>
                  <a:pt x="99825" y="277495"/>
                </a:lnTo>
                <a:lnTo>
                  <a:pt x="100235" y="267715"/>
                </a:lnTo>
                <a:lnTo>
                  <a:pt x="97666" y="267715"/>
                </a:lnTo>
                <a:lnTo>
                  <a:pt x="64773" y="266446"/>
                </a:lnTo>
                <a:lnTo>
                  <a:pt x="82419" y="238879"/>
                </a:lnTo>
                <a:lnTo>
                  <a:pt x="64767" y="205498"/>
                </a:lnTo>
                <a:close/>
              </a:path>
              <a:path w="171450" h="314959">
                <a:moveTo>
                  <a:pt x="155436" y="146456"/>
                </a:moveTo>
                <a:lnTo>
                  <a:pt x="102774" y="207078"/>
                </a:lnTo>
                <a:lnTo>
                  <a:pt x="99825" y="277495"/>
                </a:lnTo>
                <a:lnTo>
                  <a:pt x="102932" y="277495"/>
                </a:lnTo>
                <a:lnTo>
                  <a:pt x="168278" y="175513"/>
                </a:lnTo>
                <a:lnTo>
                  <a:pt x="170973" y="168459"/>
                </a:lnTo>
                <a:lnTo>
                  <a:pt x="170787" y="161178"/>
                </a:lnTo>
                <a:lnTo>
                  <a:pt x="167886" y="154493"/>
                </a:lnTo>
                <a:lnTo>
                  <a:pt x="162436" y="149225"/>
                </a:lnTo>
                <a:lnTo>
                  <a:pt x="155436" y="146456"/>
                </a:lnTo>
                <a:close/>
              </a:path>
              <a:path w="171450" h="314959">
                <a:moveTo>
                  <a:pt x="82419" y="238879"/>
                </a:moveTo>
                <a:lnTo>
                  <a:pt x="64773" y="266446"/>
                </a:lnTo>
                <a:lnTo>
                  <a:pt x="97666" y="267715"/>
                </a:lnTo>
                <a:lnTo>
                  <a:pt x="82419" y="238879"/>
                </a:lnTo>
                <a:close/>
              </a:path>
              <a:path w="171450" h="314959">
                <a:moveTo>
                  <a:pt x="102774" y="207078"/>
                </a:moveTo>
                <a:lnTo>
                  <a:pt x="82419" y="238879"/>
                </a:lnTo>
                <a:lnTo>
                  <a:pt x="97666" y="267715"/>
                </a:lnTo>
                <a:lnTo>
                  <a:pt x="100235" y="267715"/>
                </a:lnTo>
                <a:lnTo>
                  <a:pt x="102774" y="207078"/>
                </a:lnTo>
                <a:close/>
              </a:path>
              <a:path w="171450" h="314959">
                <a:moveTo>
                  <a:pt x="73282" y="0"/>
                </a:moveTo>
                <a:lnTo>
                  <a:pt x="64767" y="205498"/>
                </a:lnTo>
                <a:lnTo>
                  <a:pt x="82419" y="238879"/>
                </a:lnTo>
                <a:lnTo>
                  <a:pt x="102774" y="207078"/>
                </a:lnTo>
                <a:lnTo>
                  <a:pt x="111382" y="1524"/>
                </a:lnTo>
                <a:lnTo>
                  <a:pt x="73282" y="0"/>
                </a:lnTo>
                <a:close/>
              </a:path>
            </a:pathLst>
          </a:custGeom>
          <a:solidFill>
            <a:srgbClr val="71A2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53020" y="6138754"/>
            <a:ext cx="7979419" cy="428228"/>
          </a:xfrm>
          <a:custGeom>
            <a:avLst/>
            <a:gdLst/>
            <a:ahLst/>
            <a:cxnLst/>
            <a:rect l="l" t="t" r="r" b="b"/>
            <a:pathLst>
              <a:path w="9930130" h="428625">
                <a:moveTo>
                  <a:pt x="9858375" y="0"/>
                </a:moveTo>
                <a:lnTo>
                  <a:pt x="71437" y="0"/>
                </a:lnTo>
                <a:lnTo>
                  <a:pt x="43628" y="5613"/>
                </a:lnTo>
                <a:lnTo>
                  <a:pt x="20921" y="20921"/>
                </a:lnTo>
                <a:lnTo>
                  <a:pt x="5613" y="43628"/>
                </a:lnTo>
                <a:lnTo>
                  <a:pt x="0" y="71437"/>
                </a:lnTo>
                <a:lnTo>
                  <a:pt x="0" y="357187"/>
                </a:lnTo>
                <a:lnTo>
                  <a:pt x="5613" y="384996"/>
                </a:lnTo>
                <a:lnTo>
                  <a:pt x="20921" y="407703"/>
                </a:lnTo>
                <a:lnTo>
                  <a:pt x="43628" y="423011"/>
                </a:lnTo>
                <a:lnTo>
                  <a:pt x="71437" y="428624"/>
                </a:lnTo>
                <a:lnTo>
                  <a:pt x="9858375" y="428624"/>
                </a:lnTo>
                <a:lnTo>
                  <a:pt x="9886209" y="423011"/>
                </a:lnTo>
                <a:lnTo>
                  <a:pt x="9908936" y="407703"/>
                </a:lnTo>
                <a:lnTo>
                  <a:pt x="9924258" y="384996"/>
                </a:lnTo>
                <a:lnTo>
                  <a:pt x="9929876" y="357187"/>
                </a:lnTo>
                <a:lnTo>
                  <a:pt x="9929876" y="71437"/>
                </a:lnTo>
                <a:lnTo>
                  <a:pt x="9924258" y="43628"/>
                </a:lnTo>
                <a:lnTo>
                  <a:pt x="9908936" y="20921"/>
                </a:lnTo>
                <a:lnTo>
                  <a:pt x="9886209" y="5613"/>
                </a:lnTo>
                <a:lnTo>
                  <a:pt x="9858375" y="0"/>
                </a:lnTo>
                <a:close/>
              </a:path>
            </a:pathLst>
          </a:custGeom>
          <a:solidFill>
            <a:srgbClr val="71A2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53020" y="6138754"/>
            <a:ext cx="8051427" cy="428228"/>
          </a:xfrm>
          <a:custGeom>
            <a:avLst/>
            <a:gdLst/>
            <a:ahLst/>
            <a:cxnLst/>
            <a:rect l="l" t="t" r="r" b="b"/>
            <a:pathLst>
              <a:path w="9930130" h="428625">
                <a:moveTo>
                  <a:pt x="0" y="71437"/>
                </a:moveTo>
                <a:lnTo>
                  <a:pt x="5613" y="43628"/>
                </a:lnTo>
                <a:lnTo>
                  <a:pt x="20921" y="20921"/>
                </a:lnTo>
                <a:lnTo>
                  <a:pt x="43628" y="5613"/>
                </a:lnTo>
                <a:lnTo>
                  <a:pt x="71437" y="0"/>
                </a:lnTo>
                <a:lnTo>
                  <a:pt x="9858375" y="0"/>
                </a:lnTo>
                <a:lnTo>
                  <a:pt x="9886209" y="5613"/>
                </a:lnTo>
                <a:lnTo>
                  <a:pt x="9908936" y="20921"/>
                </a:lnTo>
                <a:lnTo>
                  <a:pt x="9924258" y="43628"/>
                </a:lnTo>
                <a:lnTo>
                  <a:pt x="9929876" y="71437"/>
                </a:lnTo>
                <a:lnTo>
                  <a:pt x="9929876" y="357187"/>
                </a:lnTo>
                <a:lnTo>
                  <a:pt x="9924258" y="384996"/>
                </a:lnTo>
                <a:lnTo>
                  <a:pt x="9908936" y="407703"/>
                </a:lnTo>
                <a:lnTo>
                  <a:pt x="9886209" y="423011"/>
                </a:lnTo>
                <a:lnTo>
                  <a:pt x="9858375" y="428624"/>
                </a:lnTo>
                <a:lnTo>
                  <a:pt x="71437" y="428624"/>
                </a:lnTo>
                <a:lnTo>
                  <a:pt x="43628" y="423011"/>
                </a:lnTo>
                <a:lnTo>
                  <a:pt x="20921" y="407703"/>
                </a:lnTo>
                <a:lnTo>
                  <a:pt x="5613" y="384996"/>
                </a:lnTo>
                <a:lnTo>
                  <a:pt x="0" y="357187"/>
                </a:lnTo>
                <a:lnTo>
                  <a:pt x="0" y="71437"/>
                </a:lnTo>
                <a:close/>
              </a:path>
            </a:pathLst>
          </a:custGeom>
          <a:ln w="25400">
            <a:solidFill>
              <a:srgbClr val="5277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2483768" y="6165304"/>
            <a:ext cx="4496904" cy="318545"/>
          </a:xfrm>
          <a:prstGeom prst="rect">
            <a:avLst/>
          </a:prstGeom>
        </p:spPr>
        <p:txBody>
          <a:bodyPr vert="horz" wrap="square" lIns="0" tIns="10664" rIns="0" bIns="0" rtlCol="0">
            <a:spAutoFit/>
          </a:bodyPr>
          <a:lstStyle/>
          <a:p>
            <a:pPr marL="10664" algn="ctr">
              <a:spcBef>
                <a:spcPts val="84"/>
              </a:spcBef>
            </a:pPr>
            <a:r>
              <a:rPr sz="2000" spc="-88" dirty="0">
                <a:latin typeface="Trebuchet MS"/>
                <a:cs typeface="Trebuchet MS"/>
              </a:rPr>
              <a:t>«Горизонтальное</a:t>
            </a:r>
            <a:r>
              <a:rPr sz="2000" spc="-164" dirty="0">
                <a:latin typeface="Trebuchet MS"/>
                <a:cs typeface="Trebuchet MS"/>
              </a:rPr>
              <a:t> </a:t>
            </a:r>
            <a:r>
              <a:rPr sz="2000" spc="-71" dirty="0">
                <a:latin typeface="Trebuchet MS"/>
                <a:cs typeface="Trebuchet MS"/>
              </a:rPr>
              <a:t>обучение»</a:t>
            </a:r>
            <a:endParaRPr sz="2000" dirty="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562392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«Социальная активность»</a:t>
            </a:r>
            <a:endParaRPr lang="ru-RU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547664" y="908720"/>
            <a:ext cx="7416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spc="-5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600" spc="-5" dirty="0" smtClean="0">
                <a:latin typeface="Times New Roman" pitchFamily="18" charset="0"/>
                <a:cs typeface="Times New Roman" pitchFamily="18" charset="0"/>
              </a:rPr>
              <a:t> развитие </a:t>
            </a:r>
            <a:r>
              <a:rPr lang="ru-RU" sz="1600" spc="-20" dirty="0">
                <a:latin typeface="Times New Roman" pitchFamily="18" charset="0"/>
                <a:cs typeface="Times New Roman" pitchFamily="18" charset="0"/>
              </a:rPr>
              <a:t>добровольчества 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spc="-10" dirty="0" err="1" smtClean="0">
                <a:latin typeface="Times New Roman" pitchFamily="18" charset="0"/>
                <a:cs typeface="Times New Roman" pitchFamily="18" charset="0"/>
              </a:rPr>
              <a:t>волонтёрства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spc="-5" dirty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талантов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spc="-5" dirty="0">
                <a:latin typeface="Times New Roman" pitchFamily="18" charset="0"/>
                <a:cs typeface="Times New Roman" pitchFamily="18" charset="0"/>
              </a:rPr>
              <a:t>способностей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600" spc="-20" dirty="0">
                <a:latin typeface="Times New Roman" pitchFamily="18" charset="0"/>
                <a:cs typeface="Times New Roman" pitchFamily="18" charset="0"/>
              </a:rPr>
              <a:t>детей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600" spc="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5" dirty="0" smtClean="0">
                <a:latin typeface="Times New Roman" pitchFamily="18" charset="0"/>
                <a:cs typeface="Times New Roman" pitchFamily="18" charset="0"/>
              </a:rPr>
              <a:t>молодежи;  </a:t>
            </a:r>
            <a:r>
              <a:rPr lang="ru-RU" sz="1600" spc="-20" dirty="0" smtClean="0"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1600" spc="-15" dirty="0">
                <a:latin typeface="Times New Roman" pitchFamily="18" charset="0"/>
                <a:cs typeface="Times New Roman" pitchFamily="18" charset="0"/>
              </a:rPr>
              <a:t>условий 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600" spc="-15" dirty="0">
                <a:latin typeface="Times New Roman" pitchFamily="18" charset="0"/>
                <a:cs typeface="Times New Roman" pitchFamily="18" charset="0"/>
              </a:rPr>
              <a:t>развития </a:t>
            </a:r>
            <a:r>
              <a:rPr lang="ru-RU" sz="1600" spc="-30" dirty="0">
                <a:latin typeface="Times New Roman" pitchFamily="18" charset="0"/>
                <a:cs typeface="Times New Roman" pitchFamily="18" charset="0"/>
              </a:rPr>
              <a:t>добровольчества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1600" spc="-15" dirty="0">
                <a:latin typeface="Times New Roman" pitchFamily="18" charset="0"/>
                <a:cs typeface="Times New Roman" pitchFamily="18" charset="0"/>
              </a:rPr>
              <a:t>2024</a:t>
            </a:r>
            <a:r>
              <a:rPr lang="ru-RU" sz="1600" spc="-2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30" dirty="0" smtClean="0">
                <a:latin typeface="Times New Roman" pitchFamily="18" charset="0"/>
                <a:cs typeface="Times New Roman" pitchFamily="18" charset="0"/>
              </a:rPr>
              <a:t>году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611560" y="2348880"/>
          <a:ext cx="3600400" cy="3024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923928" y="1844824"/>
            <a:ext cx="50405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Численность обучающихся, вовлеченных в деятельность общественных объединений на базе образовательных организаций общего образования, среднего и высшего профессионального образования, тыс. человек </a:t>
            </a:r>
            <a:endParaRPr lang="ru-RU" sz="1400" dirty="0"/>
          </a:p>
        </p:txBody>
      </p:sp>
      <p:sp>
        <p:nvSpPr>
          <p:cNvPr id="8" name="Выноска со стрелкой вправо 7"/>
          <p:cNvSpPr/>
          <p:nvPr/>
        </p:nvSpPr>
        <p:spPr>
          <a:xfrm>
            <a:off x="3923928" y="2852936"/>
            <a:ext cx="5040560" cy="288032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970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1,7          1,8           1,8              1,8          1,8            2</a:t>
            </a:r>
            <a:endParaRPr lang="ru-RU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923927" y="3212976"/>
          <a:ext cx="4896546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6091"/>
                <a:gridCol w="816091"/>
                <a:gridCol w="816091"/>
                <a:gridCol w="816091"/>
                <a:gridCol w="816091"/>
                <a:gridCol w="816091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2019г.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2020г.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2021г.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2022г.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2023г.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2024г.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959424" y="3933056"/>
            <a:ext cx="49330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Доля молодежи, задействованной в мероприятиях по вовлечению в творческую деятельность, от общего числа молодежи в Волгоградской области, процент</a:t>
            </a:r>
            <a:endParaRPr lang="ru-RU" dirty="0"/>
          </a:p>
        </p:txBody>
      </p:sp>
      <p:sp>
        <p:nvSpPr>
          <p:cNvPr id="12" name="Выноска со стрелкой вправо 11"/>
          <p:cNvSpPr/>
          <p:nvPr/>
        </p:nvSpPr>
        <p:spPr>
          <a:xfrm>
            <a:off x="3923928" y="4869160"/>
            <a:ext cx="5040560" cy="288032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970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30          33           36             39           42           45</a:t>
            </a:r>
            <a:endParaRPr lang="ru-RU" dirty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3923927" y="5229200"/>
          <a:ext cx="4896546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6091"/>
                <a:gridCol w="816091"/>
                <a:gridCol w="816091"/>
                <a:gridCol w="816091"/>
                <a:gridCol w="816091"/>
                <a:gridCol w="816091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2019г.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2020г.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2021г.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2022г.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2023г.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2024г.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203848" y="1484784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Целевые показатели: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93810"/>
            <a:ext cx="9143048" cy="6259749"/>
          </a:xfrm>
          <a:custGeom>
            <a:avLst/>
            <a:gdLst/>
            <a:ahLst/>
            <a:cxnLst/>
            <a:rect l="l" t="t" r="r" b="b"/>
            <a:pathLst>
              <a:path w="12190730" h="6265545">
                <a:moveTo>
                  <a:pt x="0" y="6265164"/>
                </a:moveTo>
                <a:lnTo>
                  <a:pt x="12190476" y="6265164"/>
                </a:lnTo>
                <a:lnTo>
                  <a:pt x="12190476" y="0"/>
                </a:lnTo>
                <a:lnTo>
                  <a:pt x="0" y="0"/>
                </a:lnTo>
                <a:lnTo>
                  <a:pt x="0" y="6265164"/>
                </a:lnTo>
                <a:close/>
              </a:path>
            </a:pathLst>
          </a:custGeom>
          <a:solidFill>
            <a:srgbClr val="FFFF00">
              <a:alpha val="1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" y="0"/>
            <a:ext cx="9142847" cy="5648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36901" y="2634080"/>
            <a:ext cx="1965950" cy="18073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83206" y="2828972"/>
            <a:ext cx="1522199" cy="12195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80718" y="62425"/>
            <a:ext cx="6841998" cy="4994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75637" y="1560654"/>
            <a:ext cx="1891665" cy="17113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21941" y="1755547"/>
            <a:ext cx="1450467" cy="11236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21183" y="586196"/>
            <a:ext cx="2060829" cy="167484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7488" y="781088"/>
            <a:ext cx="1611896" cy="108709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31845" y="3870425"/>
            <a:ext cx="2002535" cy="188953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478149" y="4065315"/>
            <a:ext cx="1556366" cy="130178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640580" y="5009321"/>
            <a:ext cx="2080260" cy="184385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716016" y="5373216"/>
            <a:ext cx="1783078" cy="122413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276255" y="116579"/>
            <a:ext cx="7642384" cy="1454753"/>
          </a:xfrm>
          <a:prstGeom prst="rect">
            <a:avLst/>
          </a:prstGeom>
        </p:spPr>
        <p:txBody>
          <a:bodyPr vert="horz" wrap="square" lIns="0" tIns="10664" rIns="0" bIns="0" rtlCol="0">
            <a:spAutoFit/>
          </a:bodyPr>
          <a:lstStyle/>
          <a:p>
            <a:pPr marL="10664">
              <a:spcBef>
                <a:spcPts val="84"/>
              </a:spcBef>
            </a:pPr>
            <a:r>
              <a:rPr sz="1500" spc="-4" dirty="0">
                <a:solidFill>
                  <a:srgbClr val="FFFFFF"/>
                </a:solidFill>
                <a:latin typeface="Arial"/>
                <a:cs typeface="Arial"/>
              </a:rPr>
              <a:t>ОСНОВНЫЕ </a:t>
            </a:r>
            <a:r>
              <a:rPr sz="1500" spc="-46" dirty="0">
                <a:solidFill>
                  <a:srgbClr val="FFFFFF"/>
                </a:solidFill>
                <a:latin typeface="Arial"/>
                <a:cs typeface="Arial"/>
              </a:rPr>
              <a:t>РЕЗУЛЬТАТЫ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РЕГИОНАЛЬНЫХ </a:t>
            </a:r>
            <a:r>
              <a:rPr sz="1500" spc="-13" dirty="0">
                <a:solidFill>
                  <a:srgbClr val="FFFFFF"/>
                </a:solidFill>
                <a:latin typeface="Arial"/>
                <a:cs typeface="Arial"/>
              </a:rPr>
              <a:t>ПРОЕКТОВ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В </a:t>
            </a:r>
            <a:r>
              <a:rPr sz="1500" spc="-4" dirty="0">
                <a:solidFill>
                  <a:srgbClr val="FFFFFF"/>
                </a:solidFill>
                <a:latin typeface="Arial"/>
                <a:cs typeface="Arial"/>
              </a:rPr>
              <a:t>СФЕРЕ</a:t>
            </a:r>
            <a:r>
              <a:rPr sz="1500" spc="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1" dirty="0">
                <a:solidFill>
                  <a:srgbClr val="FFFFFF"/>
                </a:solidFill>
                <a:latin typeface="Arial"/>
                <a:cs typeface="Arial"/>
              </a:rPr>
              <a:t>ОБРАЗОВАНИЯ</a:t>
            </a:r>
            <a:endParaRPr sz="1500" dirty="0">
              <a:latin typeface="Arial"/>
              <a:cs typeface="Arial"/>
            </a:endParaRPr>
          </a:p>
          <a:p>
            <a:pPr>
              <a:spcBef>
                <a:spcPts val="42"/>
              </a:spcBef>
            </a:pPr>
            <a:endParaRPr dirty="0">
              <a:latin typeface="Times New Roman"/>
              <a:cs typeface="Times New Roman"/>
            </a:endParaRPr>
          </a:p>
          <a:p>
            <a:pPr marL="1203454" marR="4266"/>
            <a:r>
              <a:rPr sz="1500" spc="-4" dirty="0">
                <a:solidFill>
                  <a:srgbClr val="16375E"/>
                </a:solidFill>
                <a:latin typeface="Arial"/>
                <a:cs typeface="Arial"/>
              </a:rPr>
              <a:t>школьники </a:t>
            </a:r>
            <a:r>
              <a:rPr sz="1500" spc="-8" dirty="0">
                <a:solidFill>
                  <a:srgbClr val="16375E"/>
                </a:solidFill>
                <a:latin typeface="Arial"/>
                <a:cs typeface="Arial"/>
              </a:rPr>
              <a:t>смогут </a:t>
            </a:r>
            <a:r>
              <a:rPr sz="1500" spc="-4" dirty="0">
                <a:solidFill>
                  <a:srgbClr val="16375E"/>
                </a:solidFill>
                <a:latin typeface="Arial"/>
                <a:cs typeface="Arial"/>
              </a:rPr>
              <a:t>учиться по индивидуальному </a:t>
            </a:r>
            <a:r>
              <a:rPr sz="1500" spc="-8" dirty="0">
                <a:solidFill>
                  <a:srgbClr val="16375E"/>
                </a:solidFill>
                <a:latin typeface="Arial"/>
                <a:cs typeface="Arial"/>
              </a:rPr>
              <a:t>учебному </a:t>
            </a:r>
            <a:r>
              <a:rPr sz="1500" spc="-4" dirty="0">
                <a:solidFill>
                  <a:srgbClr val="16375E"/>
                </a:solidFill>
                <a:latin typeface="Arial"/>
                <a:cs typeface="Arial"/>
              </a:rPr>
              <a:t>плану </a:t>
            </a:r>
            <a:r>
              <a:rPr sz="1500" dirty="0">
                <a:solidFill>
                  <a:srgbClr val="16375E"/>
                </a:solidFill>
                <a:latin typeface="Arial"/>
                <a:cs typeface="Arial"/>
              </a:rPr>
              <a:t>с </a:t>
            </a:r>
            <a:r>
              <a:rPr sz="1500" spc="-21" dirty="0">
                <a:solidFill>
                  <a:srgbClr val="16375E"/>
                </a:solidFill>
                <a:latin typeface="Arial"/>
                <a:cs typeface="Arial"/>
              </a:rPr>
              <a:t>зачетом  </a:t>
            </a:r>
            <a:r>
              <a:rPr sz="1500" spc="-34" dirty="0">
                <a:solidFill>
                  <a:srgbClr val="16375E"/>
                </a:solidFill>
                <a:latin typeface="Arial"/>
                <a:cs typeface="Arial"/>
              </a:rPr>
              <a:t>результатов </a:t>
            </a:r>
            <a:r>
              <a:rPr sz="1500" spc="-8" dirty="0">
                <a:solidFill>
                  <a:srgbClr val="16375E"/>
                </a:solidFill>
                <a:latin typeface="Arial"/>
                <a:cs typeface="Arial"/>
              </a:rPr>
              <a:t>освоения </a:t>
            </a:r>
            <a:r>
              <a:rPr sz="1500" spc="-13" dirty="0">
                <a:solidFill>
                  <a:srgbClr val="16375E"/>
                </a:solidFill>
                <a:latin typeface="Arial"/>
                <a:cs typeface="Arial"/>
              </a:rPr>
              <a:t>дополнительных </a:t>
            </a:r>
            <a:r>
              <a:rPr sz="1500" spc="-8" dirty="0">
                <a:solidFill>
                  <a:srgbClr val="16375E"/>
                </a:solidFill>
                <a:latin typeface="Arial"/>
                <a:cs typeface="Arial"/>
              </a:rPr>
              <a:t>программ </a:t>
            </a:r>
            <a:r>
              <a:rPr sz="1500" dirty="0">
                <a:solidFill>
                  <a:srgbClr val="16375E"/>
                </a:solidFill>
                <a:latin typeface="Arial"/>
                <a:cs typeface="Arial"/>
              </a:rPr>
              <a:t>и </a:t>
            </a:r>
            <a:r>
              <a:rPr sz="1500" spc="-8" dirty="0">
                <a:solidFill>
                  <a:srgbClr val="16375E"/>
                </a:solidFill>
                <a:latin typeface="Arial"/>
                <a:cs typeface="Arial"/>
              </a:rPr>
              <a:t>программ профессионального  </a:t>
            </a:r>
            <a:r>
              <a:rPr sz="1500" spc="-13" dirty="0">
                <a:solidFill>
                  <a:srgbClr val="16375E"/>
                </a:solidFill>
                <a:latin typeface="Arial"/>
                <a:cs typeface="Arial"/>
              </a:rPr>
              <a:t>обучения, </a:t>
            </a:r>
            <a:r>
              <a:rPr sz="1500" dirty="0">
                <a:solidFill>
                  <a:srgbClr val="16375E"/>
                </a:solidFill>
                <a:latin typeface="Arial"/>
                <a:cs typeface="Arial"/>
              </a:rPr>
              <a:t>в </a:t>
            </a:r>
            <a:r>
              <a:rPr sz="1500" spc="-88" dirty="0">
                <a:solidFill>
                  <a:srgbClr val="16375E"/>
                </a:solidFill>
                <a:latin typeface="Arial"/>
                <a:cs typeface="Arial"/>
              </a:rPr>
              <a:t>т. </a:t>
            </a:r>
            <a:r>
              <a:rPr sz="1500" spc="-4" dirty="0">
                <a:solidFill>
                  <a:srgbClr val="16375E"/>
                </a:solidFill>
                <a:latin typeface="Arial"/>
                <a:cs typeface="Arial"/>
              </a:rPr>
              <a:t>ч.в </a:t>
            </a:r>
            <a:r>
              <a:rPr sz="1500" spc="-17" dirty="0">
                <a:solidFill>
                  <a:srgbClr val="16375E"/>
                </a:solidFill>
                <a:latin typeface="Arial"/>
                <a:cs typeface="Arial"/>
              </a:rPr>
              <a:t>сетевой </a:t>
            </a:r>
            <a:r>
              <a:rPr sz="1500" spc="-4" dirty="0">
                <a:solidFill>
                  <a:srgbClr val="16375E"/>
                </a:solidFill>
                <a:latin typeface="Arial"/>
                <a:cs typeface="Arial"/>
              </a:rPr>
              <a:t>форме </a:t>
            </a:r>
            <a:r>
              <a:rPr sz="1500" dirty="0">
                <a:solidFill>
                  <a:srgbClr val="16375E"/>
                </a:solidFill>
                <a:latin typeface="Arial"/>
                <a:cs typeface="Arial"/>
              </a:rPr>
              <a:t>и с </a:t>
            </a:r>
            <a:r>
              <a:rPr sz="1500" spc="-8" dirty="0">
                <a:solidFill>
                  <a:srgbClr val="16375E"/>
                </a:solidFill>
                <a:latin typeface="Arial"/>
                <a:cs typeface="Arial"/>
              </a:rPr>
              <a:t>использованием </a:t>
            </a:r>
            <a:r>
              <a:rPr sz="1500" spc="-4" dirty="0">
                <a:solidFill>
                  <a:srgbClr val="16375E"/>
                </a:solidFill>
                <a:latin typeface="Arial"/>
                <a:cs typeface="Arial"/>
              </a:rPr>
              <a:t>дистанционных</a:t>
            </a:r>
            <a:r>
              <a:rPr sz="1500" spc="192" dirty="0">
                <a:solidFill>
                  <a:srgbClr val="16375E"/>
                </a:solidFill>
                <a:latin typeface="Arial"/>
                <a:cs typeface="Arial"/>
              </a:rPr>
              <a:t> </a:t>
            </a:r>
            <a:r>
              <a:rPr sz="1500" spc="-13" dirty="0">
                <a:solidFill>
                  <a:srgbClr val="16375E"/>
                </a:solidFill>
                <a:latin typeface="Arial"/>
                <a:cs typeface="Arial"/>
              </a:rPr>
              <a:t>технологий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2764" y="2672107"/>
            <a:ext cx="1949768" cy="703265"/>
          </a:xfrm>
          <a:prstGeom prst="rect">
            <a:avLst/>
          </a:prstGeom>
        </p:spPr>
        <p:txBody>
          <a:bodyPr vert="horz" wrap="square" lIns="0" tIns="10664" rIns="0" bIns="0" rtlCol="0">
            <a:spAutoFit/>
          </a:bodyPr>
          <a:lstStyle/>
          <a:p>
            <a:pPr marL="10664">
              <a:spcBef>
                <a:spcPts val="84"/>
              </a:spcBef>
            </a:pPr>
            <a:r>
              <a:rPr sz="1500" spc="-8" dirty="0">
                <a:solidFill>
                  <a:srgbClr val="16375E"/>
                </a:solidFill>
                <a:latin typeface="Arial"/>
                <a:cs typeface="Arial"/>
              </a:rPr>
              <a:t>центры</a:t>
            </a:r>
            <a:endParaRPr sz="1500" dirty="0">
              <a:latin typeface="Arial"/>
              <a:cs typeface="Arial"/>
            </a:endParaRPr>
          </a:p>
          <a:p>
            <a:pPr marL="10664"/>
            <a:r>
              <a:rPr sz="1500" spc="-8" dirty="0">
                <a:solidFill>
                  <a:srgbClr val="16375E"/>
                </a:solidFill>
                <a:latin typeface="Arial"/>
                <a:cs typeface="Arial"/>
              </a:rPr>
              <a:t>цифрового</a:t>
            </a:r>
            <a:r>
              <a:rPr sz="1500" spc="-34" dirty="0">
                <a:solidFill>
                  <a:srgbClr val="16375E"/>
                </a:solidFill>
                <a:latin typeface="Arial"/>
                <a:cs typeface="Arial"/>
              </a:rPr>
              <a:t> </a:t>
            </a:r>
            <a:r>
              <a:rPr sz="1500" spc="-13" dirty="0">
                <a:solidFill>
                  <a:srgbClr val="16375E"/>
                </a:solidFill>
                <a:latin typeface="Arial"/>
                <a:cs typeface="Arial"/>
              </a:rPr>
              <a:t>образования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6876" y="3414370"/>
            <a:ext cx="2445544" cy="703265"/>
          </a:xfrm>
          <a:prstGeom prst="rect">
            <a:avLst/>
          </a:prstGeom>
        </p:spPr>
        <p:txBody>
          <a:bodyPr vert="horz" wrap="square" lIns="0" tIns="10664" rIns="0" bIns="0" rtlCol="0">
            <a:spAutoFit/>
          </a:bodyPr>
          <a:lstStyle/>
          <a:p>
            <a:pPr marL="10664" marR="4266" algn="just">
              <a:spcBef>
                <a:spcPts val="84"/>
              </a:spcBef>
            </a:pPr>
            <a:r>
              <a:rPr sz="1500" spc="-8" dirty="0">
                <a:solidFill>
                  <a:srgbClr val="16375E"/>
                </a:solidFill>
                <a:latin typeface="Arial"/>
                <a:cs typeface="Arial"/>
              </a:rPr>
              <a:t>центры естественно-научного,  </a:t>
            </a:r>
            <a:r>
              <a:rPr sz="1500" spc="-13" dirty="0">
                <a:solidFill>
                  <a:srgbClr val="16375E"/>
                </a:solidFill>
                <a:latin typeface="Arial"/>
                <a:cs typeface="Arial"/>
              </a:rPr>
              <a:t>технического </a:t>
            </a:r>
            <a:r>
              <a:rPr sz="1500" dirty="0">
                <a:solidFill>
                  <a:srgbClr val="16375E"/>
                </a:solidFill>
                <a:latin typeface="Arial"/>
                <a:cs typeface="Arial"/>
              </a:rPr>
              <a:t>и </a:t>
            </a:r>
            <a:r>
              <a:rPr sz="1500" spc="-13" dirty="0">
                <a:solidFill>
                  <a:srgbClr val="16375E"/>
                </a:solidFill>
                <a:latin typeface="Arial"/>
                <a:cs typeface="Arial"/>
              </a:rPr>
              <a:t>гуманитарного  </a:t>
            </a:r>
            <a:r>
              <a:rPr sz="1500" spc="-8" dirty="0">
                <a:solidFill>
                  <a:srgbClr val="16375E"/>
                </a:solidFill>
                <a:latin typeface="Arial"/>
                <a:cs typeface="Arial"/>
              </a:rPr>
              <a:t>профилей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7058" y="4524338"/>
            <a:ext cx="2924175" cy="703265"/>
          </a:xfrm>
          <a:prstGeom prst="rect">
            <a:avLst/>
          </a:prstGeom>
        </p:spPr>
        <p:txBody>
          <a:bodyPr vert="horz" wrap="square" lIns="0" tIns="10664" rIns="0" bIns="0" rtlCol="0">
            <a:spAutoFit/>
          </a:bodyPr>
          <a:lstStyle/>
          <a:p>
            <a:pPr marL="10664" marR="4266">
              <a:spcBef>
                <a:spcPts val="84"/>
              </a:spcBef>
            </a:pPr>
            <a:r>
              <a:rPr sz="1500" spc="-4" dirty="0">
                <a:solidFill>
                  <a:srgbClr val="16375E"/>
                </a:solidFill>
                <a:latin typeface="Arial"/>
                <a:cs typeface="Arial"/>
              </a:rPr>
              <a:t>мобильные </a:t>
            </a:r>
            <a:r>
              <a:rPr sz="1500" spc="-13" dirty="0">
                <a:solidFill>
                  <a:srgbClr val="16375E"/>
                </a:solidFill>
                <a:latin typeface="Arial"/>
                <a:cs typeface="Arial"/>
              </a:rPr>
              <a:t>технопарки </a:t>
            </a:r>
            <a:r>
              <a:rPr sz="1500" dirty="0">
                <a:solidFill>
                  <a:srgbClr val="16375E"/>
                </a:solidFill>
                <a:latin typeface="Arial"/>
                <a:cs typeface="Arial"/>
              </a:rPr>
              <a:t>для </a:t>
            </a:r>
            <a:r>
              <a:rPr sz="1500" spc="-17" dirty="0">
                <a:solidFill>
                  <a:srgbClr val="16375E"/>
                </a:solidFill>
                <a:latin typeface="Arial"/>
                <a:cs typeface="Arial"/>
              </a:rPr>
              <a:t>детей,  </a:t>
            </a:r>
            <a:r>
              <a:rPr sz="1500" spc="-8" dirty="0">
                <a:solidFill>
                  <a:srgbClr val="16375E"/>
                </a:solidFill>
                <a:latin typeface="Arial"/>
                <a:cs typeface="Arial"/>
              </a:rPr>
              <a:t>проживающих </a:t>
            </a:r>
            <a:r>
              <a:rPr sz="1500" dirty="0">
                <a:solidFill>
                  <a:srgbClr val="16375E"/>
                </a:solidFill>
                <a:latin typeface="Arial"/>
                <a:cs typeface="Arial"/>
              </a:rPr>
              <a:t>в </a:t>
            </a:r>
            <a:r>
              <a:rPr sz="1500" spc="-8" dirty="0">
                <a:solidFill>
                  <a:srgbClr val="16375E"/>
                </a:solidFill>
                <a:latin typeface="Arial"/>
                <a:cs typeface="Arial"/>
              </a:rPr>
              <a:t>сельской </a:t>
            </a:r>
            <a:r>
              <a:rPr sz="1500" spc="-4" dirty="0">
                <a:solidFill>
                  <a:srgbClr val="16375E"/>
                </a:solidFill>
                <a:latin typeface="Arial"/>
                <a:cs typeface="Arial"/>
              </a:rPr>
              <a:t>местности  </a:t>
            </a:r>
            <a:r>
              <a:rPr sz="1500" dirty="0">
                <a:solidFill>
                  <a:srgbClr val="16375E"/>
                </a:solidFill>
                <a:latin typeface="Arial"/>
                <a:cs typeface="Arial"/>
              </a:rPr>
              <a:t>и </a:t>
            </a:r>
            <a:r>
              <a:rPr sz="1500" spc="-4" dirty="0">
                <a:solidFill>
                  <a:srgbClr val="16375E"/>
                </a:solidFill>
                <a:latin typeface="Arial"/>
                <a:cs typeface="Arial"/>
              </a:rPr>
              <a:t>малых</a:t>
            </a:r>
            <a:r>
              <a:rPr sz="1500" spc="-13" dirty="0">
                <a:solidFill>
                  <a:srgbClr val="16375E"/>
                </a:solidFill>
                <a:latin typeface="Arial"/>
                <a:cs typeface="Arial"/>
              </a:rPr>
              <a:t> </a:t>
            </a:r>
            <a:r>
              <a:rPr sz="1500" spc="-17" dirty="0">
                <a:solidFill>
                  <a:srgbClr val="16375E"/>
                </a:solidFill>
                <a:latin typeface="Arial"/>
                <a:cs typeface="Arial"/>
              </a:rPr>
              <a:t>городах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7058" y="5298119"/>
            <a:ext cx="4215765" cy="1091064"/>
          </a:xfrm>
          <a:prstGeom prst="rect">
            <a:avLst/>
          </a:prstGeom>
        </p:spPr>
        <p:txBody>
          <a:bodyPr vert="horz" wrap="square" lIns="0" tIns="10664" rIns="0" bIns="0" rtlCol="0">
            <a:spAutoFit/>
          </a:bodyPr>
          <a:lstStyle/>
          <a:p>
            <a:pPr marL="10664" marR="4266">
              <a:lnSpc>
                <a:spcPct val="156200"/>
              </a:lnSpc>
              <a:spcBef>
                <a:spcPts val="84"/>
              </a:spcBef>
            </a:pPr>
            <a:r>
              <a:rPr sz="1500" spc="-8" dirty="0">
                <a:solidFill>
                  <a:srgbClr val="16375E"/>
                </a:solidFill>
                <a:latin typeface="Arial"/>
                <a:cs typeface="Arial"/>
              </a:rPr>
              <a:t>центры </a:t>
            </a:r>
            <a:r>
              <a:rPr sz="1500" spc="-13" dirty="0">
                <a:solidFill>
                  <a:srgbClr val="16375E"/>
                </a:solidFill>
                <a:latin typeface="Arial"/>
                <a:cs typeface="Arial"/>
              </a:rPr>
              <a:t>дополнительного образования </a:t>
            </a:r>
            <a:r>
              <a:rPr sz="1500" dirty="0">
                <a:solidFill>
                  <a:srgbClr val="16375E"/>
                </a:solidFill>
                <a:latin typeface="Arial"/>
                <a:cs typeface="Arial"/>
              </a:rPr>
              <a:t>на </a:t>
            </a:r>
            <a:r>
              <a:rPr sz="1500" spc="-21" dirty="0">
                <a:solidFill>
                  <a:srgbClr val="16375E"/>
                </a:solidFill>
                <a:latin typeface="Arial"/>
                <a:cs typeface="Arial"/>
              </a:rPr>
              <a:t>базе вузов  </a:t>
            </a:r>
            <a:r>
              <a:rPr sz="1500" spc="-13" dirty="0">
                <a:solidFill>
                  <a:srgbClr val="16375E"/>
                </a:solidFill>
                <a:latin typeface="Arial"/>
                <a:cs typeface="Arial"/>
              </a:rPr>
              <a:t>центр выявления </a:t>
            </a:r>
            <a:r>
              <a:rPr sz="1500" dirty="0">
                <a:solidFill>
                  <a:srgbClr val="16375E"/>
                </a:solidFill>
                <a:latin typeface="Arial"/>
                <a:cs typeface="Arial"/>
              </a:rPr>
              <a:t>и </a:t>
            </a:r>
            <a:r>
              <a:rPr sz="1500" spc="-17" dirty="0">
                <a:solidFill>
                  <a:srgbClr val="16375E"/>
                </a:solidFill>
                <a:latin typeface="Arial"/>
                <a:cs typeface="Arial"/>
              </a:rPr>
              <a:t>поддержки одаренных</a:t>
            </a:r>
            <a:r>
              <a:rPr sz="1500" spc="-181" dirty="0">
                <a:solidFill>
                  <a:srgbClr val="16375E"/>
                </a:solidFill>
                <a:latin typeface="Arial"/>
                <a:cs typeface="Arial"/>
              </a:rPr>
              <a:t> </a:t>
            </a:r>
            <a:r>
              <a:rPr sz="1500" spc="-29" dirty="0">
                <a:solidFill>
                  <a:srgbClr val="16375E"/>
                </a:solidFill>
                <a:latin typeface="Arial"/>
                <a:cs typeface="Arial"/>
              </a:rPr>
              <a:t>детей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20438" y="2731717"/>
            <a:ext cx="4255294" cy="2472981"/>
          </a:xfrm>
          <a:prstGeom prst="rect">
            <a:avLst/>
          </a:prstGeom>
        </p:spPr>
        <p:txBody>
          <a:bodyPr vert="horz" wrap="square" lIns="0" tIns="10664" rIns="0" bIns="0" rtlCol="0">
            <a:spAutoFit/>
          </a:bodyPr>
          <a:lstStyle/>
          <a:p>
            <a:pPr marL="10664" marR="106108">
              <a:spcBef>
                <a:spcPts val="84"/>
              </a:spcBef>
            </a:pPr>
            <a:r>
              <a:rPr sz="1500" spc="-4" dirty="0">
                <a:solidFill>
                  <a:srgbClr val="16375E"/>
                </a:solidFill>
                <a:latin typeface="Arial"/>
                <a:cs typeface="Arial"/>
              </a:rPr>
              <a:t>индивидуальный план школьники </a:t>
            </a:r>
            <a:r>
              <a:rPr sz="1500" spc="-8" dirty="0">
                <a:solidFill>
                  <a:srgbClr val="16375E"/>
                </a:solidFill>
                <a:latin typeface="Arial"/>
                <a:cs typeface="Arial"/>
              </a:rPr>
              <a:t>смогут </a:t>
            </a:r>
            <a:r>
              <a:rPr sz="1500" spc="-4" dirty="0">
                <a:solidFill>
                  <a:srgbClr val="16375E"/>
                </a:solidFill>
                <a:latin typeface="Arial"/>
                <a:cs typeface="Arial"/>
              </a:rPr>
              <a:t>построить  </a:t>
            </a:r>
            <a:r>
              <a:rPr sz="1500" dirty="0">
                <a:solidFill>
                  <a:srgbClr val="16375E"/>
                </a:solidFill>
                <a:latin typeface="Arial"/>
                <a:cs typeface="Arial"/>
              </a:rPr>
              <a:t>в </a:t>
            </a:r>
            <a:r>
              <a:rPr sz="1500" spc="-13" dirty="0">
                <a:solidFill>
                  <a:srgbClr val="16375E"/>
                </a:solidFill>
                <a:latin typeface="Arial"/>
                <a:cs typeface="Arial"/>
              </a:rPr>
              <a:t>соответствии </a:t>
            </a:r>
            <a:r>
              <a:rPr sz="1500" dirty="0">
                <a:solidFill>
                  <a:srgbClr val="16375E"/>
                </a:solidFill>
                <a:latin typeface="Arial"/>
                <a:cs typeface="Arial"/>
              </a:rPr>
              <a:t>с </a:t>
            </a:r>
            <a:r>
              <a:rPr sz="1500" spc="-4" dirty="0">
                <a:solidFill>
                  <a:srgbClr val="16375E"/>
                </a:solidFill>
                <a:latin typeface="Arial"/>
                <a:cs typeface="Arial"/>
              </a:rPr>
              <a:t>выбранными профессиональными  </a:t>
            </a:r>
            <a:r>
              <a:rPr sz="1500" spc="-8" dirty="0">
                <a:solidFill>
                  <a:srgbClr val="16375E"/>
                </a:solidFill>
                <a:latin typeface="Arial"/>
                <a:cs typeface="Arial"/>
              </a:rPr>
              <a:t>компетенциями </a:t>
            </a:r>
            <a:r>
              <a:rPr sz="1500" spc="-4" dirty="0">
                <a:solidFill>
                  <a:srgbClr val="16375E"/>
                </a:solidFill>
                <a:latin typeface="Arial"/>
                <a:cs typeface="Arial"/>
              </a:rPr>
              <a:t>(профессиональными </a:t>
            </a:r>
            <a:r>
              <a:rPr sz="1500" spc="-13" dirty="0">
                <a:solidFill>
                  <a:srgbClr val="16375E"/>
                </a:solidFill>
                <a:latin typeface="Arial"/>
                <a:cs typeface="Arial"/>
              </a:rPr>
              <a:t>областями  </a:t>
            </a:r>
            <a:r>
              <a:rPr sz="1500" spc="-8" dirty="0">
                <a:solidFill>
                  <a:srgbClr val="16375E"/>
                </a:solidFill>
                <a:latin typeface="Arial"/>
                <a:cs typeface="Arial"/>
              </a:rPr>
              <a:t>деятельности)</a:t>
            </a:r>
            <a:endParaRPr sz="1500" dirty="0">
              <a:latin typeface="Arial"/>
              <a:cs typeface="Arial"/>
            </a:endParaRPr>
          </a:p>
          <a:p>
            <a:pPr marL="842471" marR="4266">
              <a:spcBef>
                <a:spcPts val="1024"/>
              </a:spcBef>
            </a:pPr>
            <a:r>
              <a:rPr sz="1500" spc="-4" dirty="0">
                <a:solidFill>
                  <a:srgbClr val="16375E"/>
                </a:solidFill>
                <a:latin typeface="Arial"/>
                <a:cs typeface="Arial"/>
              </a:rPr>
              <a:t>оценка </a:t>
            </a:r>
            <a:r>
              <a:rPr sz="1500" spc="-8" dirty="0">
                <a:solidFill>
                  <a:srgbClr val="16375E"/>
                </a:solidFill>
                <a:latin typeface="Arial"/>
                <a:cs typeface="Arial"/>
              </a:rPr>
              <a:t>качества </a:t>
            </a:r>
            <a:r>
              <a:rPr sz="1500" spc="-13" dirty="0">
                <a:solidFill>
                  <a:srgbClr val="16375E"/>
                </a:solidFill>
                <a:latin typeface="Arial"/>
                <a:cs typeface="Arial"/>
              </a:rPr>
              <a:t>общего образования </a:t>
            </a:r>
            <a:r>
              <a:rPr sz="1500" spc="-34" dirty="0">
                <a:solidFill>
                  <a:srgbClr val="16375E"/>
                </a:solidFill>
                <a:latin typeface="Arial"/>
                <a:cs typeface="Arial"/>
              </a:rPr>
              <a:t>будет  </a:t>
            </a:r>
            <a:r>
              <a:rPr sz="1500" spc="-13" dirty="0">
                <a:solidFill>
                  <a:srgbClr val="16375E"/>
                </a:solidFill>
                <a:latin typeface="Arial"/>
                <a:cs typeface="Arial"/>
              </a:rPr>
              <a:t>проведена </a:t>
            </a:r>
            <a:r>
              <a:rPr sz="1500" dirty="0">
                <a:solidFill>
                  <a:srgbClr val="16375E"/>
                </a:solidFill>
                <a:latin typeface="Arial"/>
                <a:cs typeface="Arial"/>
              </a:rPr>
              <a:t>на </a:t>
            </a:r>
            <a:r>
              <a:rPr sz="1500" spc="-8" dirty="0">
                <a:solidFill>
                  <a:srgbClr val="16375E"/>
                </a:solidFill>
                <a:latin typeface="Arial"/>
                <a:cs typeface="Arial"/>
              </a:rPr>
              <a:t>основе </a:t>
            </a:r>
            <a:r>
              <a:rPr sz="1500" dirty="0">
                <a:solidFill>
                  <a:srgbClr val="16375E"/>
                </a:solidFill>
                <a:latin typeface="Arial"/>
                <a:cs typeface="Arial"/>
              </a:rPr>
              <a:t>практики </a:t>
            </a:r>
            <a:r>
              <a:rPr sz="1500" spc="-8" dirty="0">
                <a:solidFill>
                  <a:srgbClr val="16375E"/>
                </a:solidFill>
                <a:latin typeface="Arial"/>
                <a:cs typeface="Arial"/>
              </a:rPr>
              <a:t>проведения  международных исследований качества  </a:t>
            </a:r>
            <a:r>
              <a:rPr sz="1500" spc="-17" dirty="0">
                <a:solidFill>
                  <a:srgbClr val="16375E"/>
                </a:solidFill>
                <a:latin typeface="Arial"/>
                <a:cs typeface="Arial"/>
              </a:rPr>
              <a:t>подготовки</a:t>
            </a:r>
            <a:r>
              <a:rPr sz="1500" spc="-13" dirty="0">
                <a:solidFill>
                  <a:srgbClr val="16375E"/>
                </a:solidFill>
                <a:latin typeface="Arial"/>
                <a:cs typeface="Arial"/>
              </a:rPr>
              <a:t> обучающихся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51447" y="1901068"/>
            <a:ext cx="5057775" cy="703265"/>
          </a:xfrm>
          <a:prstGeom prst="rect">
            <a:avLst/>
          </a:prstGeom>
        </p:spPr>
        <p:txBody>
          <a:bodyPr vert="horz" wrap="square" lIns="0" tIns="10664" rIns="0" bIns="0" rtlCol="0">
            <a:spAutoFit/>
          </a:bodyPr>
          <a:lstStyle/>
          <a:p>
            <a:pPr marL="10664" marR="4266">
              <a:spcBef>
                <a:spcPts val="84"/>
              </a:spcBef>
            </a:pPr>
            <a:r>
              <a:rPr sz="1500" spc="-8" dirty="0">
                <a:solidFill>
                  <a:srgbClr val="16375E"/>
                </a:solidFill>
                <a:latin typeface="Arial"/>
                <a:cs typeface="Arial"/>
              </a:rPr>
              <a:t>ученики смогут получить </a:t>
            </a:r>
            <a:r>
              <a:rPr sz="1500" spc="-4" dirty="0">
                <a:solidFill>
                  <a:srgbClr val="16375E"/>
                </a:solidFill>
                <a:latin typeface="Arial"/>
                <a:cs typeface="Arial"/>
              </a:rPr>
              <a:t>доступ </a:t>
            </a:r>
            <a:r>
              <a:rPr sz="1500" dirty="0">
                <a:solidFill>
                  <a:srgbClr val="16375E"/>
                </a:solidFill>
                <a:latin typeface="Arial"/>
                <a:cs typeface="Arial"/>
              </a:rPr>
              <a:t>к </a:t>
            </a:r>
            <a:r>
              <a:rPr sz="1500" spc="-8" dirty="0">
                <a:solidFill>
                  <a:srgbClr val="16375E"/>
                </a:solidFill>
                <a:latin typeface="Arial"/>
                <a:cs typeface="Arial"/>
              </a:rPr>
              <a:t>урокам </a:t>
            </a:r>
            <a:r>
              <a:rPr sz="1500" dirty="0">
                <a:solidFill>
                  <a:srgbClr val="16375E"/>
                </a:solidFill>
                <a:latin typeface="Arial"/>
                <a:cs typeface="Arial"/>
              </a:rPr>
              <a:t>и </a:t>
            </a:r>
            <a:r>
              <a:rPr sz="1500" spc="-4" dirty="0">
                <a:solidFill>
                  <a:srgbClr val="16375E"/>
                </a:solidFill>
                <a:latin typeface="Arial"/>
                <a:cs typeface="Arial"/>
              </a:rPr>
              <a:t>лекциям известных  </a:t>
            </a:r>
            <a:r>
              <a:rPr sz="1500" spc="-17" dirty="0">
                <a:solidFill>
                  <a:srgbClr val="16375E"/>
                </a:solidFill>
                <a:latin typeface="Arial"/>
                <a:cs typeface="Arial"/>
              </a:rPr>
              <a:t>преподавателей, </a:t>
            </a:r>
            <a:r>
              <a:rPr sz="1500" dirty="0">
                <a:solidFill>
                  <a:srgbClr val="16375E"/>
                </a:solidFill>
                <a:latin typeface="Arial"/>
                <a:cs typeface="Arial"/>
              </a:rPr>
              <a:t>а </a:t>
            </a:r>
            <a:r>
              <a:rPr sz="1500" spc="-8" dirty="0">
                <a:solidFill>
                  <a:srgbClr val="16375E"/>
                </a:solidFill>
                <a:latin typeface="Arial"/>
                <a:cs typeface="Arial"/>
              </a:rPr>
              <a:t>также </a:t>
            </a:r>
            <a:r>
              <a:rPr sz="1500" dirty="0">
                <a:solidFill>
                  <a:srgbClr val="16375E"/>
                </a:solidFill>
                <a:latin typeface="Arial"/>
                <a:cs typeface="Arial"/>
              </a:rPr>
              <a:t>к </a:t>
            </a:r>
            <a:r>
              <a:rPr sz="1500" spc="-4" dirty="0">
                <a:solidFill>
                  <a:srgbClr val="16375E"/>
                </a:solidFill>
                <a:latin typeface="Arial"/>
                <a:cs typeface="Arial"/>
              </a:rPr>
              <a:t>конкурсам </a:t>
            </a:r>
            <a:r>
              <a:rPr sz="1500" dirty="0">
                <a:solidFill>
                  <a:srgbClr val="16375E"/>
                </a:solidFill>
                <a:latin typeface="Arial"/>
                <a:cs typeface="Arial"/>
              </a:rPr>
              <a:t>и</a:t>
            </a:r>
            <a:r>
              <a:rPr sz="1500" spc="38" dirty="0">
                <a:solidFill>
                  <a:srgbClr val="16375E"/>
                </a:solidFill>
                <a:latin typeface="Arial"/>
                <a:cs typeface="Arial"/>
              </a:rPr>
              <a:t> </a:t>
            </a:r>
            <a:r>
              <a:rPr sz="1500" spc="-8" dirty="0">
                <a:solidFill>
                  <a:srgbClr val="16375E"/>
                </a:solidFill>
                <a:latin typeface="Arial"/>
                <a:cs typeface="Arial"/>
              </a:rPr>
              <a:t>олимпиадам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7154" y="1950336"/>
            <a:ext cx="1135380" cy="472433"/>
          </a:xfrm>
          <a:prstGeom prst="rect">
            <a:avLst/>
          </a:prstGeom>
        </p:spPr>
        <p:txBody>
          <a:bodyPr vert="horz" wrap="square" lIns="0" tIns="10664" rIns="0" bIns="0" rtlCol="0">
            <a:spAutoFit/>
          </a:bodyPr>
          <a:lstStyle/>
          <a:p>
            <a:pPr marL="10664">
              <a:spcBef>
                <a:spcPts val="84"/>
              </a:spcBef>
            </a:pPr>
            <a:r>
              <a:rPr sz="1500" spc="-13" dirty="0">
                <a:solidFill>
                  <a:srgbClr val="16375E"/>
                </a:solidFill>
                <a:latin typeface="Arial"/>
                <a:cs typeface="Arial"/>
              </a:rPr>
              <a:t>Создана</a:t>
            </a:r>
            <a:r>
              <a:rPr sz="1500" spc="-42" dirty="0">
                <a:solidFill>
                  <a:srgbClr val="16375E"/>
                </a:solidFill>
                <a:latin typeface="Arial"/>
                <a:cs typeface="Arial"/>
              </a:rPr>
              <a:t> </a:t>
            </a:r>
            <a:r>
              <a:rPr sz="1500" spc="-13" dirty="0">
                <a:solidFill>
                  <a:srgbClr val="16375E"/>
                </a:solidFill>
                <a:latin typeface="Arial"/>
                <a:cs typeface="Arial"/>
              </a:rPr>
              <a:t>сеть: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401943" y="5776706"/>
            <a:ext cx="2740904" cy="107647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548247" y="5971598"/>
            <a:ext cx="2302001" cy="73997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527683" y="4908831"/>
            <a:ext cx="1256147" cy="137945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673976" y="5103722"/>
            <a:ext cx="814959" cy="79174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568947" y="4924056"/>
            <a:ext cx="1413890" cy="136424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715250" y="5118948"/>
            <a:ext cx="972693" cy="776521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6238</TotalTime>
  <Words>1049</Words>
  <Application>Microsoft Office PowerPoint</Application>
  <PresentationFormat>Экран (4:3)</PresentationFormat>
  <Paragraphs>214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Солнцестояние</vt:lpstr>
      <vt:lpstr>Слайд 1</vt:lpstr>
      <vt:lpstr>Федеральные проекты и программы национального проекта «Образование»</vt:lpstr>
      <vt:lpstr>Слайд 3</vt:lpstr>
      <vt:lpstr>Региональные проекты  национального проекта «Образование»,  реализуемые в образовательных организациях городского округа город Фролово</vt:lpstr>
      <vt:lpstr>«Успех каждого ребенка» </vt:lpstr>
      <vt:lpstr>«Современная школа» </vt:lpstr>
      <vt:lpstr>Слайд 7</vt:lpstr>
      <vt:lpstr>Слайд 8</vt:lpstr>
      <vt:lpstr>«Поддержка семей, имеющих детей»</vt:lpstr>
      <vt:lpstr>«Учитель будущего»</vt:lpstr>
      <vt:lpstr>Повышение уровня профессионального мастерства в форматах непрерывного  образования</vt:lpstr>
      <vt:lpstr>«Социальная активность»</vt:lpstr>
      <vt:lpstr>Слайд 13</vt:lpstr>
    </vt:vector>
  </TitlesOfParts>
  <Company>Work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215</cp:revision>
  <dcterms:created xsi:type="dcterms:W3CDTF">2019-08-15T07:05:30Z</dcterms:created>
  <dcterms:modified xsi:type="dcterms:W3CDTF">2019-10-31T06:20:03Z</dcterms:modified>
</cp:coreProperties>
</file>