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74" r:id="rId5"/>
    <p:sldId id="275" r:id="rId6"/>
    <p:sldId id="292" r:id="rId7"/>
    <p:sldId id="277" r:id="rId8"/>
    <p:sldId id="293" r:id="rId9"/>
    <p:sldId id="261" r:id="rId10"/>
    <p:sldId id="262" r:id="rId11"/>
    <p:sldId id="280" r:id="rId12"/>
    <p:sldId id="281" r:id="rId13"/>
    <p:sldId id="282" r:id="rId14"/>
    <p:sldId id="295" r:id="rId15"/>
    <p:sldId id="283" r:id="rId16"/>
    <p:sldId id="287" r:id="rId17"/>
    <p:sldId id="288" r:id="rId18"/>
    <p:sldId id="289" r:id="rId19"/>
    <p:sldId id="291" r:id="rId20"/>
    <p:sldId id="264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256" autoAdjust="0"/>
  </p:normalViewPr>
  <p:slideViewPr>
    <p:cSldViewPr snapToGrid="0">
      <p:cViewPr>
        <p:scale>
          <a:sx n="66" d="100"/>
          <a:sy n="66" d="100"/>
        </p:scale>
        <p:origin x="-668" y="1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30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0CCD18-55E0-41B3-9DC7-739DEE0AD340}" type="datetime1">
              <a:rPr lang="ru-RU" smtClean="0"/>
              <a:t>30.06.2022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=""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1D13D6A-DFDD-4B27-9F53-83C0CD9331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2E95664-4811-4F2E-9C58-5236E9ABD6FD}" type="datetime1">
              <a:rPr lang="ru-RU" noProof="0" smtClean="0"/>
              <a:t>30.06.2022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A1D7B6F-E65C-42E7-86A5-0A01C6C9522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94656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8249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17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89575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Полилиния: Фигура 37">
              <a:extLst>
                <a:ext uri="{FF2B5EF4-FFF2-40B4-BE49-F238E27FC236}">
                  <a16:creationId xmlns=""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0" name="Полилиния: Фигура 39">
              <a:extLst>
                <a:ext uri="{FF2B5EF4-FFF2-40B4-BE49-F238E27FC236}">
                  <a16:creationId xmlns=""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1" name="Полилиния: Фигура 40">
              <a:extLst>
                <a:ext uri="{FF2B5EF4-FFF2-40B4-BE49-F238E27FC236}">
                  <a16:creationId xmlns=""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6" name="Полилиния: Фигура 35">
              <a:extLst>
                <a:ext uri="{FF2B5EF4-FFF2-40B4-BE49-F238E27FC236}">
                  <a16:creationId xmlns=""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=""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9" name="Полилиния: Фигура 38">
              <a:extLst>
                <a:ext uri="{FF2B5EF4-FFF2-40B4-BE49-F238E27FC236}">
                  <a16:creationId xmlns=""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=""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1" name="Полилиния: Фигура 30">
              <a:extLst>
                <a:ext uri="{FF2B5EF4-FFF2-40B4-BE49-F238E27FC236}">
                  <a16:creationId xmlns=""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5" name="Полилиния: Фигура 34">
              <a:extLst>
                <a:ext uri="{FF2B5EF4-FFF2-40B4-BE49-F238E27FC236}">
                  <a16:creationId xmlns=""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 ОБРАЗЕЦ</a:t>
            </a:r>
          </a:p>
        </p:txBody>
      </p:sp>
      <p:sp>
        <p:nvSpPr>
          <p:cNvPr id="42" name="Рисунок 26">
            <a:extLst>
              <a:ext uri="{FF2B5EF4-FFF2-40B4-BE49-F238E27FC236}">
                <a16:creationId xmlns=""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=""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МЕСЯЦ</a:t>
            </a:r>
            <a:br>
              <a:rPr lang="ru-RU" noProof="0"/>
            </a:br>
            <a:r>
              <a:rPr lang="ru-RU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 9">
            <a:extLst>
              <a:ext uri="{FF2B5EF4-FFF2-40B4-BE49-F238E27FC236}">
                <a16:creationId xmlns=""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4" name="Полилиния: Фигура 13">
              <a:extLst>
                <a:ext uri="{FF2B5EF4-FFF2-40B4-BE49-F238E27FC236}">
                  <a16:creationId xmlns=""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Слайд-разделитель</a:t>
            </a:r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афический объект 16">
            <a:extLst>
              <a:ext uri="{FF2B5EF4-FFF2-40B4-BE49-F238E27FC236}">
                <a16:creationId xmlns=""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Полилиния: Фигура 7">
              <a:extLst>
                <a:ext uri="{FF2B5EF4-FFF2-40B4-BE49-F238E27FC236}">
                  <a16:creationId xmlns=""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9" name="Полилиния: Фигура 8">
              <a:extLst>
                <a:ext uri="{FF2B5EF4-FFF2-40B4-BE49-F238E27FC236}">
                  <a16:creationId xmlns=""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Графический объект 23">
            <a:extLst>
              <a:ext uri="{FF2B5EF4-FFF2-40B4-BE49-F238E27FC236}">
                <a16:creationId xmlns=""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6">
            <a:extLst>
              <a:ext uri="{FF2B5EF4-FFF2-40B4-BE49-F238E27FC236}">
                <a16:creationId xmlns=""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1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grpSp>
        <p:nvGrpSpPr>
          <p:cNvPr id="19" name="Графический объект 17">
            <a:extLst>
              <a:ext uri="{FF2B5EF4-FFF2-40B4-BE49-F238E27FC236}">
                <a16:creationId xmlns=""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Полилиния: Фигура 19">
              <a:extLst>
                <a:ext uri="{FF2B5EF4-FFF2-40B4-BE49-F238E27FC236}">
                  <a16:creationId xmlns=""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1" name="Полилиния: Фигура 20">
              <a:extLst>
                <a:ext uri="{FF2B5EF4-FFF2-40B4-BE49-F238E27FC236}">
                  <a16:creationId xmlns=""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2" name="Полилиния: фигура 21">
              <a:extLst>
                <a:ext uri="{FF2B5EF4-FFF2-40B4-BE49-F238E27FC236}">
                  <a16:creationId xmlns=""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4" name="Рисунок 23">
            <a:extLst>
              <a:ext uri="{FF2B5EF4-FFF2-40B4-BE49-F238E27FC236}">
                <a16:creationId xmlns=""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афический объект 16">
            <a:extLst>
              <a:ext uri="{FF2B5EF4-FFF2-40B4-BE49-F238E27FC236}">
                <a16:creationId xmlns=""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Полилиния: Фигура 8">
              <a:extLst>
                <a:ext uri="{FF2B5EF4-FFF2-40B4-BE49-F238E27FC236}">
                  <a16:creationId xmlns=""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0" name="Полилиния: фигура 9">
              <a:extLst>
                <a:ext uri="{FF2B5EF4-FFF2-40B4-BE49-F238E27FC236}">
                  <a16:creationId xmlns=""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Графический объект 23">
              <a:extLst>
                <a:ext uri="{FF2B5EF4-FFF2-40B4-BE49-F238E27FC236}">
                  <a16:creationId xmlns=""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2" name="Графический объект 6">
              <a:extLst>
                <a:ext uri="{FF2B5EF4-FFF2-40B4-BE49-F238E27FC236}">
                  <a16:creationId xmlns=""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2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Текст 16">
            <a:extLst>
              <a:ext uri="{FF2B5EF4-FFF2-40B4-BE49-F238E27FC236}">
                <a16:creationId xmlns=""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=""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grpSp>
        <p:nvGrpSpPr>
          <p:cNvPr id="22" name="Графический объект 20">
            <a:extLst>
              <a:ext uri="{FF2B5EF4-FFF2-40B4-BE49-F238E27FC236}">
                <a16:creationId xmlns=""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Полилиния: Фигура 22">
              <a:extLst>
                <a:ext uri="{FF2B5EF4-FFF2-40B4-BE49-F238E27FC236}">
                  <a16:creationId xmlns=""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=""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5" name="Полилиния: Фигура 24">
              <a:extLst>
                <a:ext uri="{FF2B5EF4-FFF2-40B4-BE49-F238E27FC236}">
                  <a16:creationId xmlns=""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7" name="Рисунок 26">
            <a:extLst>
              <a:ext uri="{FF2B5EF4-FFF2-40B4-BE49-F238E27FC236}">
                <a16:creationId xmlns=""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афический объект 16">
            <a:extLst>
              <a:ext uri="{FF2B5EF4-FFF2-40B4-BE49-F238E27FC236}">
                <a16:creationId xmlns=""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Полилиния: Фигура 18">
              <a:extLst>
                <a:ext uri="{FF2B5EF4-FFF2-40B4-BE49-F238E27FC236}">
                  <a16:creationId xmlns=""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0" name="Полилиния: Фигура 19">
              <a:extLst>
                <a:ext uri="{FF2B5EF4-FFF2-40B4-BE49-F238E27FC236}">
                  <a16:creationId xmlns=""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Графический объект 23">
            <a:extLst>
              <a:ext uri="{FF2B5EF4-FFF2-40B4-BE49-F238E27FC236}">
                <a16:creationId xmlns=""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6">
            <a:extLst>
              <a:ext uri="{FF2B5EF4-FFF2-40B4-BE49-F238E27FC236}">
                <a16:creationId xmlns=""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Сравнение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=""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3" name="Полилиния: Фигура 22">
            <a:extLst>
              <a:ext uri="{FF2B5EF4-FFF2-40B4-BE49-F238E27FC236}">
                <a16:creationId xmlns=""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диаграммы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3" name="Диаграмма 21">
            <a:extLst>
              <a:ext uri="{FF2B5EF4-FFF2-40B4-BE49-F238E27FC236}">
                <a16:creationId xmlns=""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=""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таблицы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Таблица 14">
            <a:extLst>
              <a:ext uri="{FF2B5EF4-FFF2-40B4-BE49-F238E27FC236}">
                <a16:creationId xmlns=""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таблицу</a:t>
            </a: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=""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афический объект 16">
            <a:extLst>
              <a:ext uri="{FF2B5EF4-FFF2-40B4-BE49-F238E27FC236}">
                <a16:creationId xmlns=""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Полилиния: Фигура 6">
              <a:extLst>
                <a:ext uri="{FF2B5EF4-FFF2-40B4-BE49-F238E27FC236}">
                  <a16:creationId xmlns=""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8" name="Полилиния: Фигура 7">
              <a:extLst>
                <a:ext uri="{FF2B5EF4-FFF2-40B4-BE49-F238E27FC236}">
                  <a16:creationId xmlns=""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grpSp>
        <p:nvGrpSpPr>
          <p:cNvPr id="9" name="Графический объект 4">
            <a:extLst>
              <a:ext uri="{FF2B5EF4-FFF2-40B4-BE49-F238E27FC236}">
                <a16:creationId xmlns=""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Полилиния: фигура 9">
              <a:extLst>
                <a:ext uri="{FF2B5EF4-FFF2-40B4-BE49-F238E27FC236}">
                  <a16:creationId xmlns=""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=""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6" name="Текст 3">
            <a:extLst>
              <a:ext uri="{FF2B5EF4-FFF2-40B4-BE49-F238E27FC236}">
                <a16:creationId xmlns=""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ru-RU" noProof="0"/>
              <a:t>ОБРАЗЕЦ ТЕКСТА</a:t>
            </a:r>
          </a:p>
        </p:txBody>
      </p:sp>
      <p:sp>
        <p:nvSpPr>
          <p:cNvPr id="20" name="Рисунок 19">
            <a:extLst>
              <a:ext uri="{FF2B5EF4-FFF2-40B4-BE49-F238E27FC236}">
                <a16:creationId xmlns=""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Заголовок 22">
            <a:extLst>
              <a:ext uri="{FF2B5EF4-FFF2-40B4-BE49-F238E27FC236}">
                <a16:creationId xmlns=""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Большое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афический объект 16">
            <a:extLst>
              <a:ext uri="{FF2B5EF4-FFF2-40B4-BE49-F238E27FC236}">
                <a16:creationId xmlns=""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Полилиния: Фигура 9">
              <a:extLst>
                <a:ext uri="{FF2B5EF4-FFF2-40B4-BE49-F238E27FC236}">
                  <a16:creationId xmlns=""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=""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rtlCol="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Замещающее медиа 12">
            <a:extLst>
              <a:ext uri="{FF2B5EF4-FFF2-40B4-BE49-F238E27FC236}">
                <a16:creationId xmlns=""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1743456" y="1113044"/>
            <a:ext cx="8705088" cy="405079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медиа</a:t>
            </a: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=""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=""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благодарност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афический объект 35">
            <a:extLst>
              <a:ext uri="{FF2B5EF4-FFF2-40B4-BE49-F238E27FC236}">
                <a16:creationId xmlns=""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=""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1" name="Полилиния: Фигура 40">
              <a:extLst>
                <a:ext uri="{FF2B5EF4-FFF2-40B4-BE49-F238E27FC236}">
                  <a16:creationId xmlns=""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4" name="Полилиния: Фигура 13">
            <a:extLst>
              <a:ext uri="{FF2B5EF4-FFF2-40B4-BE49-F238E27FC236}">
                <a16:creationId xmlns=""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=""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=""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=""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=""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=""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Заголовок 1">
            <a:extLst>
              <a:ext uri="{FF2B5EF4-FFF2-40B4-BE49-F238E27FC236}">
                <a16:creationId xmlns=""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 rtlCol="0"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Спасибо за внимание!</a:t>
            </a:r>
          </a:p>
        </p:txBody>
      </p:sp>
      <p:grpSp>
        <p:nvGrpSpPr>
          <p:cNvPr id="23" name="Графический объект 21">
            <a:extLst>
              <a:ext uri="{FF2B5EF4-FFF2-40B4-BE49-F238E27FC236}">
                <a16:creationId xmlns=""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Полилиния: Фигура 23">
              <a:extLst>
                <a:ext uri="{FF2B5EF4-FFF2-40B4-BE49-F238E27FC236}">
                  <a16:creationId xmlns=""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5" name="Полилиния: Фигура 24">
              <a:extLst>
                <a:ext uri="{FF2B5EF4-FFF2-40B4-BE49-F238E27FC236}">
                  <a16:creationId xmlns=""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0" name="Рисунок 28">
            <a:extLst>
              <a:ext uri="{FF2B5EF4-FFF2-40B4-BE49-F238E27FC236}">
                <a16:creationId xmlns=""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=""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Полилиния: Фигура 37">
              <a:extLst>
                <a:ext uri="{FF2B5EF4-FFF2-40B4-BE49-F238E27FC236}">
                  <a16:creationId xmlns=""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0" name="Полилиния: Фигура 39">
              <a:extLst>
                <a:ext uri="{FF2B5EF4-FFF2-40B4-BE49-F238E27FC236}">
                  <a16:creationId xmlns=""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1" name="Полилиния: Фигура 40">
              <a:extLst>
                <a:ext uri="{FF2B5EF4-FFF2-40B4-BE49-F238E27FC236}">
                  <a16:creationId xmlns=""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6" name="Полилиния: Фигура 35">
              <a:extLst>
                <a:ext uri="{FF2B5EF4-FFF2-40B4-BE49-F238E27FC236}">
                  <a16:creationId xmlns=""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=""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9" name="Полилиния: Фигура 38">
              <a:extLst>
                <a:ext uri="{FF2B5EF4-FFF2-40B4-BE49-F238E27FC236}">
                  <a16:creationId xmlns=""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=""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1" name="Полилиния: Фигура 30">
              <a:extLst>
                <a:ext uri="{FF2B5EF4-FFF2-40B4-BE49-F238E27FC236}">
                  <a16:creationId xmlns=""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5" name="Полилиния: Фигура 34">
              <a:extLst>
                <a:ext uri="{FF2B5EF4-FFF2-40B4-BE49-F238E27FC236}">
                  <a16:creationId xmlns=""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23" name="Подзаголовок 2">
            <a:extLst>
              <a:ext uri="{FF2B5EF4-FFF2-40B4-BE49-F238E27FC236}">
                <a16:creationId xmlns=""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 9">
            <a:extLst>
              <a:ext uri="{FF2B5EF4-FFF2-40B4-BE49-F238E27FC236}">
                <a16:creationId xmlns=""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14" name="Полилиния: Фигура 13">
              <a:extLst>
                <a:ext uri="{FF2B5EF4-FFF2-40B4-BE49-F238E27FC236}">
                  <a16:creationId xmlns=""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</p:grpSp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" noProof="0"/>
              <a:t>Слайд-разделитель</a:t>
            </a:r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</p:grp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=""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8" name="Объект 3">
            <a:extLst>
              <a:ext uri="{FF2B5EF4-FFF2-40B4-BE49-F238E27FC236}">
                <a16:creationId xmlns=""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Объект 3">
            <a:extLst>
              <a:ext uri="{FF2B5EF4-FFF2-40B4-BE49-F238E27FC236}">
                <a16:creationId xmlns=""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9" name="Текст 4">
            <a:extLst>
              <a:ext uri="{FF2B5EF4-FFF2-40B4-BE49-F238E27FC236}">
                <a16:creationId xmlns=""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0" name="Объект 5">
            <a:extLst>
              <a:ext uri="{FF2B5EF4-FFF2-40B4-BE49-F238E27FC236}">
                <a16:creationId xmlns=""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=""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9" name="Текст 3">
            <a:extLst>
              <a:ext uri="{FF2B5EF4-FFF2-40B4-BE49-F238E27FC236}">
                <a16:creationId xmlns=""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=""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Рисунок 2">
            <a:extLst>
              <a:ext uri="{FF2B5EF4-FFF2-40B4-BE49-F238E27FC236}">
                <a16:creationId xmlns=""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183188" y="1347788"/>
            <a:ext cx="6172200" cy="4330539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Текст 3">
            <a:extLst>
              <a:ext uri="{FF2B5EF4-FFF2-40B4-BE49-F238E27FC236}">
                <a16:creationId xmlns=""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ручну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рафический объект 2">
            <a:extLst>
              <a:ext uri="{FF2B5EF4-FFF2-40B4-BE49-F238E27FC236}">
                <a16:creationId xmlns=""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3" name="Текст 21">
            <a:extLst>
              <a:ext uri="{FF2B5EF4-FFF2-40B4-BE49-F238E27FC236}">
                <a16:creationId xmlns=""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26" name="Текст 24">
            <a:extLst>
              <a:ext uri="{FF2B5EF4-FFF2-40B4-BE49-F238E27FC236}">
                <a16:creationId xmlns=""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3" name="Текст 21">
            <a:extLst>
              <a:ext uri="{FF2B5EF4-FFF2-40B4-BE49-F238E27FC236}">
                <a16:creationId xmlns=""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=""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7" name="Текст 21">
            <a:extLst>
              <a:ext uri="{FF2B5EF4-FFF2-40B4-BE49-F238E27FC236}">
                <a16:creationId xmlns=""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38" name="Текст 24">
            <a:extLst>
              <a:ext uri="{FF2B5EF4-FFF2-40B4-BE49-F238E27FC236}">
                <a16:creationId xmlns=""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0" name="Текст 24">
            <a:extLst>
              <a:ext uri="{FF2B5EF4-FFF2-40B4-BE49-F238E27FC236}">
                <a16:creationId xmlns=""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3" name="Текст 24">
            <a:extLst>
              <a:ext uri="{FF2B5EF4-FFF2-40B4-BE49-F238E27FC236}">
                <a16:creationId xmlns=""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5" name="Текст 24">
            <a:extLst>
              <a:ext uri="{FF2B5EF4-FFF2-40B4-BE49-F238E27FC236}">
                <a16:creationId xmlns=""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6" name="Текст 24">
            <a:extLst>
              <a:ext uri="{FF2B5EF4-FFF2-40B4-BE49-F238E27FC236}">
                <a16:creationId xmlns=""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8" name="Текст 24">
            <a:extLst>
              <a:ext uri="{FF2B5EF4-FFF2-40B4-BE49-F238E27FC236}">
                <a16:creationId xmlns=""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9" name="Текст 24">
            <a:extLst>
              <a:ext uri="{FF2B5EF4-FFF2-40B4-BE49-F238E27FC236}">
                <a16:creationId xmlns=""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0" name="Текст 24">
            <a:extLst>
              <a:ext uri="{FF2B5EF4-FFF2-40B4-BE49-F238E27FC236}">
                <a16:creationId xmlns=""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5" name="Рисунок 12">
            <a:extLst>
              <a:ext uri="{FF2B5EF4-FFF2-40B4-BE49-F238E27FC236}">
                <a16:creationId xmlns=""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891723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6" name="Рисунок 12">
            <a:extLst>
              <a:ext uri="{FF2B5EF4-FFF2-40B4-BE49-F238E27FC236}">
                <a16:creationId xmlns=""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2590348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7" name="Рисунок 12">
            <a:extLst>
              <a:ext uri="{FF2B5EF4-FFF2-40B4-BE49-F238E27FC236}">
                <a16:creationId xmlns=""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794793" y="3816446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8" name="Рисунок 9">
            <a:extLst>
              <a:ext uri="{FF2B5EF4-FFF2-40B4-BE49-F238E27FC236}">
                <a16:creationId xmlns=""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876955" y="386457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Как использовать этот шаблон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98C0CDE5-970C-4CC4-BF43-0DA127E73E8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68" r:id="rId19"/>
    <p:sldLayoutId id="2147483660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2665063" y="-102430"/>
            <a:ext cx="9367416" cy="6960429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                                   </a:t>
            </a:r>
            <a:r>
              <a:rPr lang="ru-RU" sz="3200" dirty="0">
                <a:solidFill>
                  <a:schemeClr val="tx2"/>
                </a:solidFill>
              </a:rPr>
              <a:t>Родительское собрание:    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sz="5400" dirty="0">
                <a:solidFill>
                  <a:schemeClr val="accent1">
                    <a:lumMod val="75000"/>
                  </a:schemeClr>
                </a:solidFill>
              </a:rPr>
              <a:t>«Федеральные  государственные стандарты нового поколения»</a:t>
            </a:r>
          </a:p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2022 год </a:t>
            </a:r>
            <a:r>
              <a:rPr lang="ru-RU" sz="3200" dirty="0"/>
              <a:t>                 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</a:t>
            </a:fld>
            <a:endParaRPr lang="ru-RU" noProof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3" y="0"/>
            <a:ext cx="4572396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0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020577">
            <a:off x="859041" y="2704695"/>
            <a:ext cx="4851352" cy="1827069"/>
          </a:xfrm>
        </p:spPr>
        <p:txBody>
          <a:bodyPr>
            <a:noAutofit/>
          </a:bodyPr>
          <a:lstStyle/>
          <a:p>
            <a:r>
              <a:rPr lang="ru-RU" sz="5400" dirty="0"/>
              <a:t>«Времена меняются, и мы меняемся вместе с ними…»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853085">
            <a:off x="7576695" y="1871122"/>
            <a:ext cx="4351853" cy="3973523"/>
          </a:xfrm>
        </p:spPr>
        <p:txBody>
          <a:bodyPr>
            <a:normAutofit/>
          </a:bodyPr>
          <a:lstStyle/>
          <a:p>
            <a:r>
              <a:rPr lang="ru-RU" sz="8000" dirty="0" err="1"/>
              <a:t>Лотарь</a:t>
            </a:r>
            <a:r>
              <a:rPr lang="ru-RU" sz="8000" dirty="0"/>
              <a:t> I</a:t>
            </a:r>
            <a:r>
              <a:rPr lang="ru-RU" dirty="0"/>
              <a:t>, король франков</a:t>
            </a:r>
            <a:r>
              <a:rPr lang="en-US" dirty="0"/>
              <a:t> (I</a:t>
            </a:r>
            <a:r>
              <a:rPr lang="ru-RU" dirty="0" err="1"/>
              <a:t>в.н.э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07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3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21180000">
            <a:off x="297990" y="262635"/>
            <a:ext cx="4391191" cy="1325563"/>
          </a:xfrm>
        </p:spPr>
        <p:txBody>
          <a:bodyPr/>
          <a:lstStyle/>
          <a:p>
            <a:r>
              <a:rPr lang="ru-RU" dirty="0"/>
              <a:t>Уважаемые родители!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61142" y="899886"/>
            <a:ext cx="110308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Министерством просвещения утвержден федеральный государственный образовательный стандарт начального общего образования (далее – ФГОС НОО).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Нормативные документы: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Приказ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Минпросвещения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России от 31.05.2021г. № 286 Об утверждении федерального государственного образовательного стандарта начального общего образования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Приказ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ГКОУ «Алексеевский казачий кадетский корпус им. Г.Н. Трошева» от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01.09.2021г. №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104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«Об утверждении дорожной карты по переходу на новые ФГОС начального и основного общего образования»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Приказ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ГКОУ «Алексеевский казачий кадетский корпус им. Г.Н. Трошева» от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25.02.2022г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«Приказ об утверждении положения о рабочих программах, разрабатываемых по ФГОС-2021»</a:t>
            </a:r>
          </a:p>
        </p:txBody>
      </p:sp>
    </p:spTree>
    <p:extLst>
      <p:ext uri="{BB962C8B-B14F-4D97-AF65-F5344CB8AC3E}">
        <p14:creationId xmlns:p14="http://schemas.microsoft.com/office/powerpoint/2010/main" val="217076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4</a:t>
            </a:fld>
            <a:endParaRPr lang="ru-RU" noProof="0"/>
          </a:p>
        </p:txBody>
      </p:sp>
      <p:sp>
        <p:nvSpPr>
          <p:cNvPr id="4" name="Прямоугольник 3"/>
          <p:cNvSpPr/>
          <p:nvPr/>
        </p:nvSpPr>
        <p:spPr>
          <a:xfrm>
            <a:off x="1097280" y="760603"/>
            <a:ext cx="10398034" cy="602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 на обучение в соответствии с ФГОС НОО, утвержденным приказом Министерства образования и науки Российской Федерации от 6 октября 2009 года №373, прекращается 1 сентября 2022 года. С 1 сентября 2022 обучающиеся, которые будут приняты на обучение в первые классы, будут учиться по обновленным ФГОС НОО в </a:t>
            </a:r>
            <a:r>
              <a:rPr lang="ru-RU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обязательном порядке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811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5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Во-первых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43475" y="91855"/>
            <a:ext cx="6972300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Обращаем ваше внимание, что обновленный ФГОС НОО не имеет принципиальных отличий от действующего в настоящее время ФГОС НОО 2009 года.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23949" y="1942690"/>
            <a:ext cx="11001375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сохранена концепция ФГОС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 ее основе – системно-</a:t>
            </a:r>
            <a:r>
              <a:rPr lang="ru-RU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деятельностный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подход. Данный подход базируется на обеспечении соответствия образовательной деятельности возрасту обучающихся, их индивидуальным особенностям. Системно-</a:t>
            </a:r>
            <a:r>
              <a:rPr lang="ru-RU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деятельностный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подход к организации образовательного процесса предполагает использование таких форм взаимодействия педагога и обучающихся в процессе воспитания и обучения, которые должны обеспечивать всестороннее развитие ребенка в активной деятельности. Именно знания и умения, которые ребенок получил не в готовом виде, а в ходе активного взаимодействия, становятся для него бесценным опытом, определяющем его успешность на последующих этапах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344628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C2D9D162-C3F3-4DA6-ACF1-E33B8953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357909" y="801561"/>
            <a:ext cx="4755015" cy="1061509"/>
          </a:xfrm>
        </p:spPr>
        <p:txBody>
          <a:bodyPr rtlCol="0">
            <a:normAutofit/>
          </a:bodyPr>
          <a:lstStyle/>
          <a:p>
            <a:r>
              <a:rPr lang="ru-RU" sz="1600" i="1" dirty="0"/>
              <a:t>В</a:t>
            </a:r>
            <a:r>
              <a:rPr lang="ru-RU" sz="1600" dirty="0"/>
              <a:t>о-вторых, остались без изменений обязательные для изучения учебные предметы учебного плана начального общего образования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7F58CBE-13EA-4F05-A482-DB6F4B95A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44" y="2272683"/>
            <a:ext cx="4781068" cy="3222595"/>
          </a:xfrm>
        </p:spPr>
        <p:txBody>
          <a:bodyPr tIns="180000" bIns="108000" rtlCol="0">
            <a:normAutofit/>
          </a:bodyPr>
          <a:lstStyle/>
          <a:p>
            <a:r>
              <a:rPr lang="ru-RU" sz="2800" dirty="0"/>
              <a:t>В учебный план входят следующие обязательные для изучения предметные области, учебные предметы (учебные модули):</a:t>
            </a:r>
          </a:p>
          <a:p>
            <a:pPr rtl="0"/>
            <a:endParaRPr lang="ru-RU" sz="2800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D83D9E27-1AC3-4FB1-9CE1-A4C5BB26F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576732"/>
              </p:ext>
            </p:extLst>
          </p:nvPr>
        </p:nvGraphicFramePr>
        <p:xfrm>
          <a:off x="4918229" y="66036"/>
          <a:ext cx="7133652" cy="678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8071">
                  <a:extLst>
                    <a:ext uri="{9D8B030D-6E8A-4147-A177-3AD203B41FA5}">
                      <a16:colId xmlns="" xmlns:a16="http://schemas.microsoft.com/office/drawing/2014/main" val="3420017166"/>
                    </a:ext>
                  </a:extLst>
                </a:gridCol>
                <a:gridCol w="3555581">
                  <a:extLst>
                    <a:ext uri="{9D8B030D-6E8A-4147-A177-3AD203B41FA5}">
                      <a16:colId xmlns="" xmlns:a16="http://schemas.microsoft.com/office/drawing/2014/main" val="3617295776"/>
                    </a:ext>
                  </a:extLst>
                </a:gridCol>
              </a:tblGrid>
              <a:tr h="9888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Предметные области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Учебные предметы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(учебные модули)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2420211"/>
                  </a:ext>
                </a:extLst>
              </a:tr>
              <a:tr h="276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 и литературное чтение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язык. Литературное чтение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59479917"/>
                  </a:ext>
                </a:extLst>
              </a:tr>
              <a:tr h="6698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 и литературное чтение на родном языке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 и (или) государственный язык республики Российской Федерации, Литературное чтение на родном языке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2921562"/>
                  </a:ext>
                </a:extLst>
              </a:tr>
              <a:tr h="276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и информатика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6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 и естествознание ("окружающий мир")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Окружающий мир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0525708"/>
                  </a:ext>
                </a:extLst>
              </a:tr>
              <a:tr h="2902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религиозных культур и светской этики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религиозных культур и светской этики: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модуль: "Основы православной культуры";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модуль: "Основы иудейской культуры";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модуль: "Основы буддийской культуры";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модуль: "Основы исламской культуры";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модуль: "Основы религиозных культур народов России";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модуль: "Основы светской этики"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6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Искусство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Изобразительное искусство. Музыка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4068911"/>
                  </a:ext>
                </a:extLst>
              </a:tr>
              <a:tr h="276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Технология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Технология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6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5263446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1B207A22-C237-4907-825A-3E28A7AE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844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smtClean="0"/>
              <a:pPr rtl="0"/>
              <a:t>7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-1" y="2282951"/>
            <a:ext cx="6029325" cy="3402714"/>
          </a:xfrm>
        </p:spPr>
        <p:txBody>
          <a:bodyPr rtlCol="0">
            <a:normAutofit/>
          </a:bodyPr>
          <a:lstStyle/>
          <a:p>
            <a:r>
              <a:rPr lang="ru-RU" sz="2400" dirty="0"/>
              <a:t>Она реализуется с учетом выбора участниками образовательных отношений учебных курсов внеурочной деятельности из перечня, предлагаемого</a:t>
            </a:r>
          </a:p>
          <a:p>
            <a:r>
              <a:rPr lang="ru-RU" sz="2400" dirty="0"/>
              <a:t>ОБРАЗОВАТЕЛЬНОЙ ОРГАНИЗАЦИЕЙ.</a:t>
            </a:r>
          </a:p>
        </p:txBody>
      </p:sp>
      <p:pic>
        <p:nvPicPr>
          <p:cNvPr id="9" name="Рисунок 8" descr="Набор для рисования">
            <a:extLst>
              <a:ext uri="{FF2B5EF4-FFF2-40B4-BE49-F238E27FC236}">
                <a16:creationId xmlns="" xmlns:a16="http://schemas.microsoft.com/office/drawing/2014/main" id="{71721CA4-A4DE-4064-A8E6-96148525225A}"/>
              </a:ext>
            </a:extLst>
          </p:cNvPr>
          <p:cNvPicPr>
            <a:picLocks noGrp="1" noChangeAspect="1"/>
          </p:cNvPicPr>
          <p:nvPr>
            <p:ph type="pic" sz="quarter" idx="1"/>
          </p:nvPr>
        </p:nvPicPr>
        <p:blipFill rotWithShape="1">
          <a:blip r:embed="rId3"/>
          <a:srcRect l="205" r="205"/>
          <a:stretch/>
        </p:blipFill>
        <p:spPr>
          <a:xfrm>
            <a:off x="6346584" y="2162175"/>
            <a:ext cx="5845416" cy="4039262"/>
          </a:xfrm>
        </p:spPr>
      </p:pic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422552" y="468898"/>
            <a:ext cx="6989934" cy="2160742"/>
          </a:xfrm>
        </p:spPr>
        <p:txBody>
          <a:bodyPr rtlCol="0">
            <a:noAutofit/>
          </a:bodyPr>
          <a:lstStyle/>
          <a:p>
            <a:r>
              <a:rPr lang="ru-RU" sz="2400" dirty="0"/>
              <a:t>В-третьих, внеурочная деятельность остается обязательной частью образовательного процесса. </a:t>
            </a:r>
          </a:p>
        </p:txBody>
      </p:sp>
    </p:spTree>
    <p:extLst>
      <p:ext uri="{BB962C8B-B14F-4D97-AF65-F5344CB8AC3E}">
        <p14:creationId xmlns:p14="http://schemas.microsoft.com/office/powerpoint/2010/main" val="2532577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8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21180000">
            <a:off x="478963" y="354491"/>
            <a:ext cx="4391191" cy="1325563"/>
          </a:xfrm>
        </p:spPr>
        <p:txBody>
          <a:bodyPr/>
          <a:lstStyle/>
          <a:p>
            <a:r>
              <a:rPr lang="ru-RU" dirty="0"/>
              <a:t>В-четвертых: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62050" y="1762125"/>
            <a:ext cx="10782300" cy="3751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требований к результатам освоения образовательных программ остается неизменной и состоит из трех групп планируемых результатов: </a:t>
            </a:r>
            <a:r>
              <a:rPr lang="ru-RU" sz="3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личностные, </a:t>
            </a:r>
            <a:r>
              <a:rPr lang="ru-RU" sz="36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метапредметные</a:t>
            </a:r>
            <a:r>
              <a:rPr lang="ru-RU" sz="3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предметные.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изменилась и система оценки образовательных результатов.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508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9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21180000">
            <a:off x="296830" y="491295"/>
            <a:ext cx="4391191" cy="1188247"/>
          </a:xfrm>
        </p:spPr>
        <p:txBody>
          <a:bodyPr/>
          <a:lstStyle/>
          <a:p>
            <a:r>
              <a:rPr lang="ru-RU" dirty="0"/>
              <a:t>Во–первых,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72299" y="228147"/>
            <a:ext cx="6766339" cy="1225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Каковы особенности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обновленных ФГОС НОО 2021 года? </a:t>
            </a:r>
            <a:endParaRPr lang="ru-RU" sz="32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9801" y="1762126"/>
            <a:ext cx="9982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 к предметным результатам конкретизированы и уточнены. Содержание учебных предметов представлено по годам обучения по каждому учебному предмету в примерных рабочих программах, которые возьмет за основу своей работы каждый учитель. В программах четко определен минимум содержания, который должен знать каждый обучающийся.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2598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10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Во-вторых,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7300" y="1628776"/>
            <a:ext cx="10548700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 к </a:t>
            </a:r>
            <a:r>
              <a:rPr lang="ru-RU" sz="4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метапредметным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результатам дифференцированы по группам, даны в понятных и ясных формулировках, что позволит эффективно формировать умения самоорганизации, совместной деятельности, общения, навыков работы с информацией и др.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66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11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В-третьих,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1050" y="1647825"/>
            <a:ext cx="11325225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появилось требование, связанное с необходимостью формирования компонентов функциональной грамотности обучающихся. Функциональная грамотность заключается в умении применять полученные на уроках знания и умения для решения практических и жизненных задач. Формирование функциональной грамотности (читательской грамотности, математической грамотности, естественнонаучной грамотности, финансовой грамотности, креативного мышления, глобальных компетенций) рассматривается как требование к качеству современного образования, которое отражает готовность ребенка осознанно включаться в разнообразные жизненные ситуации. Предполагается большое количество заданий, связанных с формированием умений анализировать разные источники информации, находить главное, существенное, тем самым развивать критическое мышление.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086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12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21180000">
            <a:off x="288463" y="236072"/>
            <a:ext cx="4391191" cy="1325563"/>
          </a:xfrm>
        </p:spPr>
        <p:txBody>
          <a:bodyPr/>
          <a:lstStyle/>
          <a:p>
            <a:r>
              <a:rPr lang="ru-RU" dirty="0"/>
              <a:t>В-четвертых,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28699" y="1237615"/>
            <a:ext cx="10953751" cy="5639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конкретизирован и расширен перечень личностных результатов. Они тесно связаны с воспитанием и отражают приобретение младшими школьниками первоначального опыта деятельности: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 части гражданско-патриотического воспитания, уважения к своему и другим народам;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 части духовно-нравственного воспитания, заключающегося в признании индивидуальности каждого человека, проявлении сопереживания, уважения и доброжелательности, неприятии любых форм поведения, направленных на причинение физического и морального вреда другим людям;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 части трудового воспитания;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 осознании ценности труда в жизни человека и общества, ответственного потребления и бережного отношения к результатам труда, навыки участия в различных видах трудовой деятельности, интерес к различным профессиям.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68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13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 rot="-360000">
            <a:off x="95294" y="414636"/>
            <a:ext cx="5513174" cy="2112280"/>
          </a:xfrm>
        </p:spPr>
        <p:txBody>
          <a:bodyPr>
            <a:normAutofit/>
          </a:bodyPr>
          <a:lstStyle/>
          <a:p>
            <a:r>
              <a:rPr lang="ru-RU" sz="1800" b="0" dirty="0">
                <a:solidFill>
                  <a:schemeClr val="bg1">
                    <a:lumMod val="95000"/>
                  </a:schemeClr>
                </a:solidFill>
              </a:rPr>
              <a:t>Каковы преимущества ФГОС НОО 2021 года в отношении планируемых предметных результатов и системы их оценки?</a:t>
            </a:r>
            <a:br>
              <a:rPr lang="ru-RU" sz="1800" b="0" dirty="0">
                <a:solidFill>
                  <a:schemeClr val="bg1">
                    <a:lumMod val="95000"/>
                  </a:schemeClr>
                </a:solidFill>
              </a:rPr>
            </a:br>
            <a:endParaRPr lang="ru-RU" sz="1800" b="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Рисунок 5" descr="Дети за партой, смотрящие в записную книжку">
            <a:extLst>
              <a:ext uri="{FF2B5EF4-FFF2-40B4-BE49-F238E27FC236}">
                <a16:creationId xmlns="" xmlns:a16="http://schemas.microsoft.com/office/drawing/2014/main" id="{F1EACC03-9DC7-4C77-9BAE-11CBF767B5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7" b="9937"/>
          <a:stretch/>
        </p:blipFill>
        <p:spPr>
          <a:xfrm>
            <a:off x="3314240" y="0"/>
            <a:ext cx="8877760" cy="6064783"/>
          </a:xfrm>
        </p:spPr>
      </p:pic>
    </p:spTree>
    <p:extLst>
      <p:ext uri="{BB962C8B-B14F-4D97-AF65-F5344CB8AC3E}">
        <p14:creationId xmlns:p14="http://schemas.microsoft.com/office/powerpoint/2010/main" val="4291360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14</a:t>
            </a:fld>
            <a:endParaRPr lang="ru-RU" noProof="0"/>
          </a:p>
        </p:txBody>
      </p:sp>
      <p:sp>
        <p:nvSpPr>
          <p:cNvPr id="4" name="Прямоугольник 3"/>
          <p:cNvSpPr/>
          <p:nvPr/>
        </p:nvSpPr>
        <p:spPr>
          <a:xfrm>
            <a:off x="295275" y="214018"/>
            <a:ext cx="11582399" cy="6035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выделить несколько позитивных моментов: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определена </a:t>
            </a:r>
            <a:r>
              <a:rPr lang="ru-RU" sz="24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единая система требований к планируемым результата</a:t>
            </a:r>
            <a:r>
              <a:rPr lang="ru-RU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освоения основной образовательной программы, что позволяет создать равные возможности для того, чтобы ребята получили качественное образование. Единые образовательные результаты позволят сохранить единое образовательное пространство страны. Если ваш ребенок перейдет в течение учебного года из одной школы в другую или даже переедет в другой регион, содержание учебного материала не изменится;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повышается </a:t>
            </a:r>
            <a:r>
              <a:rPr lang="ru-RU" sz="24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прозрачность системы образования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 соответствии с обновленными ФГОС определяется единый для всей страны порядок изучения учебных тем, содержание изучаемого материала;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достижение личностных результатов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которые также </a:t>
            </a:r>
            <a:r>
              <a:rPr lang="ru-RU" sz="24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детализированы и конкретизированы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обновленном документе, будет направлено на реализацию программы воспитания;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 к планируемым результатам станут едиными</a:t>
            </a:r>
            <a:r>
              <a:rPr lang="ru-RU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всех школ России.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52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en-US" noProof="0" smtClean="0"/>
              <a:t>15</a:t>
            </a:fld>
            <a:endParaRPr lang="en-US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-360000">
            <a:off x="393302" y="1017601"/>
            <a:ext cx="4386074" cy="877992"/>
          </a:xfrm>
        </p:spPr>
        <p:txBody>
          <a:bodyPr>
            <a:noAutofit/>
          </a:bodyPr>
          <a:lstStyle/>
          <a:p>
            <a:r>
              <a:rPr lang="ru-RU" sz="2400" dirty="0"/>
              <a:t>Объем урочной и внеурочной деятельности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509886"/>
              </p:ext>
            </p:extLst>
          </p:nvPr>
        </p:nvGraphicFramePr>
        <p:xfrm>
          <a:off x="3961077" y="3143251"/>
          <a:ext cx="7745149" cy="2252754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19360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6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729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5091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Объем урочной деятельности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019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Объем внеурочной деятельности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0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минимум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максимум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максимум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0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>
                          <a:effectLst/>
                        </a:rPr>
                        <a:t>2954</a:t>
                      </a:r>
                      <a:endParaRPr lang="ru-RU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>
                          <a:effectLst/>
                        </a:rPr>
                        <a:t>3190</a:t>
                      </a:r>
                      <a:endParaRPr lang="ru-RU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>
                          <a:effectLst/>
                        </a:rPr>
                        <a:t>1320</a:t>
                      </a:r>
                      <a:endParaRPr lang="ru-RU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453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16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21180000">
            <a:off x="-23927" y="329316"/>
            <a:ext cx="5134204" cy="1484493"/>
          </a:xfrm>
        </p:spPr>
        <p:txBody>
          <a:bodyPr>
            <a:no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Каким должен быть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выпускник начальной школы: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30886" y="1780791"/>
            <a:ext cx="9915525" cy="4659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-любознательный, интересующийся, активно познающий мир;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-владеющий основами умения учиться;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-любящий родной край и свою страну;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-уважающий и принимающий ценности семьи и общества;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-готовый самостоятельно действовать и отвечать за свои поступки перед семьей и обществом;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-доброжелательный, умеющий слушать и слышать партнера, умеющий высказывать свое мнение;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-выполняющий правила здорового и безопасного образа жизни для себя и для партнера.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639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4AA4C6-BA7F-40BC-AD51-EFDDDBEA5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ru-RU"/>
              <a:t>Спасибо за внимание!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155FC3B-DD33-4B9A-A5EB-A2301786C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285703" y="4673039"/>
            <a:ext cx="3689627" cy="547907"/>
          </a:xfrm>
        </p:spPr>
        <p:txBody>
          <a:bodyPr rtlCol="0"/>
          <a:lstStyle/>
          <a:p>
            <a:pPr rtl="0"/>
            <a:r>
              <a:rPr lang="ru-RU"/>
              <a:t>Лисицкая </a:t>
            </a:r>
            <a:r>
              <a:rPr lang="ru-RU" smtClean="0"/>
              <a:t>Эли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7" name="Рисунок 6" descr="Мальчик, несущий красный рюкзак">
            <a:extLst>
              <a:ext uri="{FF2B5EF4-FFF2-40B4-BE49-F238E27FC236}">
                <a16:creationId xmlns="" xmlns:a16="http://schemas.microsoft.com/office/drawing/2014/main" id="{10962572-14B4-44BB-89AB-9ADA56D6B4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7932" t="26156" r="14038" b="34430"/>
          <a:stretch/>
        </p:blipFill>
        <p:spPr>
          <a:xfrm>
            <a:off x="-1600" y="1096296"/>
            <a:ext cx="6052552" cy="5259842"/>
          </a:xfrm>
        </p:spPr>
      </p:pic>
    </p:spTree>
    <p:extLst>
      <p:ext uri="{BB962C8B-B14F-4D97-AF65-F5344CB8AC3E}">
        <p14:creationId xmlns:p14="http://schemas.microsoft.com/office/powerpoint/2010/main" val="19233315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_30478490_TF66931380" id="{DC75C98B-783C-4255-87B5-0120853E11B3}" vid="{F1DCB6F4-F218-4B29-83D3-19569F20917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F2E390-9EA7-455D-AC1E-A444746248A2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71af3243-3dd4-4a8d-8c0d-dd76da1f02a5"/>
    <ds:schemaRef ds:uri="http://schemas.microsoft.com/office/infopath/2007/PartnerControls"/>
    <ds:schemaRef ds:uri="16c05727-aa75-4e4a-9b5f-8a80a1165891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CE4DFFA-4044-499B-B253-CECDC4E80F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EDE487-EF5C-4E3A-89EA-C4A4C06ADA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начальной школы</Template>
  <TotalTime>0</TotalTime>
  <Words>1103</Words>
  <Application>Microsoft Office PowerPoint</Application>
  <PresentationFormat>Произвольный</PresentationFormat>
  <Paragraphs>110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«Времена меняются, и мы меняемся вместе с ними…»</vt:lpstr>
      <vt:lpstr>Уважаемые родители!</vt:lpstr>
      <vt:lpstr>Презентация PowerPoint</vt:lpstr>
      <vt:lpstr>Во-первых,</vt:lpstr>
      <vt:lpstr>Во-вторых, остались без изменений обязательные для изучения учебные предметы учебного плана начального общего образования</vt:lpstr>
      <vt:lpstr>В-третьих, внеурочная деятельность остается обязательной частью образовательного процесса. </vt:lpstr>
      <vt:lpstr>В-четвертых: </vt:lpstr>
      <vt:lpstr>Во–первых, </vt:lpstr>
      <vt:lpstr>Во-вторых, </vt:lpstr>
      <vt:lpstr>В-третьих, </vt:lpstr>
      <vt:lpstr>В-четвертых, </vt:lpstr>
      <vt:lpstr>Каковы преимущества ФГОС НОО 2021 года в отношении планируемых предметных результатов и системы их оценки? </vt:lpstr>
      <vt:lpstr>Презентация PowerPoint</vt:lpstr>
      <vt:lpstr>Объем урочной и внеурочной деятельности </vt:lpstr>
      <vt:lpstr>Каким должен быть выпускник начальной школы: 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2022-04-16T11:34:13Z</dcterms:created>
  <dcterms:modified xsi:type="dcterms:W3CDTF">2022-06-30T07:31:20Z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