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8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DB828-EE67-40C3-A8A3-E265D2A1A2B0}" type="datetimeFigureOut">
              <a:rPr lang="ru-RU" smtClean="0"/>
              <a:pPr/>
              <a:t>30.10.2015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4907DE-5D25-4F24-B908-034C82A5D2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DB828-EE67-40C3-A8A3-E265D2A1A2B0}" type="datetimeFigureOut">
              <a:rPr lang="ru-RU" smtClean="0"/>
              <a:pPr/>
              <a:t>30.10.2015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4907DE-5D25-4F24-B908-034C82A5D2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DB828-EE67-40C3-A8A3-E265D2A1A2B0}" type="datetimeFigureOut">
              <a:rPr lang="ru-RU" smtClean="0"/>
              <a:pPr/>
              <a:t>30.10.2015</a:t>
            </a:fld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4907DE-5D25-4F24-B908-034C82A5D2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DB828-EE67-40C3-A8A3-E265D2A1A2B0}" type="datetimeFigureOut">
              <a:rPr lang="ru-RU" smtClean="0"/>
              <a:pPr/>
              <a:t>30.10.2015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4907DE-5D25-4F24-B908-034C82A5D2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DB828-EE67-40C3-A8A3-E265D2A1A2B0}" type="datetimeFigureOut">
              <a:rPr lang="ru-RU" smtClean="0"/>
              <a:pPr/>
              <a:t>30.10.2015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4907DE-5D25-4F24-B908-034C82A5D2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DB828-EE67-40C3-A8A3-E265D2A1A2B0}" type="datetimeFigureOut">
              <a:rPr lang="ru-RU" smtClean="0"/>
              <a:pPr/>
              <a:t>30.10.2015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4907DE-5D25-4F24-B908-034C82A5D2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DB828-EE67-40C3-A8A3-E265D2A1A2B0}" type="datetimeFigureOut">
              <a:rPr lang="ru-RU" smtClean="0"/>
              <a:pPr/>
              <a:t>30.10.2015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4907DE-5D25-4F24-B908-034C82A5D2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DB828-EE67-40C3-A8A3-E265D2A1A2B0}" type="datetimeFigureOut">
              <a:rPr lang="ru-RU" smtClean="0"/>
              <a:pPr/>
              <a:t>30.10.2015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4907DE-5D25-4F24-B908-034C82A5D2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DB828-EE67-40C3-A8A3-E265D2A1A2B0}" type="datetimeFigureOut">
              <a:rPr lang="ru-RU" smtClean="0"/>
              <a:pPr/>
              <a:t>30.10.2015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4907DE-5D25-4F24-B908-034C82A5D2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DB828-EE67-40C3-A8A3-E265D2A1A2B0}" type="datetimeFigureOut">
              <a:rPr lang="ru-RU" smtClean="0"/>
              <a:pPr/>
              <a:t>30.10.2015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907DE-5D25-4F24-B908-034C82A5D2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DB828-EE67-40C3-A8A3-E265D2A1A2B0}" type="datetimeFigureOut">
              <a:rPr lang="ru-RU" smtClean="0"/>
              <a:pPr/>
              <a:t>30.10.2015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907DE-5D25-4F24-B908-034C82A5D2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F65DB828-EE67-40C3-A8A3-E265D2A1A2B0}" type="datetimeFigureOut">
              <a:rPr lang="ru-RU" smtClean="0"/>
              <a:pPr/>
              <a:t>30.10.2015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E74907DE-5D25-4F24-B908-034C82A5D2C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5266928" cy="293833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b="1" dirty="0"/>
              <a:t>12 правил здорового питания</a:t>
            </a:r>
            <a:endParaRPr lang="ru-RU" dirty="0"/>
          </a:p>
        </p:txBody>
      </p:sp>
      <p:pic>
        <p:nvPicPr>
          <p:cNvPr id="1026" name="Рисунок 2" descr="http://www.medprof.ural.ru/gallery/12rulers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9932" y="2780928"/>
            <a:ext cx="4752528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9934036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11760" y="1556792"/>
            <a:ext cx="6120680" cy="4278337"/>
          </a:xfrm>
        </p:spPr>
        <p:txBody>
          <a:bodyPr>
            <a:normAutofit/>
          </a:bodyPr>
          <a:lstStyle/>
          <a:p>
            <a:r>
              <a:rPr lang="ru-RU" sz="4800" b="1" dirty="0"/>
              <a:t>1. Следует потреблять разнообразные продукты.</a:t>
            </a:r>
            <a:r>
              <a:rPr lang="ru-RU" sz="4800" dirty="0"/>
              <a:t>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01796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352928" cy="4248472"/>
          </a:xfrm>
        </p:spPr>
        <p:txBody>
          <a:bodyPr>
            <a:noAutofit/>
          </a:bodyPr>
          <a:lstStyle/>
          <a:p>
            <a:r>
              <a:rPr lang="ru-RU" sz="3600" b="1" dirty="0"/>
              <a:t>2. При каждом приеме пищи следует есть любые из перечисленных продуктов: хлеб, крупяные и макаронные изделия, рис, картофель.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21101275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420888"/>
            <a:ext cx="8229600" cy="2794322"/>
          </a:xfrm>
        </p:spPr>
        <p:txBody>
          <a:bodyPr>
            <a:normAutofit fontScale="90000"/>
          </a:bodyPr>
          <a:lstStyle/>
          <a:p>
            <a:r>
              <a:rPr lang="ru-RU" sz="4400" b="1" dirty="0"/>
              <a:t>3. Несколько раз в день следует есть разнообразные овощи и фрукты (более 500 грамм в день дополнительно к картофелю). Предпочтение нужно отдавать продуктам местного производства</a:t>
            </a:r>
            <a:r>
              <a:rPr lang="ru-RU" sz="3600" b="1" dirty="0"/>
              <a:t>.</a:t>
            </a:r>
            <a:r>
              <a:rPr lang="ru-RU" sz="3600" dirty="0"/>
              <a:t>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962398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Рисунок 3" descr="http://www.medprof.ural.ru/gallery/mo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221088"/>
            <a:ext cx="2857500" cy="230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23528" y="1052736"/>
            <a:ext cx="820891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/>
              <a:t>4. Следует ежедневно потреблять молоко и молочные продукты с низким содержанием жира и соли (кефир, кислое молоко, сыр, йогурт). 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617603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4653136"/>
          </a:xfrm>
        </p:spPr>
        <p:txBody>
          <a:bodyPr>
            <a:noAutofit/>
          </a:bodyPr>
          <a:lstStyle/>
          <a:p>
            <a:r>
              <a:rPr lang="ru-RU" sz="3600" b="1" dirty="0"/>
              <a:t>5. Рекомендуется заменять мясо и мясные продукты с высоким содержанием жира на бобовые, рыбу, птицу, яйца или тощие сорта мяса.</a:t>
            </a:r>
            <a:r>
              <a:rPr lang="ru-RU" sz="3600" dirty="0"/>
              <a:t> 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xmlns="" val="31795458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924944"/>
            <a:ext cx="8229600" cy="2074242"/>
          </a:xfrm>
        </p:spPr>
        <p:txBody>
          <a:bodyPr>
            <a:normAutofit fontScale="90000"/>
          </a:bodyPr>
          <a:lstStyle/>
          <a:p>
            <a:r>
              <a:rPr lang="ru-RU" sz="4400" b="1" dirty="0"/>
              <a:t>6. Следует ограничить потребление «видимого жира» в кашах и на бутербродах, выбирать мясомолочные продукты с низким содержанием жира.</a:t>
            </a:r>
            <a:r>
              <a:rPr lang="ru-RU" sz="4400" dirty="0"/>
              <a:t>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3074" name="Рисунок 4" descr="http://www.medprof.ural.ru/gallery/ris%282%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221088"/>
            <a:ext cx="3883578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8770488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212976"/>
            <a:ext cx="8229600" cy="1714202"/>
          </a:xfrm>
        </p:spPr>
        <p:txBody>
          <a:bodyPr>
            <a:normAutofit fontScale="90000"/>
          </a:bodyPr>
          <a:lstStyle/>
          <a:p>
            <a:r>
              <a:rPr lang="ru-RU" sz="4400" b="1" dirty="0"/>
              <a:t>7. Следует ограничить потребление сахаров: сладостей, кондитерских изделий, сладких напитков, десерта.</a:t>
            </a:r>
            <a:r>
              <a:rPr lang="ru-RU" sz="4400" dirty="0"/>
              <a:t>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294696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492896"/>
            <a:ext cx="8229600" cy="3298378"/>
          </a:xfrm>
        </p:spPr>
        <p:txBody>
          <a:bodyPr>
            <a:noAutofit/>
          </a:bodyPr>
          <a:lstStyle/>
          <a:p>
            <a:r>
              <a:rPr lang="ru-RU" sz="3600" b="1" dirty="0"/>
              <a:t>8. Общее потребление поваренной соли, с учетом ее содержания в хлебе, консервированных и других продуктах, не должно превышать 1 чайной ложки (6 грамм) в день. Рекомендуется использовать йодированную соль. 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xmlns="" val="9679798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988840"/>
            <a:ext cx="8229600" cy="2434282"/>
          </a:xfrm>
        </p:spPr>
        <p:txBody>
          <a:bodyPr>
            <a:noAutofit/>
          </a:bodyPr>
          <a:lstStyle/>
          <a:p>
            <a:r>
              <a:rPr lang="ru-RU" sz="3600" b="1" dirty="0"/>
              <a:t>9. Идеальная масса тела должна соответствовать рекомендованным границам (ИМТ – 20 - 25). Для ее сохранения, кроме соблюдения принципов рационального питания, следует поддерживать умеренный уровень физической активности.</a:t>
            </a:r>
            <a:r>
              <a:rPr lang="ru-RU" sz="3600" dirty="0"/>
              <a:t> </a:t>
            </a:r>
          </a:p>
        </p:txBody>
      </p:sp>
      <p:pic>
        <p:nvPicPr>
          <p:cNvPr id="4098" name="Рисунок 5" descr="http://www.medprof.ural.ru/gallery/12rulers%281%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17041" y="4509120"/>
            <a:ext cx="3289548" cy="2193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960767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8229600" cy="5890666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10. </a:t>
            </a:r>
            <a:r>
              <a:rPr lang="ru-RU" sz="3600" b="1" dirty="0"/>
              <a:t>Следует отдавать предпочтение приготовлению продуктов на пару, путем отваривания, запекания или в микроволновой печи. </a:t>
            </a:r>
            <a:br>
              <a:rPr lang="ru-RU" sz="3600" b="1" dirty="0"/>
            </a:br>
            <a:r>
              <a:rPr lang="ru-RU" sz="3600" b="1" dirty="0"/>
              <a:t>Уменьшите добавление жиров, масел, соли, сахара в процессе приготовления пищи. Выбирайте разнообразные продукты (свежие, замороженные, сушеные), в первую очередь, выращенные в вашей местности.</a:t>
            </a:r>
            <a:r>
              <a:rPr lang="ru-RU" sz="3600" dirty="0"/>
              <a:t>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4433653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22</TotalTime>
  <Words>243</Words>
  <Application>Microsoft Office PowerPoint</Application>
  <PresentationFormat>Экран (4:3)</PresentationFormat>
  <Paragraphs>11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Базовая</vt:lpstr>
      <vt:lpstr>12 правил здорового питания</vt:lpstr>
      <vt:lpstr>1. Следует потреблять разнообразные продукты.  </vt:lpstr>
      <vt:lpstr>2. При каждом приеме пищи следует есть любые из перечисленных продуктов: хлеб, крупяные и макаронные изделия, рис, картофель. </vt:lpstr>
      <vt:lpstr>3. Несколько раз в день следует есть разнообразные овощи и фрукты (более 500 грамм в день дополнительно к картофелю). Предпочтение нужно отдавать продуктам местного производства.  </vt:lpstr>
      <vt:lpstr>Слайд 5</vt:lpstr>
      <vt:lpstr>5. Рекомендуется заменять мясо и мясные продукты с высоким содержанием жира на бобовые, рыбу, птицу, яйца или тощие сорта мяса. </vt:lpstr>
      <vt:lpstr>6. Следует ограничить потребление «видимого жира» в кашах и на бутербродах, выбирать мясомолочные продукты с низким содержанием жира.  </vt:lpstr>
      <vt:lpstr>7. Следует ограничить потребление сахаров: сладостей, кондитерских изделий, сладких напитков, десерта.  </vt:lpstr>
      <vt:lpstr>8. Общее потребление поваренной соли, с учетом ее содержания в хлебе, консервированных и других продуктах, не должно превышать 1 чайной ложки (6 грамм) в день. Рекомендуется использовать йодированную соль. </vt:lpstr>
      <vt:lpstr>9. Идеальная масса тела должна соответствовать рекомендованным границам (ИМТ – 20 - 25). Для ее сохранения, кроме соблюдения принципов рационального питания, следует поддерживать умеренный уровень физической активности. </vt:lpstr>
      <vt:lpstr>10. Следует отдавать предпочтение приготовлению продуктов на пару, путем отваривания, запекания или в микроволновой печи.  Уменьшите добавление жиров, масел, соли, сахара в процессе приготовления пищи. Выбирайте разнообразные продукты (свежие, замороженные, сушеные), в первую очередь, выращенные в вашей местности. 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12 правил здорового питания</dc:title>
  <dc:creator>Evgeniy</dc:creator>
  <cp:lastModifiedBy>Елена Петровна</cp:lastModifiedBy>
  <cp:revision>5</cp:revision>
  <dcterms:created xsi:type="dcterms:W3CDTF">2015-10-27T12:58:20Z</dcterms:created>
  <dcterms:modified xsi:type="dcterms:W3CDTF">2015-10-30T11:44:39Z</dcterms:modified>
</cp:coreProperties>
</file>