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31"/>
  </p:notesMasterIdLst>
  <p:handoutMasterIdLst>
    <p:handoutMasterId r:id="rId32"/>
  </p:handoutMasterIdLst>
  <p:sldIdLst>
    <p:sldId id="481" r:id="rId2"/>
    <p:sldId id="449" r:id="rId3"/>
    <p:sldId id="482" r:id="rId4"/>
    <p:sldId id="451" r:id="rId5"/>
    <p:sldId id="468" r:id="rId6"/>
    <p:sldId id="484" r:id="rId7"/>
    <p:sldId id="469" r:id="rId8"/>
    <p:sldId id="483" r:id="rId9"/>
    <p:sldId id="453" r:id="rId10"/>
    <p:sldId id="471" r:id="rId11"/>
    <p:sldId id="472" r:id="rId12"/>
    <p:sldId id="473" r:id="rId13"/>
    <p:sldId id="470" r:id="rId14"/>
    <p:sldId id="474" r:id="rId15"/>
    <p:sldId id="475" r:id="rId16"/>
    <p:sldId id="476" r:id="rId17"/>
    <p:sldId id="477" r:id="rId18"/>
    <p:sldId id="478" r:id="rId19"/>
    <p:sldId id="479" r:id="rId20"/>
    <p:sldId id="480" r:id="rId21"/>
    <p:sldId id="496" r:id="rId22"/>
    <p:sldId id="487" r:id="rId23"/>
    <p:sldId id="488" r:id="rId24"/>
    <p:sldId id="493" r:id="rId25"/>
    <p:sldId id="490" r:id="rId26"/>
    <p:sldId id="491" r:id="rId27"/>
    <p:sldId id="495" r:id="rId28"/>
    <p:sldId id="494" r:id="rId29"/>
    <p:sldId id="492" r:id="rId30"/>
  </p:sldIdLst>
  <p:sldSz cx="9144000" cy="6858000" type="screen4x3"/>
  <p:notesSz cx="6834188" cy="99790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1993"/>
    <a:srgbClr val="FDF58D"/>
    <a:srgbClr val="006600"/>
    <a:srgbClr val="CC3300"/>
    <a:srgbClr val="99CCFF"/>
    <a:srgbClr val="FCFCFC"/>
    <a:srgbClr val="009900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29" autoAdjust="0"/>
    <p:restoredTop sz="91741" autoAdjust="0"/>
  </p:normalViewPr>
  <p:slideViewPr>
    <p:cSldViewPr>
      <p:cViewPr>
        <p:scale>
          <a:sx n="70" d="100"/>
          <a:sy n="70" d="100"/>
        </p:scale>
        <p:origin x="-1882" y="-30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37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3000" y="-90"/>
      </p:cViewPr>
      <p:guideLst>
        <p:guide orient="horz" pos="3143"/>
        <p:guide pos="215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78963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1913" y="9478963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C3A8142B-0E3D-4E0A-ADF3-1E23F2E6F7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579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2338" y="747713"/>
            <a:ext cx="4991100" cy="3743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740275"/>
            <a:ext cx="5467350" cy="449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78963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78963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6FEF0F84-2670-4B20-99CB-6BE9E4605D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7853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/>
          </p:cNvSpPr>
          <p:nvPr/>
        </p:nvSpPr>
        <p:spPr bwMode="gray">
          <a:xfrm>
            <a:off x="-9525" y="-9525"/>
            <a:ext cx="9156700" cy="6872288"/>
          </a:xfrm>
          <a:custGeom>
            <a:avLst/>
            <a:gdLst/>
            <a:ahLst/>
            <a:cxnLst>
              <a:cxn ang="0">
                <a:pos x="5766" y="605"/>
              </a:cxn>
              <a:cxn ang="0">
                <a:pos x="5768" y="4325"/>
              </a:cxn>
              <a:cxn ang="0">
                <a:pos x="1082" y="4329"/>
              </a:cxn>
              <a:cxn ang="0">
                <a:pos x="13" y="3351"/>
              </a:cxn>
              <a:cxn ang="0">
                <a:pos x="0" y="0"/>
              </a:cxn>
              <a:cxn ang="0">
                <a:pos x="2428" y="7"/>
              </a:cxn>
              <a:cxn ang="0">
                <a:pos x="5766" y="605"/>
              </a:cxn>
            </a:cxnLst>
            <a:rect l="0" t="0" r="r" b="b"/>
            <a:pathLst>
              <a:path w="5768" h="4329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lnTo>
                  <a:pt x="1082" y="4329"/>
                </a:lnTo>
                <a:cubicBezTo>
                  <a:pt x="318" y="3809"/>
                  <a:pt x="9" y="3349"/>
                  <a:pt x="13" y="335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3137"/>
                  <a:invGamma/>
                </a:schemeClr>
              </a:gs>
              <a:gs pos="100000">
                <a:schemeClr val="bg1">
                  <a:alpha val="70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" name="Freeform 9"/>
          <p:cNvSpPr>
            <a:spLocks/>
          </p:cNvSpPr>
          <p:nvPr/>
        </p:nvSpPr>
        <p:spPr bwMode="gray">
          <a:xfrm>
            <a:off x="-4763" y="5500688"/>
            <a:ext cx="1441451" cy="135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00"/>
              </a:cxn>
              <a:cxn ang="0">
                <a:pos x="1089" y="1100"/>
              </a:cxn>
              <a:cxn ang="0">
                <a:pos x="0" y="0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gray">
          <a:xfrm>
            <a:off x="527050" y="0"/>
            <a:ext cx="0" cy="59102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gray">
          <a:xfrm>
            <a:off x="1677988" y="0"/>
            <a:ext cx="0" cy="68326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8" name="Line 15"/>
          <p:cNvSpPr>
            <a:spLocks noChangeShapeType="1"/>
          </p:cNvSpPr>
          <p:nvPr/>
        </p:nvSpPr>
        <p:spPr bwMode="gray">
          <a:xfrm>
            <a:off x="2830513" y="0"/>
            <a:ext cx="0" cy="68611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9" name="Line 16"/>
          <p:cNvSpPr>
            <a:spLocks noChangeShapeType="1"/>
          </p:cNvSpPr>
          <p:nvPr/>
        </p:nvSpPr>
        <p:spPr bwMode="gray">
          <a:xfrm>
            <a:off x="3983038" y="0"/>
            <a:ext cx="0" cy="68754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" name="Line 17"/>
          <p:cNvSpPr>
            <a:spLocks noChangeShapeType="1"/>
          </p:cNvSpPr>
          <p:nvPr/>
        </p:nvSpPr>
        <p:spPr bwMode="gray">
          <a:xfrm>
            <a:off x="5133975" y="388938"/>
            <a:ext cx="0" cy="6486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gray">
          <a:xfrm>
            <a:off x="6286500" y="619125"/>
            <a:ext cx="0" cy="6256338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2" name="Line 19"/>
          <p:cNvSpPr>
            <a:spLocks noChangeShapeType="1"/>
          </p:cNvSpPr>
          <p:nvPr/>
        </p:nvSpPr>
        <p:spPr bwMode="gray">
          <a:xfrm>
            <a:off x="7439025" y="773113"/>
            <a:ext cx="0" cy="6102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3" name="Line 20"/>
          <p:cNvSpPr>
            <a:spLocks noChangeShapeType="1"/>
          </p:cNvSpPr>
          <p:nvPr/>
        </p:nvSpPr>
        <p:spPr bwMode="gray">
          <a:xfrm>
            <a:off x="8591550" y="900113"/>
            <a:ext cx="0" cy="5975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4" name="Line 22"/>
          <p:cNvSpPr>
            <a:spLocks noChangeShapeType="1"/>
          </p:cNvSpPr>
          <p:nvPr/>
        </p:nvSpPr>
        <p:spPr bwMode="gray">
          <a:xfrm rot="5400000">
            <a:off x="2595563" y="-2176463"/>
            <a:ext cx="0" cy="51911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5" name="Line 23"/>
          <p:cNvSpPr>
            <a:spLocks noChangeShapeType="1"/>
          </p:cNvSpPr>
          <p:nvPr/>
        </p:nvSpPr>
        <p:spPr bwMode="gray">
          <a:xfrm rot="5400000">
            <a:off x="4578350" y="-303688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6" name="Line 24"/>
          <p:cNvSpPr>
            <a:spLocks noChangeShapeType="1"/>
          </p:cNvSpPr>
          <p:nvPr/>
        </p:nvSpPr>
        <p:spPr bwMode="gray">
          <a:xfrm rot="5400000">
            <a:off x="4578350" y="-191293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7" name="Line 25"/>
          <p:cNvSpPr>
            <a:spLocks noChangeShapeType="1"/>
          </p:cNvSpPr>
          <p:nvPr/>
        </p:nvSpPr>
        <p:spPr bwMode="gray">
          <a:xfrm rot="5400000">
            <a:off x="4579938" y="-788988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8" name="Line 26"/>
          <p:cNvSpPr>
            <a:spLocks noChangeShapeType="1"/>
          </p:cNvSpPr>
          <p:nvPr/>
        </p:nvSpPr>
        <p:spPr bwMode="gray">
          <a:xfrm rot="5400000">
            <a:off x="4579938" y="334962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9" name="Line 27"/>
          <p:cNvSpPr>
            <a:spLocks noChangeShapeType="1"/>
          </p:cNvSpPr>
          <p:nvPr/>
        </p:nvSpPr>
        <p:spPr bwMode="gray">
          <a:xfrm rot="5400000">
            <a:off x="4905376" y="1824037"/>
            <a:ext cx="0" cy="84232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0" name="Rectangle 28"/>
          <p:cNvSpPr>
            <a:spLocks noChangeArrowheads="1"/>
          </p:cNvSpPr>
          <p:nvPr/>
        </p:nvSpPr>
        <p:spPr bwMode="gray">
          <a:xfrm>
            <a:off x="4005263" y="2692400"/>
            <a:ext cx="1128712" cy="1079500"/>
          </a:xfrm>
          <a:prstGeom prst="rect">
            <a:avLst/>
          </a:prstGeom>
          <a:solidFill>
            <a:srgbClr val="FFFFFF">
              <a:alpha val="2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1" name="Rectangle 29"/>
          <p:cNvSpPr>
            <a:spLocks noChangeArrowheads="1"/>
          </p:cNvSpPr>
          <p:nvPr/>
        </p:nvSpPr>
        <p:spPr bwMode="gray">
          <a:xfrm>
            <a:off x="7459663" y="4937125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2" name="Rectangle 30"/>
          <p:cNvSpPr>
            <a:spLocks noChangeArrowheads="1"/>
          </p:cNvSpPr>
          <p:nvPr/>
        </p:nvSpPr>
        <p:spPr bwMode="gray">
          <a:xfrm>
            <a:off x="549275" y="3808413"/>
            <a:ext cx="1128713" cy="1079500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3" name="Rectangle 31"/>
          <p:cNvSpPr>
            <a:spLocks noChangeArrowheads="1"/>
          </p:cNvSpPr>
          <p:nvPr/>
        </p:nvSpPr>
        <p:spPr bwMode="gray">
          <a:xfrm>
            <a:off x="6307138" y="6064250"/>
            <a:ext cx="1128712" cy="796925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4" name="Rectangle 32"/>
          <p:cNvSpPr>
            <a:spLocks noChangeArrowheads="1"/>
          </p:cNvSpPr>
          <p:nvPr/>
        </p:nvSpPr>
        <p:spPr bwMode="gray">
          <a:xfrm>
            <a:off x="2846388" y="0"/>
            <a:ext cx="1128712" cy="404813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5" name="Rectangle 33"/>
          <p:cNvSpPr>
            <a:spLocks noChangeArrowheads="1"/>
          </p:cNvSpPr>
          <p:nvPr/>
        </p:nvSpPr>
        <p:spPr bwMode="gray">
          <a:xfrm>
            <a:off x="2852738" y="493871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6" name="Rectangle 34"/>
          <p:cNvSpPr>
            <a:spLocks noChangeArrowheads="1"/>
          </p:cNvSpPr>
          <p:nvPr/>
        </p:nvSpPr>
        <p:spPr bwMode="gray">
          <a:xfrm>
            <a:off x="6300788" y="156686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7" name="Freeform 36"/>
          <p:cNvSpPr>
            <a:spLocks/>
          </p:cNvSpPr>
          <p:nvPr/>
        </p:nvSpPr>
        <p:spPr bwMode="gray">
          <a:xfrm>
            <a:off x="4041775" y="0"/>
            <a:ext cx="5105400" cy="739775"/>
          </a:xfrm>
          <a:custGeom>
            <a:avLst/>
            <a:gdLst/>
            <a:ahLst/>
            <a:cxnLst>
              <a:cxn ang="0">
                <a:pos x="3130" y="453"/>
              </a:cxn>
              <a:cxn ang="0">
                <a:pos x="3130" y="0"/>
              </a:cxn>
              <a:cxn ang="0">
                <a:pos x="0" y="0"/>
              </a:cxn>
              <a:cxn ang="0">
                <a:pos x="3130" y="453"/>
              </a:cxn>
            </a:cxnLst>
            <a:rect l="0" t="0" r="r" b="b"/>
            <a:pathLst>
              <a:path w="3130" h="453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28" name="Picture 37" descr="water"/>
          <p:cNvPicPr>
            <a:picLocks noChangeAspect="1" noChangeArrowheads="1"/>
          </p:cNvPicPr>
          <p:nvPr/>
        </p:nvPicPr>
        <p:blipFill>
          <a:blip r:embed="rId2"/>
          <a:srcRect l="22409" t="16374" b="27486"/>
          <a:stretch>
            <a:fillRect/>
          </a:stretch>
        </p:blipFill>
        <p:spPr bwMode="gray">
          <a:xfrm rot="786797">
            <a:off x="6629400" y="-381000"/>
            <a:ext cx="2417763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8" descr="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Freeform 40"/>
          <p:cNvSpPr>
            <a:spLocks/>
          </p:cNvSpPr>
          <p:nvPr/>
        </p:nvSpPr>
        <p:spPr bwMode="gray">
          <a:xfrm>
            <a:off x="0" y="6048375"/>
            <a:ext cx="2762250" cy="809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10"/>
              </a:cxn>
              <a:cxn ang="0">
                <a:pos x="1740" y="510"/>
              </a:cxn>
              <a:cxn ang="0">
                <a:pos x="1595" y="30"/>
              </a:cxn>
              <a:cxn ang="0">
                <a:pos x="0" y="0"/>
              </a:cxn>
            </a:cxnLst>
            <a:rect l="0" t="0" r="r" b="b"/>
            <a:pathLst>
              <a:path w="1740" h="510">
                <a:moveTo>
                  <a:pt x="0" y="0"/>
                </a:moveTo>
                <a:lnTo>
                  <a:pt x="0" y="510"/>
                </a:lnTo>
                <a:cubicBezTo>
                  <a:pt x="0" y="510"/>
                  <a:pt x="870" y="510"/>
                  <a:pt x="1740" y="510"/>
                </a:cubicBezTo>
                <a:cubicBezTo>
                  <a:pt x="1650" y="258"/>
                  <a:pt x="1595" y="30"/>
                  <a:pt x="1595" y="30"/>
                </a:cubicBezTo>
                <a:cubicBezTo>
                  <a:pt x="798" y="54"/>
                  <a:pt x="0" y="0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1" name="Freeform 41"/>
          <p:cNvSpPr>
            <a:spLocks/>
          </p:cNvSpPr>
          <p:nvPr/>
        </p:nvSpPr>
        <p:spPr bwMode="gray">
          <a:xfrm>
            <a:off x="2590800" y="4705350"/>
            <a:ext cx="6400800" cy="2152650"/>
          </a:xfrm>
          <a:custGeom>
            <a:avLst/>
            <a:gdLst/>
            <a:ahLst/>
            <a:cxnLst>
              <a:cxn ang="0">
                <a:pos x="1116" y="0"/>
              </a:cxn>
              <a:cxn ang="0">
                <a:pos x="3840" y="636"/>
              </a:cxn>
              <a:cxn ang="0">
                <a:pos x="4032" y="1356"/>
              </a:cxn>
              <a:cxn ang="0">
                <a:pos x="288" y="1356"/>
              </a:cxn>
              <a:cxn ang="0">
                <a:pos x="0" y="828"/>
              </a:cxn>
              <a:cxn ang="0">
                <a:pos x="1116" y="0"/>
              </a:cxn>
            </a:cxnLst>
            <a:rect l="0" t="0" r="r" b="b"/>
            <a:pathLst>
              <a:path w="4032" h="1356">
                <a:moveTo>
                  <a:pt x="1116" y="0"/>
                </a:moveTo>
                <a:cubicBezTo>
                  <a:pt x="2370" y="1254"/>
                  <a:pt x="3840" y="636"/>
                  <a:pt x="3840" y="636"/>
                </a:cubicBezTo>
                <a:cubicBezTo>
                  <a:pt x="4032" y="966"/>
                  <a:pt x="4032" y="1356"/>
                  <a:pt x="4032" y="1356"/>
                </a:cubicBezTo>
                <a:cubicBezTo>
                  <a:pt x="4032" y="1356"/>
                  <a:pt x="2160" y="1356"/>
                  <a:pt x="288" y="1356"/>
                </a:cubicBezTo>
                <a:cubicBezTo>
                  <a:pt x="120" y="1140"/>
                  <a:pt x="0" y="828"/>
                  <a:pt x="0" y="828"/>
                </a:cubicBezTo>
                <a:lnTo>
                  <a:pt x="1116" y="0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2" name="Freeform 42"/>
          <p:cNvSpPr>
            <a:spLocks/>
          </p:cNvSpPr>
          <p:nvPr/>
        </p:nvSpPr>
        <p:spPr bwMode="gray">
          <a:xfrm>
            <a:off x="4400550" y="781050"/>
            <a:ext cx="4743450" cy="5048250"/>
          </a:xfrm>
          <a:custGeom>
            <a:avLst/>
            <a:gdLst/>
            <a:ahLst/>
            <a:cxnLst>
              <a:cxn ang="0">
                <a:pos x="510" y="1098"/>
              </a:cxn>
              <a:cxn ang="0">
                <a:pos x="2280" y="0"/>
              </a:cxn>
              <a:cxn ang="0">
                <a:pos x="2988" y="342"/>
              </a:cxn>
              <a:cxn ang="0">
                <a:pos x="2988" y="2772"/>
              </a:cxn>
              <a:cxn ang="0">
                <a:pos x="1452" y="3060"/>
              </a:cxn>
              <a:cxn ang="0">
                <a:pos x="0" y="2406"/>
              </a:cxn>
              <a:cxn ang="0">
                <a:pos x="510" y="1098"/>
              </a:cxn>
            </a:cxnLst>
            <a:rect l="0" t="0" r="r" b="b"/>
            <a:pathLst>
              <a:path w="2988" h="3180">
                <a:moveTo>
                  <a:pt x="510" y="1098"/>
                </a:moveTo>
                <a:cubicBezTo>
                  <a:pt x="1710" y="840"/>
                  <a:pt x="2280" y="0"/>
                  <a:pt x="2280" y="0"/>
                </a:cubicBezTo>
                <a:cubicBezTo>
                  <a:pt x="2700" y="96"/>
                  <a:pt x="2988" y="342"/>
                  <a:pt x="2988" y="342"/>
                </a:cubicBezTo>
                <a:lnTo>
                  <a:pt x="2988" y="2772"/>
                </a:lnTo>
                <a:cubicBezTo>
                  <a:pt x="2988" y="2772"/>
                  <a:pt x="2202" y="3180"/>
                  <a:pt x="1452" y="3060"/>
                </a:cubicBezTo>
                <a:cubicBezTo>
                  <a:pt x="636" y="2940"/>
                  <a:pt x="0" y="2406"/>
                  <a:pt x="0" y="2406"/>
                </a:cubicBezTo>
                <a:lnTo>
                  <a:pt x="510" y="109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3" name="Freeform 43"/>
          <p:cNvSpPr>
            <a:spLocks/>
          </p:cNvSpPr>
          <p:nvPr/>
        </p:nvSpPr>
        <p:spPr bwMode="gray">
          <a:xfrm>
            <a:off x="4800600" y="0"/>
            <a:ext cx="3276600" cy="2409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76" y="1518"/>
              </a:cxn>
              <a:cxn ang="0">
                <a:pos x="2064" y="0"/>
              </a:cxn>
              <a:cxn ang="0">
                <a:pos x="0" y="0"/>
              </a:cxn>
            </a:cxnLst>
            <a:rect l="0" t="0" r="r" b="b"/>
            <a:pathLst>
              <a:path w="2064" h="1518">
                <a:moveTo>
                  <a:pt x="0" y="0"/>
                </a:moveTo>
                <a:cubicBezTo>
                  <a:pt x="0" y="0"/>
                  <a:pt x="138" y="759"/>
                  <a:pt x="276" y="1518"/>
                </a:cubicBezTo>
                <a:cubicBezTo>
                  <a:pt x="1518" y="1194"/>
                  <a:pt x="2064" y="0"/>
                  <a:pt x="206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4" name="Freeform 79"/>
          <p:cNvSpPr>
            <a:spLocks/>
          </p:cNvSpPr>
          <p:nvPr/>
        </p:nvSpPr>
        <p:spPr bwMode="gray">
          <a:xfrm>
            <a:off x="0" y="0"/>
            <a:ext cx="6583363" cy="7267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12" y="0"/>
              </a:cxn>
              <a:cxn ang="0">
                <a:pos x="3222" y="3042"/>
              </a:cxn>
              <a:cxn ang="0">
                <a:pos x="0" y="3744"/>
              </a:cxn>
              <a:cxn ang="0">
                <a:pos x="0" y="0"/>
              </a:cxn>
            </a:cxnLst>
            <a:rect l="0" t="0" r="r" b="b"/>
            <a:pathLst>
              <a:path w="4014" h="4455">
                <a:moveTo>
                  <a:pt x="0" y="0"/>
                </a:moveTo>
                <a:lnTo>
                  <a:pt x="3612" y="0"/>
                </a:lnTo>
                <a:cubicBezTo>
                  <a:pt x="4014" y="984"/>
                  <a:pt x="3812" y="2307"/>
                  <a:pt x="3222" y="3042"/>
                </a:cubicBezTo>
                <a:cubicBezTo>
                  <a:pt x="1988" y="4455"/>
                  <a:pt x="0" y="3744"/>
                  <a:pt x="0" y="3744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5" name="Freeform 45"/>
          <p:cNvSpPr>
            <a:spLocks/>
          </p:cNvSpPr>
          <p:nvPr/>
        </p:nvSpPr>
        <p:spPr bwMode="gray">
          <a:xfrm>
            <a:off x="0" y="0"/>
            <a:ext cx="6372225" cy="70723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12" y="0"/>
              </a:cxn>
              <a:cxn ang="0">
                <a:pos x="3222" y="3042"/>
              </a:cxn>
              <a:cxn ang="0">
                <a:pos x="0" y="3744"/>
              </a:cxn>
              <a:cxn ang="0">
                <a:pos x="0" y="0"/>
              </a:cxn>
            </a:cxnLst>
            <a:rect l="0" t="0" r="r" b="b"/>
            <a:pathLst>
              <a:path w="4014" h="4455">
                <a:moveTo>
                  <a:pt x="0" y="0"/>
                </a:moveTo>
                <a:lnTo>
                  <a:pt x="3612" y="0"/>
                </a:lnTo>
                <a:cubicBezTo>
                  <a:pt x="4014" y="984"/>
                  <a:pt x="3812" y="2307"/>
                  <a:pt x="3222" y="3042"/>
                </a:cubicBezTo>
                <a:cubicBezTo>
                  <a:pt x="1988" y="4455"/>
                  <a:pt x="0" y="3744"/>
                  <a:pt x="0" y="3744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25490"/>
                  <a:invGamma/>
                </a:schemeClr>
              </a:gs>
              <a:gs pos="100000">
                <a:schemeClr val="bg1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6" name="Line 47"/>
          <p:cNvSpPr>
            <a:spLocks noChangeShapeType="1"/>
          </p:cNvSpPr>
          <p:nvPr/>
        </p:nvSpPr>
        <p:spPr bwMode="gray">
          <a:xfrm>
            <a:off x="250825" y="1588"/>
            <a:ext cx="0" cy="60150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7" name="Line 48"/>
          <p:cNvSpPr>
            <a:spLocks noChangeShapeType="1"/>
          </p:cNvSpPr>
          <p:nvPr/>
        </p:nvSpPr>
        <p:spPr bwMode="gray">
          <a:xfrm>
            <a:off x="1293813" y="1588"/>
            <a:ext cx="0" cy="62071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8" name="Line 49"/>
          <p:cNvSpPr>
            <a:spLocks noChangeShapeType="1"/>
          </p:cNvSpPr>
          <p:nvPr/>
        </p:nvSpPr>
        <p:spPr bwMode="gray">
          <a:xfrm>
            <a:off x="2338388" y="1588"/>
            <a:ext cx="0" cy="6183312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9" name="Line 50"/>
          <p:cNvSpPr>
            <a:spLocks noChangeShapeType="1"/>
          </p:cNvSpPr>
          <p:nvPr/>
        </p:nvSpPr>
        <p:spPr bwMode="gray">
          <a:xfrm>
            <a:off x="3382963" y="1588"/>
            <a:ext cx="0" cy="59721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0" name="Line 51"/>
          <p:cNvSpPr>
            <a:spLocks noChangeShapeType="1"/>
          </p:cNvSpPr>
          <p:nvPr/>
        </p:nvSpPr>
        <p:spPr bwMode="gray">
          <a:xfrm>
            <a:off x="4427538" y="1588"/>
            <a:ext cx="0" cy="544988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1" name="Line 53"/>
          <p:cNvSpPr>
            <a:spLocks noChangeShapeType="1"/>
          </p:cNvSpPr>
          <p:nvPr/>
        </p:nvSpPr>
        <p:spPr bwMode="gray">
          <a:xfrm rot="5400000">
            <a:off x="2913063" y="-2654300"/>
            <a:ext cx="0" cy="5813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2" name="Line 54"/>
          <p:cNvSpPr>
            <a:spLocks noChangeShapeType="1"/>
          </p:cNvSpPr>
          <p:nvPr/>
        </p:nvSpPr>
        <p:spPr bwMode="gray">
          <a:xfrm rot="5400000">
            <a:off x="3006725" y="-1682750"/>
            <a:ext cx="0" cy="600075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3" name="Line 55"/>
          <p:cNvSpPr>
            <a:spLocks noChangeShapeType="1"/>
          </p:cNvSpPr>
          <p:nvPr/>
        </p:nvSpPr>
        <p:spPr bwMode="gray">
          <a:xfrm rot="5400000">
            <a:off x="3011488" y="-622300"/>
            <a:ext cx="0" cy="60102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4" name="Line 56"/>
          <p:cNvSpPr>
            <a:spLocks noChangeShapeType="1"/>
          </p:cNvSpPr>
          <p:nvPr/>
        </p:nvSpPr>
        <p:spPr bwMode="gray">
          <a:xfrm rot="5400000">
            <a:off x="2907507" y="548481"/>
            <a:ext cx="0" cy="5802313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5" name="Line 57"/>
          <p:cNvSpPr>
            <a:spLocks noChangeShapeType="1"/>
          </p:cNvSpPr>
          <p:nvPr/>
        </p:nvSpPr>
        <p:spPr bwMode="gray">
          <a:xfrm rot="5400000">
            <a:off x="2666207" y="1854993"/>
            <a:ext cx="0" cy="5319713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6" name="Line 58"/>
          <p:cNvSpPr>
            <a:spLocks noChangeShapeType="1"/>
          </p:cNvSpPr>
          <p:nvPr/>
        </p:nvSpPr>
        <p:spPr bwMode="gray">
          <a:xfrm rot="5400000">
            <a:off x="2115344" y="3472656"/>
            <a:ext cx="0" cy="4217988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7" name="Rectangle 59"/>
          <p:cNvSpPr>
            <a:spLocks noChangeArrowheads="1"/>
          </p:cNvSpPr>
          <p:nvPr/>
        </p:nvSpPr>
        <p:spPr bwMode="gray">
          <a:xfrm>
            <a:off x="2362200" y="277813"/>
            <a:ext cx="1012825" cy="1025525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8" name="Rectangle 60"/>
          <p:cNvSpPr>
            <a:spLocks noChangeArrowheads="1"/>
          </p:cNvSpPr>
          <p:nvPr/>
        </p:nvSpPr>
        <p:spPr bwMode="gray">
          <a:xfrm>
            <a:off x="285750" y="2427288"/>
            <a:ext cx="1012825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9" name="Rectangle 61"/>
          <p:cNvSpPr>
            <a:spLocks noChangeArrowheads="1"/>
          </p:cNvSpPr>
          <p:nvPr/>
        </p:nvSpPr>
        <p:spPr bwMode="gray">
          <a:xfrm>
            <a:off x="0" y="271463"/>
            <a:ext cx="250825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0" name="Rectangle 62"/>
          <p:cNvSpPr>
            <a:spLocks noChangeArrowheads="1"/>
          </p:cNvSpPr>
          <p:nvPr/>
        </p:nvSpPr>
        <p:spPr bwMode="gray">
          <a:xfrm>
            <a:off x="1331913" y="1588"/>
            <a:ext cx="1012825" cy="234950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1" name="Freeform 64"/>
          <p:cNvSpPr>
            <a:spLocks/>
          </p:cNvSpPr>
          <p:nvPr/>
        </p:nvSpPr>
        <p:spPr bwMode="gray">
          <a:xfrm>
            <a:off x="2365375" y="4541838"/>
            <a:ext cx="1009650" cy="1033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45"/>
              </a:cxn>
              <a:cxn ang="0">
                <a:pos x="636" y="651"/>
              </a:cxn>
              <a:cxn ang="0">
                <a:pos x="632" y="0"/>
              </a:cxn>
              <a:cxn ang="0">
                <a:pos x="0" y="0"/>
              </a:cxn>
            </a:cxnLst>
            <a:rect l="0" t="0" r="r" b="b"/>
            <a:pathLst>
              <a:path w="636" h="651">
                <a:moveTo>
                  <a:pt x="0" y="0"/>
                </a:moveTo>
                <a:lnTo>
                  <a:pt x="0" y="645"/>
                </a:lnTo>
                <a:lnTo>
                  <a:pt x="636" y="651"/>
                </a:lnTo>
                <a:lnTo>
                  <a:pt x="63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2" name="Rectangle 31"/>
          <p:cNvSpPr>
            <a:spLocks noChangeArrowheads="1"/>
          </p:cNvSpPr>
          <p:nvPr/>
        </p:nvSpPr>
        <p:spPr bwMode="gray">
          <a:xfrm>
            <a:off x="285750" y="2435225"/>
            <a:ext cx="1012825" cy="1025525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3" name="Text Box 38"/>
          <p:cNvSpPr txBox="1">
            <a:spLocks noChangeArrowheads="1"/>
          </p:cNvSpPr>
          <p:nvPr/>
        </p:nvSpPr>
        <p:spPr bwMode="gray">
          <a:xfrm>
            <a:off x="333375" y="4714875"/>
            <a:ext cx="1303338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200" dirty="0">
                <a:solidFill>
                  <a:srgbClr val="000000"/>
                </a:solidFill>
                <a:latin typeface="Arial Black" pitchFamily="34" charset="0"/>
                <a:cs typeface="+mn-cs"/>
              </a:rPr>
              <a:t>L/O/G/O</a:t>
            </a:r>
          </a:p>
        </p:txBody>
      </p:sp>
      <p:grpSp>
        <p:nvGrpSpPr>
          <p:cNvPr id="54" name="Group 71"/>
          <p:cNvGrpSpPr>
            <a:grpSpLocks/>
          </p:cNvGrpSpPr>
          <p:nvPr/>
        </p:nvGrpSpPr>
        <p:grpSpPr bwMode="auto">
          <a:xfrm>
            <a:off x="8077200" y="0"/>
            <a:ext cx="1076325" cy="6858000"/>
            <a:chOff x="5088" y="0"/>
            <a:chExt cx="678" cy="4320"/>
          </a:xfrm>
        </p:grpSpPr>
        <p:sp>
          <p:nvSpPr>
            <p:cNvPr id="55" name="Freeform 66"/>
            <p:cNvSpPr>
              <a:spLocks/>
            </p:cNvSpPr>
            <p:nvPr userDrawn="1"/>
          </p:nvSpPr>
          <p:spPr bwMode="gray">
            <a:xfrm>
              <a:off x="5088" y="0"/>
              <a:ext cx="672" cy="702"/>
            </a:xfrm>
            <a:custGeom>
              <a:avLst/>
              <a:gdLst/>
              <a:ahLst/>
              <a:cxnLst>
                <a:cxn ang="0">
                  <a:pos x="0" y="432"/>
                </a:cxn>
                <a:cxn ang="0">
                  <a:pos x="288" y="0"/>
                </a:cxn>
                <a:cxn ang="0">
                  <a:pos x="672" y="0"/>
                </a:cxn>
                <a:cxn ang="0">
                  <a:pos x="672" y="720"/>
                </a:cxn>
                <a:cxn ang="0">
                  <a:pos x="0" y="432"/>
                </a:cxn>
              </a:cxnLst>
              <a:rect l="0" t="0" r="r" b="b"/>
              <a:pathLst>
                <a:path w="672" h="720">
                  <a:moveTo>
                    <a:pt x="0" y="432"/>
                  </a:moveTo>
                  <a:cubicBezTo>
                    <a:pt x="186" y="216"/>
                    <a:pt x="288" y="0"/>
                    <a:pt x="288" y="0"/>
                  </a:cubicBezTo>
                  <a:lnTo>
                    <a:pt x="672" y="0"/>
                  </a:lnTo>
                  <a:lnTo>
                    <a:pt x="672" y="720"/>
                  </a:lnTo>
                  <a:cubicBezTo>
                    <a:pt x="672" y="720"/>
                    <a:pt x="384" y="516"/>
                    <a:pt x="0" y="432"/>
                  </a:cubicBezTo>
                  <a:close/>
                </a:path>
              </a:pathLst>
            </a:custGeom>
            <a:solidFill>
              <a:srgbClr val="E8E8E8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6" name="Freeform 67"/>
            <p:cNvSpPr>
              <a:spLocks/>
            </p:cNvSpPr>
            <p:nvPr userDrawn="1"/>
          </p:nvSpPr>
          <p:spPr bwMode="gray">
            <a:xfrm>
              <a:off x="5602" y="3496"/>
              <a:ext cx="164" cy="824"/>
            </a:xfrm>
            <a:custGeom>
              <a:avLst/>
              <a:gdLst/>
              <a:ahLst/>
              <a:cxnLst>
                <a:cxn ang="0">
                  <a:pos x="206" y="0"/>
                </a:cxn>
                <a:cxn ang="0">
                  <a:pos x="0" y="82"/>
                </a:cxn>
                <a:cxn ang="0">
                  <a:pos x="168" y="824"/>
                </a:cxn>
                <a:cxn ang="0">
                  <a:pos x="212" y="822"/>
                </a:cxn>
                <a:cxn ang="0">
                  <a:pos x="206" y="0"/>
                </a:cxn>
              </a:cxnLst>
              <a:rect l="0" t="0" r="r" b="b"/>
              <a:pathLst>
                <a:path w="212" h="824">
                  <a:moveTo>
                    <a:pt x="206" y="0"/>
                  </a:moveTo>
                  <a:cubicBezTo>
                    <a:pt x="104" y="54"/>
                    <a:pt x="0" y="82"/>
                    <a:pt x="0" y="82"/>
                  </a:cubicBezTo>
                  <a:cubicBezTo>
                    <a:pt x="0" y="82"/>
                    <a:pt x="148" y="378"/>
                    <a:pt x="168" y="824"/>
                  </a:cubicBezTo>
                  <a:lnTo>
                    <a:pt x="212" y="822"/>
                  </a:lnTo>
                  <a:cubicBezTo>
                    <a:pt x="212" y="822"/>
                    <a:pt x="209" y="411"/>
                    <a:pt x="206" y="0"/>
                  </a:cubicBezTo>
                  <a:close/>
                </a:path>
              </a:pathLst>
            </a:custGeom>
            <a:solidFill>
              <a:srgbClr val="E8E8E8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 dirty="0">
                <a:solidFill>
                  <a:srgbClr val="000000"/>
                </a:solidFill>
                <a:cs typeface="+mn-cs"/>
              </a:endParaRPr>
            </a:p>
          </p:txBody>
        </p:sp>
      </p:grpSp>
      <p:sp>
        <p:nvSpPr>
          <p:cNvPr id="57" name="Rectangle 80"/>
          <p:cNvSpPr>
            <a:spLocks noChangeArrowheads="1"/>
          </p:cNvSpPr>
          <p:nvPr/>
        </p:nvSpPr>
        <p:spPr bwMode="gray">
          <a:xfrm>
            <a:off x="5495925" y="1333500"/>
            <a:ext cx="660400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8" name="Line 81"/>
          <p:cNvSpPr>
            <a:spLocks noChangeShapeType="1"/>
          </p:cNvSpPr>
          <p:nvPr/>
        </p:nvSpPr>
        <p:spPr bwMode="gray">
          <a:xfrm>
            <a:off x="5480050" y="1588"/>
            <a:ext cx="0" cy="42386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9" name="Rectangle 82"/>
          <p:cNvSpPr>
            <a:spLocks noChangeArrowheads="1"/>
          </p:cNvSpPr>
          <p:nvPr/>
        </p:nvSpPr>
        <p:spPr bwMode="gray">
          <a:xfrm>
            <a:off x="4457700" y="3495675"/>
            <a:ext cx="1012825" cy="1025525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60" name="Picture 83" descr="water"/>
          <p:cNvPicPr>
            <a:picLocks noChangeAspect="1" noChangeArrowheads="1"/>
          </p:cNvPicPr>
          <p:nvPr/>
        </p:nvPicPr>
        <p:blipFill>
          <a:blip r:embed="rId2"/>
          <a:srcRect l="22409" t="16374" b="27486"/>
          <a:stretch>
            <a:fillRect/>
          </a:stretch>
        </p:blipFill>
        <p:spPr bwMode="gray">
          <a:xfrm rot="393398">
            <a:off x="2667000" y="609600"/>
            <a:ext cx="2663825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3375" y="5084763"/>
            <a:ext cx="6400800" cy="457200"/>
          </a:xfrm>
        </p:spPr>
        <p:txBody>
          <a:bodyPr/>
          <a:lstStyle>
            <a:lvl1pPr marL="0" indent="0">
              <a:buFontTx/>
              <a:buNone/>
              <a:defRPr sz="1600">
                <a:latin typeface="Times New Roman" pitchFamily="18" charset="0"/>
              </a:defRPr>
            </a:lvl1pPr>
          </a:lstStyle>
          <a:p>
            <a:r>
              <a:rPr lang="en-US"/>
              <a:t>Образец подзаголовка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333375" y="1884363"/>
            <a:ext cx="8229600" cy="1470025"/>
          </a:xfrm>
          <a:effectLst/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Образец заголовка</a:t>
            </a:r>
          </a:p>
        </p:txBody>
      </p:sp>
      <p:sp>
        <p:nvSpPr>
          <p:cNvPr id="61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07150"/>
            <a:ext cx="2133600" cy="314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7150"/>
            <a:ext cx="2895600" cy="3143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07150"/>
            <a:ext cx="2133600" cy="314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81A2E-643D-4366-942B-1A44DEE030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00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00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10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600"/>
                            </p:stCondLst>
                            <p:childTnLst>
                              <p:par>
                                <p:cTn id="31" presetID="19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9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9" presetClass="emph" presetSubtype="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9" presetClass="emph" presetSubtype="0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0"/>
                            </p:stCondLst>
                            <p:childTnLst>
                              <p:par>
                                <p:cTn id="52" presetID="19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9" presetClass="emph" presetSubtype="0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9" presetClass="emph" presetSubtype="0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0" grpId="2" animBg="1"/>
      <p:bldP spid="30" grpId="3" animBg="1"/>
      <p:bldP spid="31" grpId="0" animBg="1"/>
      <p:bldP spid="31" grpId="1" animBg="1"/>
      <p:bldP spid="31" grpId="2" animBg="1"/>
      <p:bldP spid="31" grpId="3" animBg="1"/>
      <p:bldP spid="32" grpId="0" animBg="1"/>
      <p:bldP spid="32" grpId="1" animBg="1"/>
      <p:bldP spid="32" grpId="2" animBg="1"/>
      <p:bldP spid="32" grpId="3" animBg="1"/>
      <p:bldP spid="33" grpId="0" animBg="1"/>
      <p:bldP spid="33" grpId="1" animBg="1"/>
      <p:bldP spid="33" grpId="2" animBg="1"/>
      <p:bldP spid="33" grpId="3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/>
          </p:cNvSpPr>
          <p:nvPr/>
        </p:nvSpPr>
        <p:spPr bwMode="gray">
          <a:xfrm>
            <a:off x="-9525" y="-9525"/>
            <a:ext cx="9156700" cy="6872288"/>
          </a:xfrm>
          <a:custGeom>
            <a:avLst/>
            <a:gdLst/>
            <a:ahLst/>
            <a:cxnLst>
              <a:cxn ang="0">
                <a:pos x="5766" y="605"/>
              </a:cxn>
              <a:cxn ang="0">
                <a:pos x="5768" y="4325"/>
              </a:cxn>
              <a:cxn ang="0">
                <a:pos x="1082" y="4329"/>
              </a:cxn>
              <a:cxn ang="0">
                <a:pos x="13" y="3351"/>
              </a:cxn>
              <a:cxn ang="0">
                <a:pos x="0" y="0"/>
              </a:cxn>
              <a:cxn ang="0">
                <a:pos x="2428" y="7"/>
              </a:cxn>
              <a:cxn ang="0">
                <a:pos x="5766" y="605"/>
              </a:cxn>
            </a:cxnLst>
            <a:rect l="0" t="0" r="r" b="b"/>
            <a:pathLst>
              <a:path w="5768" h="4329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lnTo>
                  <a:pt x="1082" y="4329"/>
                </a:lnTo>
                <a:cubicBezTo>
                  <a:pt x="318" y="3809"/>
                  <a:pt x="9" y="3349"/>
                  <a:pt x="13" y="335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3137"/>
                  <a:invGamma/>
                </a:schemeClr>
              </a:gs>
              <a:gs pos="100000">
                <a:schemeClr val="bg1">
                  <a:alpha val="70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" name="Freeform 9"/>
          <p:cNvSpPr>
            <a:spLocks/>
          </p:cNvSpPr>
          <p:nvPr/>
        </p:nvSpPr>
        <p:spPr bwMode="gray">
          <a:xfrm>
            <a:off x="-4763" y="5500688"/>
            <a:ext cx="1441451" cy="135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00"/>
              </a:cxn>
              <a:cxn ang="0">
                <a:pos x="1089" y="1100"/>
              </a:cxn>
              <a:cxn ang="0">
                <a:pos x="0" y="0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gray">
          <a:xfrm>
            <a:off x="527050" y="0"/>
            <a:ext cx="0" cy="59102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gray">
          <a:xfrm>
            <a:off x="1677988" y="0"/>
            <a:ext cx="0" cy="68326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8" name="Line 15"/>
          <p:cNvSpPr>
            <a:spLocks noChangeShapeType="1"/>
          </p:cNvSpPr>
          <p:nvPr/>
        </p:nvSpPr>
        <p:spPr bwMode="gray">
          <a:xfrm>
            <a:off x="2830513" y="0"/>
            <a:ext cx="0" cy="68611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9" name="Line 16"/>
          <p:cNvSpPr>
            <a:spLocks noChangeShapeType="1"/>
          </p:cNvSpPr>
          <p:nvPr/>
        </p:nvSpPr>
        <p:spPr bwMode="gray">
          <a:xfrm>
            <a:off x="3983038" y="0"/>
            <a:ext cx="0" cy="68754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" name="Line 17"/>
          <p:cNvSpPr>
            <a:spLocks noChangeShapeType="1"/>
          </p:cNvSpPr>
          <p:nvPr/>
        </p:nvSpPr>
        <p:spPr bwMode="gray">
          <a:xfrm>
            <a:off x="5133975" y="388938"/>
            <a:ext cx="0" cy="6486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gray">
          <a:xfrm>
            <a:off x="6286500" y="619125"/>
            <a:ext cx="0" cy="6256338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2" name="Line 19"/>
          <p:cNvSpPr>
            <a:spLocks noChangeShapeType="1"/>
          </p:cNvSpPr>
          <p:nvPr/>
        </p:nvSpPr>
        <p:spPr bwMode="gray">
          <a:xfrm>
            <a:off x="7439025" y="773113"/>
            <a:ext cx="0" cy="6102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3" name="Line 20"/>
          <p:cNvSpPr>
            <a:spLocks noChangeShapeType="1"/>
          </p:cNvSpPr>
          <p:nvPr/>
        </p:nvSpPr>
        <p:spPr bwMode="gray">
          <a:xfrm>
            <a:off x="8591550" y="900113"/>
            <a:ext cx="0" cy="5975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4" name="Line 22"/>
          <p:cNvSpPr>
            <a:spLocks noChangeShapeType="1"/>
          </p:cNvSpPr>
          <p:nvPr/>
        </p:nvSpPr>
        <p:spPr bwMode="gray">
          <a:xfrm rot="5400000">
            <a:off x="2595563" y="-2176463"/>
            <a:ext cx="0" cy="51911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5" name="Line 23"/>
          <p:cNvSpPr>
            <a:spLocks noChangeShapeType="1"/>
          </p:cNvSpPr>
          <p:nvPr/>
        </p:nvSpPr>
        <p:spPr bwMode="gray">
          <a:xfrm rot="5400000">
            <a:off x="4578350" y="-303688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6" name="Line 24"/>
          <p:cNvSpPr>
            <a:spLocks noChangeShapeType="1"/>
          </p:cNvSpPr>
          <p:nvPr/>
        </p:nvSpPr>
        <p:spPr bwMode="gray">
          <a:xfrm rot="5400000">
            <a:off x="4578350" y="-191293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7" name="Line 25"/>
          <p:cNvSpPr>
            <a:spLocks noChangeShapeType="1"/>
          </p:cNvSpPr>
          <p:nvPr/>
        </p:nvSpPr>
        <p:spPr bwMode="gray">
          <a:xfrm rot="5400000">
            <a:off x="4579938" y="-788988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8" name="Line 26"/>
          <p:cNvSpPr>
            <a:spLocks noChangeShapeType="1"/>
          </p:cNvSpPr>
          <p:nvPr/>
        </p:nvSpPr>
        <p:spPr bwMode="gray">
          <a:xfrm rot="5400000">
            <a:off x="4579938" y="334962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9" name="Line 27"/>
          <p:cNvSpPr>
            <a:spLocks noChangeShapeType="1"/>
          </p:cNvSpPr>
          <p:nvPr/>
        </p:nvSpPr>
        <p:spPr bwMode="gray">
          <a:xfrm rot="5400000">
            <a:off x="4905376" y="1824037"/>
            <a:ext cx="0" cy="84232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0" name="Rectangle 28"/>
          <p:cNvSpPr>
            <a:spLocks noChangeArrowheads="1"/>
          </p:cNvSpPr>
          <p:nvPr/>
        </p:nvSpPr>
        <p:spPr bwMode="gray">
          <a:xfrm>
            <a:off x="4005263" y="2692400"/>
            <a:ext cx="1128712" cy="1079500"/>
          </a:xfrm>
          <a:prstGeom prst="rect">
            <a:avLst/>
          </a:prstGeom>
          <a:solidFill>
            <a:srgbClr val="FFFFFF">
              <a:alpha val="2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1" name="Rectangle 29"/>
          <p:cNvSpPr>
            <a:spLocks noChangeArrowheads="1"/>
          </p:cNvSpPr>
          <p:nvPr/>
        </p:nvSpPr>
        <p:spPr bwMode="gray">
          <a:xfrm>
            <a:off x="7459663" y="4937125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2" name="Rectangle 30"/>
          <p:cNvSpPr>
            <a:spLocks noChangeArrowheads="1"/>
          </p:cNvSpPr>
          <p:nvPr/>
        </p:nvSpPr>
        <p:spPr bwMode="gray">
          <a:xfrm>
            <a:off x="549275" y="3808413"/>
            <a:ext cx="1128713" cy="1079500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3" name="Rectangle 31"/>
          <p:cNvSpPr>
            <a:spLocks noChangeArrowheads="1"/>
          </p:cNvSpPr>
          <p:nvPr/>
        </p:nvSpPr>
        <p:spPr bwMode="gray">
          <a:xfrm>
            <a:off x="6307138" y="6064250"/>
            <a:ext cx="1128712" cy="796925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4" name="Rectangle 32"/>
          <p:cNvSpPr>
            <a:spLocks noChangeArrowheads="1"/>
          </p:cNvSpPr>
          <p:nvPr/>
        </p:nvSpPr>
        <p:spPr bwMode="gray">
          <a:xfrm>
            <a:off x="2846388" y="0"/>
            <a:ext cx="1128712" cy="404813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5" name="Rectangle 33"/>
          <p:cNvSpPr>
            <a:spLocks noChangeArrowheads="1"/>
          </p:cNvSpPr>
          <p:nvPr/>
        </p:nvSpPr>
        <p:spPr bwMode="gray">
          <a:xfrm>
            <a:off x="2852738" y="493871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6" name="Rectangle 34"/>
          <p:cNvSpPr>
            <a:spLocks noChangeArrowheads="1"/>
          </p:cNvSpPr>
          <p:nvPr/>
        </p:nvSpPr>
        <p:spPr bwMode="gray">
          <a:xfrm>
            <a:off x="6300788" y="156686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7" name="Freeform 36"/>
          <p:cNvSpPr>
            <a:spLocks/>
          </p:cNvSpPr>
          <p:nvPr/>
        </p:nvSpPr>
        <p:spPr bwMode="gray">
          <a:xfrm>
            <a:off x="4041775" y="0"/>
            <a:ext cx="5105400" cy="739775"/>
          </a:xfrm>
          <a:custGeom>
            <a:avLst/>
            <a:gdLst/>
            <a:ahLst/>
            <a:cxnLst>
              <a:cxn ang="0">
                <a:pos x="3130" y="453"/>
              </a:cxn>
              <a:cxn ang="0">
                <a:pos x="3130" y="0"/>
              </a:cxn>
              <a:cxn ang="0">
                <a:pos x="0" y="0"/>
              </a:cxn>
              <a:cxn ang="0">
                <a:pos x="3130" y="453"/>
              </a:cxn>
            </a:cxnLst>
            <a:rect l="0" t="0" r="r" b="b"/>
            <a:pathLst>
              <a:path w="3130" h="453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28" name="Picture 37" descr="water"/>
          <p:cNvPicPr>
            <a:picLocks noChangeAspect="1" noChangeArrowheads="1"/>
          </p:cNvPicPr>
          <p:nvPr/>
        </p:nvPicPr>
        <p:blipFill>
          <a:blip r:embed="rId2"/>
          <a:srcRect l="22409" t="16374" b="27486"/>
          <a:stretch>
            <a:fillRect/>
          </a:stretch>
        </p:blipFill>
        <p:spPr bwMode="gray">
          <a:xfrm rot="786797">
            <a:off x="6629400" y="-381000"/>
            <a:ext cx="2417763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8" descr="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0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A7206-AB95-4A0E-8A6D-AD02ACA5AA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27" grpId="0" animBg="1" autoUpdateAnimBg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/>
          </p:cNvSpPr>
          <p:nvPr/>
        </p:nvSpPr>
        <p:spPr bwMode="gray">
          <a:xfrm>
            <a:off x="-9525" y="-9525"/>
            <a:ext cx="9156700" cy="6872288"/>
          </a:xfrm>
          <a:custGeom>
            <a:avLst/>
            <a:gdLst/>
            <a:ahLst/>
            <a:cxnLst>
              <a:cxn ang="0">
                <a:pos x="5766" y="605"/>
              </a:cxn>
              <a:cxn ang="0">
                <a:pos x="5768" y="4325"/>
              </a:cxn>
              <a:cxn ang="0">
                <a:pos x="1082" y="4329"/>
              </a:cxn>
              <a:cxn ang="0">
                <a:pos x="13" y="3351"/>
              </a:cxn>
              <a:cxn ang="0">
                <a:pos x="0" y="0"/>
              </a:cxn>
              <a:cxn ang="0">
                <a:pos x="2428" y="7"/>
              </a:cxn>
              <a:cxn ang="0">
                <a:pos x="5766" y="605"/>
              </a:cxn>
            </a:cxnLst>
            <a:rect l="0" t="0" r="r" b="b"/>
            <a:pathLst>
              <a:path w="5768" h="4329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lnTo>
                  <a:pt x="1082" y="4329"/>
                </a:lnTo>
                <a:cubicBezTo>
                  <a:pt x="318" y="3809"/>
                  <a:pt x="9" y="3349"/>
                  <a:pt x="13" y="335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3137"/>
                  <a:invGamma/>
                </a:schemeClr>
              </a:gs>
              <a:gs pos="100000">
                <a:schemeClr val="bg1">
                  <a:alpha val="70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" name="Freeform 9"/>
          <p:cNvSpPr>
            <a:spLocks/>
          </p:cNvSpPr>
          <p:nvPr/>
        </p:nvSpPr>
        <p:spPr bwMode="gray">
          <a:xfrm>
            <a:off x="-4763" y="5500688"/>
            <a:ext cx="1441451" cy="135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00"/>
              </a:cxn>
              <a:cxn ang="0">
                <a:pos x="1089" y="1100"/>
              </a:cxn>
              <a:cxn ang="0">
                <a:pos x="0" y="0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gray">
          <a:xfrm>
            <a:off x="527050" y="0"/>
            <a:ext cx="0" cy="59102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gray">
          <a:xfrm>
            <a:off x="1677988" y="0"/>
            <a:ext cx="0" cy="68326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8" name="Line 15"/>
          <p:cNvSpPr>
            <a:spLocks noChangeShapeType="1"/>
          </p:cNvSpPr>
          <p:nvPr/>
        </p:nvSpPr>
        <p:spPr bwMode="gray">
          <a:xfrm>
            <a:off x="2830513" y="0"/>
            <a:ext cx="0" cy="68611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9" name="Line 16"/>
          <p:cNvSpPr>
            <a:spLocks noChangeShapeType="1"/>
          </p:cNvSpPr>
          <p:nvPr/>
        </p:nvSpPr>
        <p:spPr bwMode="gray">
          <a:xfrm>
            <a:off x="3983038" y="0"/>
            <a:ext cx="0" cy="68754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" name="Line 17"/>
          <p:cNvSpPr>
            <a:spLocks noChangeShapeType="1"/>
          </p:cNvSpPr>
          <p:nvPr/>
        </p:nvSpPr>
        <p:spPr bwMode="gray">
          <a:xfrm>
            <a:off x="5133975" y="388938"/>
            <a:ext cx="0" cy="6486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gray">
          <a:xfrm>
            <a:off x="6286500" y="619125"/>
            <a:ext cx="0" cy="6256338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2" name="Line 19"/>
          <p:cNvSpPr>
            <a:spLocks noChangeShapeType="1"/>
          </p:cNvSpPr>
          <p:nvPr/>
        </p:nvSpPr>
        <p:spPr bwMode="gray">
          <a:xfrm>
            <a:off x="7439025" y="773113"/>
            <a:ext cx="0" cy="6102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3" name="Line 20"/>
          <p:cNvSpPr>
            <a:spLocks noChangeShapeType="1"/>
          </p:cNvSpPr>
          <p:nvPr/>
        </p:nvSpPr>
        <p:spPr bwMode="gray">
          <a:xfrm>
            <a:off x="8591550" y="900113"/>
            <a:ext cx="0" cy="5975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4" name="Line 22"/>
          <p:cNvSpPr>
            <a:spLocks noChangeShapeType="1"/>
          </p:cNvSpPr>
          <p:nvPr/>
        </p:nvSpPr>
        <p:spPr bwMode="gray">
          <a:xfrm rot="5400000">
            <a:off x="2595563" y="-2176463"/>
            <a:ext cx="0" cy="51911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5" name="Line 23"/>
          <p:cNvSpPr>
            <a:spLocks noChangeShapeType="1"/>
          </p:cNvSpPr>
          <p:nvPr/>
        </p:nvSpPr>
        <p:spPr bwMode="gray">
          <a:xfrm rot="5400000">
            <a:off x="4578350" y="-303688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6" name="Line 24"/>
          <p:cNvSpPr>
            <a:spLocks noChangeShapeType="1"/>
          </p:cNvSpPr>
          <p:nvPr/>
        </p:nvSpPr>
        <p:spPr bwMode="gray">
          <a:xfrm rot="5400000">
            <a:off x="4578350" y="-191293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7" name="Line 25"/>
          <p:cNvSpPr>
            <a:spLocks noChangeShapeType="1"/>
          </p:cNvSpPr>
          <p:nvPr/>
        </p:nvSpPr>
        <p:spPr bwMode="gray">
          <a:xfrm rot="5400000">
            <a:off x="4579938" y="-788988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8" name="Line 26"/>
          <p:cNvSpPr>
            <a:spLocks noChangeShapeType="1"/>
          </p:cNvSpPr>
          <p:nvPr/>
        </p:nvSpPr>
        <p:spPr bwMode="gray">
          <a:xfrm rot="5400000">
            <a:off x="4579938" y="334962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9" name="Line 27"/>
          <p:cNvSpPr>
            <a:spLocks noChangeShapeType="1"/>
          </p:cNvSpPr>
          <p:nvPr/>
        </p:nvSpPr>
        <p:spPr bwMode="gray">
          <a:xfrm rot="5400000">
            <a:off x="4905376" y="1824037"/>
            <a:ext cx="0" cy="84232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0" name="Rectangle 28"/>
          <p:cNvSpPr>
            <a:spLocks noChangeArrowheads="1"/>
          </p:cNvSpPr>
          <p:nvPr/>
        </p:nvSpPr>
        <p:spPr bwMode="gray">
          <a:xfrm>
            <a:off x="4005263" y="2692400"/>
            <a:ext cx="1128712" cy="1079500"/>
          </a:xfrm>
          <a:prstGeom prst="rect">
            <a:avLst/>
          </a:prstGeom>
          <a:solidFill>
            <a:srgbClr val="FFFFFF">
              <a:alpha val="2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1" name="Rectangle 29"/>
          <p:cNvSpPr>
            <a:spLocks noChangeArrowheads="1"/>
          </p:cNvSpPr>
          <p:nvPr/>
        </p:nvSpPr>
        <p:spPr bwMode="gray">
          <a:xfrm>
            <a:off x="7459663" y="4937125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2" name="Rectangle 30"/>
          <p:cNvSpPr>
            <a:spLocks noChangeArrowheads="1"/>
          </p:cNvSpPr>
          <p:nvPr/>
        </p:nvSpPr>
        <p:spPr bwMode="gray">
          <a:xfrm>
            <a:off x="549275" y="3808413"/>
            <a:ext cx="1128713" cy="1079500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3" name="Rectangle 31"/>
          <p:cNvSpPr>
            <a:spLocks noChangeArrowheads="1"/>
          </p:cNvSpPr>
          <p:nvPr/>
        </p:nvSpPr>
        <p:spPr bwMode="gray">
          <a:xfrm>
            <a:off x="6307138" y="6064250"/>
            <a:ext cx="1128712" cy="796925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4" name="Rectangle 32"/>
          <p:cNvSpPr>
            <a:spLocks noChangeArrowheads="1"/>
          </p:cNvSpPr>
          <p:nvPr/>
        </p:nvSpPr>
        <p:spPr bwMode="gray">
          <a:xfrm>
            <a:off x="2846388" y="0"/>
            <a:ext cx="1128712" cy="404813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5" name="Rectangle 33"/>
          <p:cNvSpPr>
            <a:spLocks noChangeArrowheads="1"/>
          </p:cNvSpPr>
          <p:nvPr/>
        </p:nvSpPr>
        <p:spPr bwMode="gray">
          <a:xfrm>
            <a:off x="2852738" y="493871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6" name="Rectangle 34"/>
          <p:cNvSpPr>
            <a:spLocks noChangeArrowheads="1"/>
          </p:cNvSpPr>
          <p:nvPr/>
        </p:nvSpPr>
        <p:spPr bwMode="gray">
          <a:xfrm>
            <a:off x="6300788" y="156686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7" name="Freeform 36"/>
          <p:cNvSpPr>
            <a:spLocks/>
          </p:cNvSpPr>
          <p:nvPr/>
        </p:nvSpPr>
        <p:spPr bwMode="gray">
          <a:xfrm>
            <a:off x="4041775" y="0"/>
            <a:ext cx="5105400" cy="739775"/>
          </a:xfrm>
          <a:custGeom>
            <a:avLst/>
            <a:gdLst/>
            <a:ahLst/>
            <a:cxnLst>
              <a:cxn ang="0">
                <a:pos x="3130" y="453"/>
              </a:cxn>
              <a:cxn ang="0">
                <a:pos x="3130" y="0"/>
              </a:cxn>
              <a:cxn ang="0">
                <a:pos x="0" y="0"/>
              </a:cxn>
              <a:cxn ang="0">
                <a:pos x="3130" y="453"/>
              </a:cxn>
            </a:cxnLst>
            <a:rect l="0" t="0" r="r" b="b"/>
            <a:pathLst>
              <a:path w="3130" h="453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28" name="Picture 37" descr="water"/>
          <p:cNvPicPr>
            <a:picLocks noChangeAspect="1" noChangeArrowheads="1"/>
          </p:cNvPicPr>
          <p:nvPr/>
        </p:nvPicPr>
        <p:blipFill>
          <a:blip r:embed="rId2"/>
          <a:srcRect l="22409" t="16374" b="27486"/>
          <a:stretch>
            <a:fillRect/>
          </a:stretch>
        </p:blipFill>
        <p:spPr bwMode="gray">
          <a:xfrm rot="786797">
            <a:off x="6629400" y="-381000"/>
            <a:ext cx="2417763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8" descr="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183B6-C937-41FA-9068-0D4952E51A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27" grpId="0" animBg="1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/>
          <p:cNvSpPr>
            <a:spLocks/>
          </p:cNvSpPr>
          <p:nvPr/>
        </p:nvSpPr>
        <p:spPr bwMode="gray">
          <a:xfrm>
            <a:off x="-9525" y="-9525"/>
            <a:ext cx="9156700" cy="6872288"/>
          </a:xfrm>
          <a:custGeom>
            <a:avLst/>
            <a:gdLst/>
            <a:ahLst/>
            <a:cxnLst>
              <a:cxn ang="0">
                <a:pos x="5766" y="605"/>
              </a:cxn>
              <a:cxn ang="0">
                <a:pos x="5768" y="4325"/>
              </a:cxn>
              <a:cxn ang="0">
                <a:pos x="1082" y="4329"/>
              </a:cxn>
              <a:cxn ang="0">
                <a:pos x="13" y="3351"/>
              </a:cxn>
              <a:cxn ang="0">
                <a:pos x="0" y="0"/>
              </a:cxn>
              <a:cxn ang="0">
                <a:pos x="2428" y="7"/>
              </a:cxn>
              <a:cxn ang="0">
                <a:pos x="5766" y="605"/>
              </a:cxn>
            </a:cxnLst>
            <a:rect l="0" t="0" r="r" b="b"/>
            <a:pathLst>
              <a:path w="5768" h="4329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lnTo>
                  <a:pt x="1082" y="4329"/>
                </a:lnTo>
                <a:cubicBezTo>
                  <a:pt x="318" y="3809"/>
                  <a:pt x="9" y="3349"/>
                  <a:pt x="13" y="335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3137"/>
                  <a:invGamma/>
                </a:schemeClr>
              </a:gs>
              <a:gs pos="100000">
                <a:schemeClr val="bg1">
                  <a:alpha val="70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" name="Freeform 9"/>
          <p:cNvSpPr>
            <a:spLocks/>
          </p:cNvSpPr>
          <p:nvPr/>
        </p:nvSpPr>
        <p:spPr bwMode="gray">
          <a:xfrm>
            <a:off x="-4763" y="5500688"/>
            <a:ext cx="1441451" cy="135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00"/>
              </a:cxn>
              <a:cxn ang="0">
                <a:pos x="1089" y="1100"/>
              </a:cxn>
              <a:cxn ang="0">
                <a:pos x="0" y="0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gray">
          <a:xfrm>
            <a:off x="527050" y="0"/>
            <a:ext cx="0" cy="59102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8" name="Line 14"/>
          <p:cNvSpPr>
            <a:spLocks noChangeShapeType="1"/>
          </p:cNvSpPr>
          <p:nvPr/>
        </p:nvSpPr>
        <p:spPr bwMode="gray">
          <a:xfrm>
            <a:off x="1677988" y="0"/>
            <a:ext cx="0" cy="68326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9" name="Line 15"/>
          <p:cNvSpPr>
            <a:spLocks noChangeShapeType="1"/>
          </p:cNvSpPr>
          <p:nvPr/>
        </p:nvSpPr>
        <p:spPr bwMode="gray">
          <a:xfrm>
            <a:off x="2830513" y="0"/>
            <a:ext cx="0" cy="68611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gray">
          <a:xfrm>
            <a:off x="3983038" y="0"/>
            <a:ext cx="0" cy="68754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gray">
          <a:xfrm>
            <a:off x="5133975" y="388938"/>
            <a:ext cx="0" cy="6486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gray">
          <a:xfrm>
            <a:off x="6286500" y="619125"/>
            <a:ext cx="0" cy="6256338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gray">
          <a:xfrm>
            <a:off x="7439025" y="773113"/>
            <a:ext cx="0" cy="6102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4" name="Line 20"/>
          <p:cNvSpPr>
            <a:spLocks noChangeShapeType="1"/>
          </p:cNvSpPr>
          <p:nvPr/>
        </p:nvSpPr>
        <p:spPr bwMode="gray">
          <a:xfrm>
            <a:off x="8591550" y="900113"/>
            <a:ext cx="0" cy="5975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5" name="Line 22"/>
          <p:cNvSpPr>
            <a:spLocks noChangeShapeType="1"/>
          </p:cNvSpPr>
          <p:nvPr/>
        </p:nvSpPr>
        <p:spPr bwMode="gray">
          <a:xfrm rot="5400000">
            <a:off x="2595563" y="-2176463"/>
            <a:ext cx="0" cy="51911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6" name="Line 23"/>
          <p:cNvSpPr>
            <a:spLocks noChangeShapeType="1"/>
          </p:cNvSpPr>
          <p:nvPr/>
        </p:nvSpPr>
        <p:spPr bwMode="gray">
          <a:xfrm rot="5400000">
            <a:off x="4578350" y="-303688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7" name="Line 24"/>
          <p:cNvSpPr>
            <a:spLocks noChangeShapeType="1"/>
          </p:cNvSpPr>
          <p:nvPr/>
        </p:nvSpPr>
        <p:spPr bwMode="gray">
          <a:xfrm rot="5400000">
            <a:off x="4578350" y="-191293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gray">
          <a:xfrm rot="5400000">
            <a:off x="4579938" y="-788988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9" name="Line 26"/>
          <p:cNvSpPr>
            <a:spLocks noChangeShapeType="1"/>
          </p:cNvSpPr>
          <p:nvPr/>
        </p:nvSpPr>
        <p:spPr bwMode="gray">
          <a:xfrm rot="5400000">
            <a:off x="4579938" y="334962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0" name="Line 27"/>
          <p:cNvSpPr>
            <a:spLocks noChangeShapeType="1"/>
          </p:cNvSpPr>
          <p:nvPr/>
        </p:nvSpPr>
        <p:spPr bwMode="gray">
          <a:xfrm rot="5400000">
            <a:off x="4905376" y="1824037"/>
            <a:ext cx="0" cy="84232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1" name="Rectangle 28"/>
          <p:cNvSpPr>
            <a:spLocks noChangeArrowheads="1"/>
          </p:cNvSpPr>
          <p:nvPr/>
        </p:nvSpPr>
        <p:spPr bwMode="gray">
          <a:xfrm>
            <a:off x="4005263" y="2692400"/>
            <a:ext cx="1128712" cy="1079500"/>
          </a:xfrm>
          <a:prstGeom prst="rect">
            <a:avLst/>
          </a:prstGeom>
          <a:solidFill>
            <a:srgbClr val="FFFFFF">
              <a:alpha val="2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2" name="Rectangle 29"/>
          <p:cNvSpPr>
            <a:spLocks noChangeArrowheads="1"/>
          </p:cNvSpPr>
          <p:nvPr/>
        </p:nvSpPr>
        <p:spPr bwMode="gray">
          <a:xfrm>
            <a:off x="7459663" y="4937125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3" name="Rectangle 30"/>
          <p:cNvSpPr>
            <a:spLocks noChangeArrowheads="1"/>
          </p:cNvSpPr>
          <p:nvPr/>
        </p:nvSpPr>
        <p:spPr bwMode="gray">
          <a:xfrm>
            <a:off x="549275" y="3808413"/>
            <a:ext cx="1128713" cy="1079500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4" name="Rectangle 31"/>
          <p:cNvSpPr>
            <a:spLocks noChangeArrowheads="1"/>
          </p:cNvSpPr>
          <p:nvPr/>
        </p:nvSpPr>
        <p:spPr bwMode="gray">
          <a:xfrm>
            <a:off x="6307138" y="6064250"/>
            <a:ext cx="1128712" cy="796925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5" name="Rectangle 32"/>
          <p:cNvSpPr>
            <a:spLocks noChangeArrowheads="1"/>
          </p:cNvSpPr>
          <p:nvPr/>
        </p:nvSpPr>
        <p:spPr bwMode="gray">
          <a:xfrm>
            <a:off x="2846388" y="0"/>
            <a:ext cx="1128712" cy="404813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gray">
          <a:xfrm>
            <a:off x="2852738" y="493871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7" name="Rectangle 34"/>
          <p:cNvSpPr>
            <a:spLocks noChangeArrowheads="1"/>
          </p:cNvSpPr>
          <p:nvPr/>
        </p:nvSpPr>
        <p:spPr bwMode="gray">
          <a:xfrm>
            <a:off x="6300788" y="156686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8" name="Freeform 36"/>
          <p:cNvSpPr>
            <a:spLocks/>
          </p:cNvSpPr>
          <p:nvPr/>
        </p:nvSpPr>
        <p:spPr bwMode="gray">
          <a:xfrm>
            <a:off x="4041775" y="0"/>
            <a:ext cx="5105400" cy="739775"/>
          </a:xfrm>
          <a:custGeom>
            <a:avLst/>
            <a:gdLst/>
            <a:ahLst/>
            <a:cxnLst>
              <a:cxn ang="0">
                <a:pos x="3130" y="453"/>
              </a:cxn>
              <a:cxn ang="0">
                <a:pos x="3130" y="0"/>
              </a:cxn>
              <a:cxn ang="0">
                <a:pos x="0" y="0"/>
              </a:cxn>
              <a:cxn ang="0">
                <a:pos x="3130" y="453"/>
              </a:cxn>
            </a:cxnLst>
            <a:rect l="0" t="0" r="r" b="b"/>
            <a:pathLst>
              <a:path w="3130" h="453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29" name="Picture 37" descr="water"/>
          <p:cNvPicPr>
            <a:picLocks noChangeAspect="1" noChangeArrowheads="1"/>
          </p:cNvPicPr>
          <p:nvPr/>
        </p:nvPicPr>
        <p:blipFill>
          <a:blip r:embed="rId2"/>
          <a:srcRect l="22409" t="16374" b="27486"/>
          <a:stretch>
            <a:fillRect/>
          </a:stretch>
        </p:blipFill>
        <p:spPr bwMode="gray">
          <a:xfrm rot="786797">
            <a:off x="6629400" y="-381000"/>
            <a:ext cx="2417763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8" descr="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1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EED5B-5AD8-4F94-BF41-3E6F2156E6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28" grpId="0" animBg="1" autoUpdateAnimBg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>
            <a:spLocks/>
          </p:cNvSpPr>
          <p:nvPr/>
        </p:nvSpPr>
        <p:spPr bwMode="gray">
          <a:xfrm>
            <a:off x="-9525" y="-9525"/>
            <a:ext cx="9156700" cy="6872288"/>
          </a:xfrm>
          <a:custGeom>
            <a:avLst/>
            <a:gdLst/>
            <a:ahLst/>
            <a:cxnLst>
              <a:cxn ang="0">
                <a:pos x="5766" y="605"/>
              </a:cxn>
              <a:cxn ang="0">
                <a:pos x="5768" y="4325"/>
              </a:cxn>
              <a:cxn ang="0">
                <a:pos x="1082" y="4329"/>
              </a:cxn>
              <a:cxn ang="0">
                <a:pos x="13" y="3351"/>
              </a:cxn>
              <a:cxn ang="0">
                <a:pos x="0" y="0"/>
              </a:cxn>
              <a:cxn ang="0">
                <a:pos x="2428" y="7"/>
              </a:cxn>
              <a:cxn ang="0">
                <a:pos x="5766" y="605"/>
              </a:cxn>
            </a:cxnLst>
            <a:rect l="0" t="0" r="r" b="b"/>
            <a:pathLst>
              <a:path w="5768" h="4329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lnTo>
                  <a:pt x="1082" y="4329"/>
                </a:lnTo>
                <a:cubicBezTo>
                  <a:pt x="318" y="3809"/>
                  <a:pt x="9" y="3349"/>
                  <a:pt x="13" y="335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3137"/>
                  <a:invGamma/>
                </a:schemeClr>
              </a:gs>
              <a:gs pos="100000">
                <a:schemeClr val="bg1">
                  <a:alpha val="70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8" name="Freeform 9"/>
          <p:cNvSpPr>
            <a:spLocks/>
          </p:cNvSpPr>
          <p:nvPr/>
        </p:nvSpPr>
        <p:spPr bwMode="gray">
          <a:xfrm>
            <a:off x="-4763" y="5500688"/>
            <a:ext cx="1441451" cy="135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00"/>
              </a:cxn>
              <a:cxn ang="0">
                <a:pos x="1089" y="1100"/>
              </a:cxn>
              <a:cxn ang="0">
                <a:pos x="0" y="0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gray">
          <a:xfrm>
            <a:off x="527050" y="0"/>
            <a:ext cx="0" cy="59102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gray">
          <a:xfrm>
            <a:off x="1677988" y="0"/>
            <a:ext cx="0" cy="68326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gray">
          <a:xfrm>
            <a:off x="2830513" y="0"/>
            <a:ext cx="0" cy="68611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2" name="Line 16"/>
          <p:cNvSpPr>
            <a:spLocks noChangeShapeType="1"/>
          </p:cNvSpPr>
          <p:nvPr/>
        </p:nvSpPr>
        <p:spPr bwMode="gray">
          <a:xfrm>
            <a:off x="3983038" y="0"/>
            <a:ext cx="0" cy="68754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3" name="Line 17"/>
          <p:cNvSpPr>
            <a:spLocks noChangeShapeType="1"/>
          </p:cNvSpPr>
          <p:nvPr/>
        </p:nvSpPr>
        <p:spPr bwMode="gray">
          <a:xfrm>
            <a:off x="5133975" y="388938"/>
            <a:ext cx="0" cy="6486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4" name="Line 18"/>
          <p:cNvSpPr>
            <a:spLocks noChangeShapeType="1"/>
          </p:cNvSpPr>
          <p:nvPr/>
        </p:nvSpPr>
        <p:spPr bwMode="gray">
          <a:xfrm>
            <a:off x="6286500" y="619125"/>
            <a:ext cx="0" cy="6256338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5" name="Line 19"/>
          <p:cNvSpPr>
            <a:spLocks noChangeShapeType="1"/>
          </p:cNvSpPr>
          <p:nvPr/>
        </p:nvSpPr>
        <p:spPr bwMode="gray">
          <a:xfrm>
            <a:off x="7439025" y="773113"/>
            <a:ext cx="0" cy="6102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6" name="Line 20"/>
          <p:cNvSpPr>
            <a:spLocks noChangeShapeType="1"/>
          </p:cNvSpPr>
          <p:nvPr/>
        </p:nvSpPr>
        <p:spPr bwMode="gray">
          <a:xfrm>
            <a:off x="8591550" y="900113"/>
            <a:ext cx="0" cy="5975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7" name="Line 22"/>
          <p:cNvSpPr>
            <a:spLocks noChangeShapeType="1"/>
          </p:cNvSpPr>
          <p:nvPr/>
        </p:nvSpPr>
        <p:spPr bwMode="gray">
          <a:xfrm rot="5400000">
            <a:off x="2595563" y="-2176463"/>
            <a:ext cx="0" cy="51911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8" name="Line 23"/>
          <p:cNvSpPr>
            <a:spLocks noChangeShapeType="1"/>
          </p:cNvSpPr>
          <p:nvPr/>
        </p:nvSpPr>
        <p:spPr bwMode="gray">
          <a:xfrm rot="5400000">
            <a:off x="4578350" y="-303688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9" name="Line 24"/>
          <p:cNvSpPr>
            <a:spLocks noChangeShapeType="1"/>
          </p:cNvSpPr>
          <p:nvPr/>
        </p:nvSpPr>
        <p:spPr bwMode="gray">
          <a:xfrm rot="5400000">
            <a:off x="4578350" y="-191293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0" name="Line 25"/>
          <p:cNvSpPr>
            <a:spLocks noChangeShapeType="1"/>
          </p:cNvSpPr>
          <p:nvPr/>
        </p:nvSpPr>
        <p:spPr bwMode="gray">
          <a:xfrm rot="5400000">
            <a:off x="4579938" y="-788988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1" name="Line 26"/>
          <p:cNvSpPr>
            <a:spLocks noChangeShapeType="1"/>
          </p:cNvSpPr>
          <p:nvPr/>
        </p:nvSpPr>
        <p:spPr bwMode="gray">
          <a:xfrm rot="5400000">
            <a:off x="4579938" y="334962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2" name="Line 27"/>
          <p:cNvSpPr>
            <a:spLocks noChangeShapeType="1"/>
          </p:cNvSpPr>
          <p:nvPr/>
        </p:nvSpPr>
        <p:spPr bwMode="gray">
          <a:xfrm rot="5400000">
            <a:off x="4905376" y="1824037"/>
            <a:ext cx="0" cy="84232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3" name="Rectangle 28"/>
          <p:cNvSpPr>
            <a:spLocks noChangeArrowheads="1"/>
          </p:cNvSpPr>
          <p:nvPr/>
        </p:nvSpPr>
        <p:spPr bwMode="gray">
          <a:xfrm>
            <a:off x="4005263" y="2692400"/>
            <a:ext cx="1128712" cy="1079500"/>
          </a:xfrm>
          <a:prstGeom prst="rect">
            <a:avLst/>
          </a:prstGeom>
          <a:solidFill>
            <a:srgbClr val="FFFFFF">
              <a:alpha val="2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4" name="Rectangle 29"/>
          <p:cNvSpPr>
            <a:spLocks noChangeArrowheads="1"/>
          </p:cNvSpPr>
          <p:nvPr/>
        </p:nvSpPr>
        <p:spPr bwMode="gray">
          <a:xfrm>
            <a:off x="7459663" y="4937125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5" name="Rectangle 30"/>
          <p:cNvSpPr>
            <a:spLocks noChangeArrowheads="1"/>
          </p:cNvSpPr>
          <p:nvPr/>
        </p:nvSpPr>
        <p:spPr bwMode="gray">
          <a:xfrm>
            <a:off x="549275" y="3808413"/>
            <a:ext cx="1128713" cy="1079500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6" name="Rectangle 31"/>
          <p:cNvSpPr>
            <a:spLocks noChangeArrowheads="1"/>
          </p:cNvSpPr>
          <p:nvPr/>
        </p:nvSpPr>
        <p:spPr bwMode="gray">
          <a:xfrm>
            <a:off x="6307138" y="6064250"/>
            <a:ext cx="1128712" cy="796925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7" name="Rectangle 32"/>
          <p:cNvSpPr>
            <a:spLocks noChangeArrowheads="1"/>
          </p:cNvSpPr>
          <p:nvPr/>
        </p:nvSpPr>
        <p:spPr bwMode="gray">
          <a:xfrm>
            <a:off x="2846388" y="0"/>
            <a:ext cx="1128712" cy="404813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8" name="Rectangle 33"/>
          <p:cNvSpPr>
            <a:spLocks noChangeArrowheads="1"/>
          </p:cNvSpPr>
          <p:nvPr/>
        </p:nvSpPr>
        <p:spPr bwMode="gray">
          <a:xfrm>
            <a:off x="2852738" y="493871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9" name="Rectangle 34"/>
          <p:cNvSpPr>
            <a:spLocks noChangeArrowheads="1"/>
          </p:cNvSpPr>
          <p:nvPr/>
        </p:nvSpPr>
        <p:spPr bwMode="gray">
          <a:xfrm>
            <a:off x="6300788" y="156686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0" name="Freeform 36"/>
          <p:cNvSpPr>
            <a:spLocks/>
          </p:cNvSpPr>
          <p:nvPr/>
        </p:nvSpPr>
        <p:spPr bwMode="gray">
          <a:xfrm>
            <a:off x="4041775" y="0"/>
            <a:ext cx="5105400" cy="739775"/>
          </a:xfrm>
          <a:custGeom>
            <a:avLst/>
            <a:gdLst/>
            <a:ahLst/>
            <a:cxnLst>
              <a:cxn ang="0">
                <a:pos x="3130" y="453"/>
              </a:cxn>
              <a:cxn ang="0">
                <a:pos x="3130" y="0"/>
              </a:cxn>
              <a:cxn ang="0">
                <a:pos x="0" y="0"/>
              </a:cxn>
              <a:cxn ang="0">
                <a:pos x="3130" y="453"/>
              </a:cxn>
            </a:cxnLst>
            <a:rect l="0" t="0" r="r" b="b"/>
            <a:pathLst>
              <a:path w="3130" h="453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31" name="Picture 37" descr="water"/>
          <p:cNvPicPr>
            <a:picLocks noChangeAspect="1" noChangeArrowheads="1"/>
          </p:cNvPicPr>
          <p:nvPr/>
        </p:nvPicPr>
        <p:blipFill>
          <a:blip r:embed="rId2"/>
          <a:srcRect l="22409" t="16374" b="27486"/>
          <a:stretch>
            <a:fillRect/>
          </a:stretch>
        </p:blipFill>
        <p:spPr bwMode="gray">
          <a:xfrm rot="786797">
            <a:off x="6629400" y="-381000"/>
            <a:ext cx="2417763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8" descr="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EEDAD-06B0-4A28-9216-2C6BDAD4F5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  <p:bldP spid="30" grpId="0" animBg="1" autoUpdateAnimBg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/>
          </p:cNvSpPr>
          <p:nvPr/>
        </p:nvSpPr>
        <p:spPr bwMode="gray">
          <a:xfrm>
            <a:off x="-9525" y="-9525"/>
            <a:ext cx="9156700" cy="6872288"/>
          </a:xfrm>
          <a:custGeom>
            <a:avLst/>
            <a:gdLst/>
            <a:ahLst/>
            <a:cxnLst>
              <a:cxn ang="0">
                <a:pos x="5766" y="605"/>
              </a:cxn>
              <a:cxn ang="0">
                <a:pos x="5768" y="4325"/>
              </a:cxn>
              <a:cxn ang="0">
                <a:pos x="1082" y="4329"/>
              </a:cxn>
              <a:cxn ang="0">
                <a:pos x="13" y="3351"/>
              </a:cxn>
              <a:cxn ang="0">
                <a:pos x="0" y="0"/>
              </a:cxn>
              <a:cxn ang="0">
                <a:pos x="2428" y="7"/>
              </a:cxn>
              <a:cxn ang="0">
                <a:pos x="5766" y="605"/>
              </a:cxn>
            </a:cxnLst>
            <a:rect l="0" t="0" r="r" b="b"/>
            <a:pathLst>
              <a:path w="5768" h="4329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lnTo>
                  <a:pt x="1082" y="4329"/>
                </a:lnTo>
                <a:cubicBezTo>
                  <a:pt x="318" y="3809"/>
                  <a:pt x="9" y="3349"/>
                  <a:pt x="13" y="335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3137"/>
                  <a:invGamma/>
                </a:schemeClr>
              </a:gs>
              <a:gs pos="100000">
                <a:schemeClr val="bg1">
                  <a:alpha val="70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" name="Freeform 9"/>
          <p:cNvSpPr>
            <a:spLocks/>
          </p:cNvSpPr>
          <p:nvPr/>
        </p:nvSpPr>
        <p:spPr bwMode="gray">
          <a:xfrm>
            <a:off x="-4763" y="5500688"/>
            <a:ext cx="1441451" cy="135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00"/>
              </a:cxn>
              <a:cxn ang="0">
                <a:pos x="1089" y="1100"/>
              </a:cxn>
              <a:cxn ang="0">
                <a:pos x="0" y="0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gray">
          <a:xfrm>
            <a:off x="527050" y="0"/>
            <a:ext cx="0" cy="59102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gray">
          <a:xfrm>
            <a:off x="1677988" y="0"/>
            <a:ext cx="0" cy="68326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" name="Line 15"/>
          <p:cNvSpPr>
            <a:spLocks noChangeShapeType="1"/>
          </p:cNvSpPr>
          <p:nvPr/>
        </p:nvSpPr>
        <p:spPr bwMode="gray">
          <a:xfrm>
            <a:off x="2830513" y="0"/>
            <a:ext cx="0" cy="68611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8" name="Line 16"/>
          <p:cNvSpPr>
            <a:spLocks noChangeShapeType="1"/>
          </p:cNvSpPr>
          <p:nvPr/>
        </p:nvSpPr>
        <p:spPr bwMode="gray">
          <a:xfrm>
            <a:off x="3983038" y="0"/>
            <a:ext cx="0" cy="68754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9" name="Line 17"/>
          <p:cNvSpPr>
            <a:spLocks noChangeShapeType="1"/>
          </p:cNvSpPr>
          <p:nvPr/>
        </p:nvSpPr>
        <p:spPr bwMode="gray">
          <a:xfrm>
            <a:off x="5133975" y="388938"/>
            <a:ext cx="0" cy="6486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gray">
          <a:xfrm>
            <a:off x="6286500" y="619125"/>
            <a:ext cx="0" cy="6256338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1" name="Line 19"/>
          <p:cNvSpPr>
            <a:spLocks noChangeShapeType="1"/>
          </p:cNvSpPr>
          <p:nvPr/>
        </p:nvSpPr>
        <p:spPr bwMode="gray">
          <a:xfrm>
            <a:off x="7439025" y="773113"/>
            <a:ext cx="0" cy="6102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2" name="Line 20"/>
          <p:cNvSpPr>
            <a:spLocks noChangeShapeType="1"/>
          </p:cNvSpPr>
          <p:nvPr/>
        </p:nvSpPr>
        <p:spPr bwMode="gray">
          <a:xfrm>
            <a:off x="8591550" y="900113"/>
            <a:ext cx="0" cy="5975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3" name="Line 22"/>
          <p:cNvSpPr>
            <a:spLocks noChangeShapeType="1"/>
          </p:cNvSpPr>
          <p:nvPr/>
        </p:nvSpPr>
        <p:spPr bwMode="gray">
          <a:xfrm rot="5400000">
            <a:off x="2595563" y="-2176463"/>
            <a:ext cx="0" cy="51911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4" name="Line 23"/>
          <p:cNvSpPr>
            <a:spLocks noChangeShapeType="1"/>
          </p:cNvSpPr>
          <p:nvPr/>
        </p:nvSpPr>
        <p:spPr bwMode="gray">
          <a:xfrm rot="5400000">
            <a:off x="4578350" y="-303688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5" name="Line 24"/>
          <p:cNvSpPr>
            <a:spLocks noChangeShapeType="1"/>
          </p:cNvSpPr>
          <p:nvPr/>
        </p:nvSpPr>
        <p:spPr bwMode="gray">
          <a:xfrm rot="5400000">
            <a:off x="4578350" y="-191293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6" name="Line 25"/>
          <p:cNvSpPr>
            <a:spLocks noChangeShapeType="1"/>
          </p:cNvSpPr>
          <p:nvPr/>
        </p:nvSpPr>
        <p:spPr bwMode="gray">
          <a:xfrm rot="5400000">
            <a:off x="4579938" y="-788988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7" name="Line 26"/>
          <p:cNvSpPr>
            <a:spLocks noChangeShapeType="1"/>
          </p:cNvSpPr>
          <p:nvPr/>
        </p:nvSpPr>
        <p:spPr bwMode="gray">
          <a:xfrm rot="5400000">
            <a:off x="4579938" y="334962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8" name="Line 27"/>
          <p:cNvSpPr>
            <a:spLocks noChangeShapeType="1"/>
          </p:cNvSpPr>
          <p:nvPr/>
        </p:nvSpPr>
        <p:spPr bwMode="gray">
          <a:xfrm rot="5400000">
            <a:off x="4905376" y="1824037"/>
            <a:ext cx="0" cy="84232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9" name="Rectangle 28"/>
          <p:cNvSpPr>
            <a:spLocks noChangeArrowheads="1"/>
          </p:cNvSpPr>
          <p:nvPr/>
        </p:nvSpPr>
        <p:spPr bwMode="gray">
          <a:xfrm>
            <a:off x="4005263" y="2692400"/>
            <a:ext cx="1128712" cy="1079500"/>
          </a:xfrm>
          <a:prstGeom prst="rect">
            <a:avLst/>
          </a:prstGeom>
          <a:solidFill>
            <a:srgbClr val="FFFFFF">
              <a:alpha val="2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gray">
          <a:xfrm>
            <a:off x="7459663" y="4937125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1" name="Rectangle 30"/>
          <p:cNvSpPr>
            <a:spLocks noChangeArrowheads="1"/>
          </p:cNvSpPr>
          <p:nvPr/>
        </p:nvSpPr>
        <p:spPr bwMode="gray">
          <a:xfrm>
            <a:off x="549275" y="3808413"/>
            <a:ext cx="1128713" cy="1079500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2" name="Rectangle 31"/>
          <p:cNvSpPr>
            <a:spLocks noChangeArrowheads="1"/>
          </p:cNvSpPr>
          <p:nvPr/>
        </p:nvSpPr>
        <p:spPr bwMode="gray">
          <a:xfrm>
            <a:off x="6307138" y="6064250"/>
            <a:ext cx="1128712" cy="796925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3" name="Rectangle 32"/>
          <p:cNvSpPr>
            <a:spLocks noChangeArrowheads="1"/>
          </p:cNvSpPr>
          <p:nvPr/>
        </p:nvSpPr>
        <p:spPr bwMode="gray">
          <a:xfrm>
            <a:off x="2846388" y="0"/>
            <a:ext cx="1128712" cy="404813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4" name="Rectangle 33"/>
          <p:cNvSpPr>
            <a:spLocks noChangeArrowheads="1"/>
          </p:cNvSpPr>
          <p:nvPr/>
        </p:nvSpPr>
        <p:spPr bwMode="gray">
          <a:xfrm>
            <a:off x="2852738" y="493871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5" name="Rectangle 34"/>
          <p:cNvSpPr>
            <a:spLocks noChangeArrowheads="1"/>
          </p:cNvSpPr>
          <p:nvPr/>
        </p:nvSpPr>
        <p:spPr bwMode="gray">
          <a:xfrm>
            <a:off x="6300788" y="156686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6" name="Freeform 36"/>
          <p:cNvSpPr>
            <a:spLocks/>
          </p:cNvSpPr>
          <p:nvPr/>
        </p:nvSpPr>
        <p:spPr bwMode="gray">
          <a:xfrm>
            <a:off x="4041775" y="0"/>
            <a:ext cx="5105400" cy="739775"/>
          </a:xfrm>
          <a:custGeom>
            <a:avLst/>
            <a:gdLst/>
            <a:ahLst/>
            <a:cxnLst>
              <a:cxn ang="0">
                <a:pos x="3130" y="453"/>
              </a:cxn>
              <a:cxn ang="0">
                <a:pos x="3130" y="0"/>
              </a:cxn>
              <a:cxn ang="0">
                <a:pos x="0" y="0"/>
              </a:cxn>
              <a:cxn ang="0">
                <a:pos x="3130" y="453"/>
              </a:cxn>
            </a:cxnLst>
            <a:rect l="0" t="0" r="r" b="b"/>
            <a:pathLst>
              <a:path w="3130" h="453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27" name="Picture 37" descr="water"/>
          <p:cNvPicPr>
            <a:picLocks noChangeAspect="1" noChangeArrowheads="1"/>
          </p:cNvPicPr>
          <p:nvPr/>
        </p:nvPicPr>
        <p:blipFill>
          <a:blip r:embed="rId2"/>
          <a:srcRect l="22409" t="16374" b="27486"/>
          <a:stretch>
            <a:fillRect/>
          </a:stretch>
        </p:blipFill>
        <p:spPr bwMode="gray">
          <a:xfrm rot="786797">
            <a:off x="6629400" y="-381000"/>
            <a:ext cx="2417763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8" descr="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9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ACC1E-8C5B-4A1E-8591-2156FA19AB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26" grpId="0" animBg="1" autoUpdateAnimBg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/>
          <p:cNvSpPr>
            <a:spLocks/>
          </p:cNvSpPr>
          <p:nvPr/>
        </p:nvSpPr>
        <p:spPr bwMode="gray">
          <a:xfrm>
            <a:off x="-9525" y="-9525"/>
            <a:ext cx="9156700" cy="6872288"/>
          </a:xfrm>
          <a:custGeom>
            <a:avLst/>
            <a:gdLst/>
            <a:ahLst/>
            <a:cxnLst>
              <a:cxn ang="0">
                <a:pos x="5766" y="605"/>
              </a:cxn>
              <a:cxn ang="0">
                <a:pos x="5768" y="4325"/>
              </a:cxn>
              <a:cxn ang="0">
                <a:pos x="1082" y="4329"/>
              </a:cxn>
              <a:cxn ang="0">
                <a:pos x="13" y="3351"/>
              </a:cxn>
              <a:cxn ang="0">
                <a:pos x="0" y="0"/>
              </a:cxn>
              <a:cxn ang="0">
                <a:pos x="2428" y="7"/>
              </a:cxn>
              <a:cxn ang="0">
                <a:pos x="5766" y="605"/>
              </a:cxn>
            </a:cxnLst>
            <a:rect l="0" t="0" r="r" b="b"/>
            <a:pathLst>
              <a:path w="5768" h="4329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lnTo>
                  <a:pt x="1082" y="4329"/>
                </a:lnTo>
                <a:cubicBezTo>
                  <a:pt x="318" y="3809"/>
                  <a:pt x="9" y="3349"/>
                  <a:pt x="13" y="335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3137"/>
                  <a:invGamma/>
                </a:schemeClr>
              </a:gs>
              <a:gs pos="100000">
                <a:schemeClr val="bg1">
                  <a:alpha val="70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" name="Freeform 9"/>
          <p:cNvSpPr>
            <a:spLocks/>
          </p:cNvSpPr>
          <p:nvPr/>
        </p:nvSpPr>
        <p:spPr bwMode="gray">
          <a:xfrm>
            <a:off x="-4763" y="5500688"/>
            <a:ext cx="1441451" cy="135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00"/>
              </a:cxn>
              <a:cxn ang="0">
                <a:pos x="1089" y="1100"/>
              </a:cxn>
              <a:cxn ang="0">
                <a:pos x="0" y="0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" name="Line 13"/>
          <p:cNvSpPr>
            <a:spLocks noChangeShapeType="1"/>
          </p:cNvSpPr>
          <p:nvPr/>
        </p:nvSpPr>
        <p:spPr bwMode="gray">
          <a:xfrm>
            <a:off x="527050" y="0"/>
            <a:ext cx="0" cy="59102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" name="Line 14"/>
          <p:cNvSpPr>
            <a:spLocks noChangeShapeType="1"/>
          </p:cNvSpPr>
          <p:nvPr/>
        </p:nvSpPr>
        <p:spPr bwMode="gray">
          <a:xfrm>
            <a:off x="1677988" y="0"/>
            <a:ext cx="0" cy="68326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" name="Line 15"/>
          <p:cNvSpPr>
            <a:spLocks noChangeShapeType="1"/>
          </p:cNvSpPr>
          <p:nvPr/>
        </p:nvSpPr>
        <p:spPr bwMode="gray">
          <a:xfrm>
            <a:off x="2830513" y="0"/>
            <a:ext cx="0" cy="68611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" name="Line 16"/>
          <p:cNvSpPr>
            <a:spLocks noChangeShapeType="1"/>
          </p:cNvSpPr>
          <p:nvPr/>
        </p:nvSpPr>
        <p:spPr bwMode="gray">
          <a:xfrm>
            <a:off x="3983038" y="0"/>
            <a:ext cx="0" cy="68754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8" name="Line 17"/>
          <p:cNvSpPr>
            <a:spLocks noChangeShapeType="1"/>
          </p:cNvSpPr>
          <p:nvPr/>
        </p:nvSpPr>
        <p:spPr bwMode="gray">
          <a:xfrm>
            <a:off x="5133975" y="388938"/>
            <a:ext cx="0" cy="6486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9" name="Line 18"/>
          <p:cNvSpPr>
            <a:spLocks noChangeShapeType="1"/>
          </p:cNvSpPr>
          <p:nvPr/>
        </p:nvSpPr>
        <p:spPr bwMode="gray">
          <a:xfrm>
            <a:off x="6286500" y="619125"/>
            <a:ext cx="0" cy="6256338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" name="Line 19"/>
          <p:cNvSpPr>
            <a:spLocks noChangeShapeType="1"/>
          </p:cNvSpPr>
          <p:nvPr/>
        </p:nvSpPr>
        <p:spPr bwMode="gray">
          <a:xfrm>
            <a:off x="7439025" y="773113"/>
            <a:ext cx="0" cy="6102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1" name="Line 20"/>
          <p:cNvSpPr>
            <a:spLocks noChangeShapeType="1"/>
          </p:cNvSpPr>
          <p:nvPr/>
        </p:nvSpPr>
        <p:spPr bwMode="gray">
          <a:xfrm>
            <a:off x="8591550" y="900113"/>
            <a:ext cx="0" cy="5975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2" name="Line 22"/>
          <p:cNvSpPr>
            <a:spLocks noChangeShapeType="1"/>
          </p:cNvSpPr>
          <p:nvPr/>
        </p:nvSpPr>
        <p:spPr bwMode="gray">
          <a:xfrm rot="5400000">
            <a:off x="2595563" y="-2176463"/>
            <a:ext cx="0" cy="51911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3" name="Line 23"/>
          <p:cNvSpPr>
            <a:spLocks noChangeShapeType="1"/>
          </p:cNvSpPr>
          <p:nvPr/>
        </p:nvSpPr>
        <p:spPr bwMode="gray">
          <a:xfrm rot="5400000">
            <a:off x="4578350" y="-303688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4" name="Line 24"/>
          <p:cNvSpPr>
            <a:spLocks noChangeShapeType="1"/>
          </p:cNvSpPr>
          <p:nvPr/>
        </p:nvSpPr>
        <p:spPr bwMode="gray">
          <a:xfrm rot="5400000">
            <a:off x="4578350" y="-191293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5" name="Line 25"/>
          <p:cNvSpPr>
            <a:spLocks noChangeShapeType="1"/>
          </p:cNvSpPr>
          <p:nvPr/>
        </p:nvSpPr>
        <p:spPr bwMode="gray">
          <a:xfrm rot="5400000">
            <a:off x="4579938" y="-788988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6" name="Line 26"/>
          <p:cNvSpPr>
            <a:spLocks noChangeShapeType="1"/>
          </p:cNvSpPr>
          <p:nvPr/>
        </p:nvSpPr>
        <p:spPr bwMode="gray">
          <a:xfrm rot="5400000">
            <a:off x="4579938" y="334962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7" name="Line 27"/>
          <p:cNvSpPr>
            <a:spLocks noChangeShapeType="1"/>
          </p:cNvSpPr>
          <p:nvPr/>
        </p:nvSpPr>
        <p:spPr bwMode="gray">
          <a:xfrm rot="5400000">
            <a:off x="4905376" y="1824037"/>
            <a:ext cx="0" cy="84232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8" name="Rectangle 28"/>
          <p:cNvSpPr>
            <a:spLocks noChangeArrowheads="1"/>
          </p:cNvSpPr>
          <p:nvPr/>
        </p:nvSpPr>
        <p:spPr bwMode="gray">
          <a:xfrm>
            <a:off x="4005263" y="2692400"/>
            <a:ext cx="1128712" cy="1079500"/>
          </a:xfrm>
          <a:prstGeom prst="rect">
            <a:avLst/>
          </a:prstGeom>
          <a:solidFill>
            <a:srgbClr val="FFFFFF">
              <a:alpha val="2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9" name="Rectangle 29"/>
          <p:cNvSpPr>
            <a:spLocks noChangeArrowheads="1"/>
          </p:cNvSpPr>
          <p:nvPr/>
        </p:nvSpPr>
        <p:spPr bwMode="gray">
          <a:xfrm>
            <a:off x="7459663" y="4937125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0" name="Rectangle 30"/>
          <p:cNvSpPr>
            <a:spLocks noChangeArrowheads="1"/>
          </p:cNvSpPr>
          <p:nvPr/>
        </p:nvSpPr>
        <p:spPr bwMode="gray">
          <a:xfrm>
            <a:off x="549275" y="3808413"/>
            <a:ext cx="1128713" cy="1079500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1" name="Rectangle 31"/>
          <p:cNvSpPr>
            <a:spLocks noChangeArrowheads="1"/>
          </p:cNvSpPr>
          <p:nvPr/>
        </p:nvSpPr>
        <p:spPr bwMode="gray">
          <a:xfrm>
            <a:off x="6307138" y="6064250"/>
            <a:ext cx="1128712" cy="796925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2" name="Rectangle 32"/>
          <p:cNvSpPr>
            <a:spLocks noChangeArrowheads="1"/>
          </p:cNvSpPr>
          <p:nvPr/>
        </p:nvSpPr>
        <p:spPr bwMode="gray">
          <a:xfrm>
            <a:off x="2846388" y="0"/>
            <a:ext cx="1128712" cy="404813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3" name="Rectangle 33"/>
          <p:cNvSpPr>
            <a:spLocks noChangeArrowheads="1"/>
          </p:cNvSpPr>
          <p:nvPr/>
        </p:nvSpPr>
        <p:spPr bwMode="gray">
          <a:xfrm>
            <a:off x="2852738" y="493871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4" name="Rectangle 34"/>
          <p:cNvSpPr>
            <a:spLocks noChangeArrowheads="1"/>
          </p:cNvSpPr>
          <p:nvPr/>
        </p:nvSpPr>
        <p:spPr bwMode="gray">
          <a:xfrm>
            <a:off x="6300788" y="156686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5" name="Freeform 36"/>
          <p:cNvSpPr>
            <a:spLocks/>
          </p:cNvSpPr>
          <p:nvPr/>
        </p:nvSpPr>
        <p:spPr bwMode="gray">
          <a:xfrm>
            <a:off x="4041775" y="0"/>
            <a:ext cx="5105400" cy="739775"/>
          </a:xfrm>
          <a:custGeom>
            <a:avLst/>
            <a:gdLst/>
            <a:ahLst/>
            <a:cxnLst>
              <a:cxn ang="0">
                <a:pos x="3130" y="453"/>
              </a:cxn>
              <a:cxn ang="0">
                <a:pos x="3130" y="0"/>
              </a:cxn>
              <a:cxn ang="0">
                <a:pos x="0" y="0"/>
              </a:cxn>
              <a:cxn ang="0">
                <a:pos x="3130" y="453"/>
              </a:cxn>
            </a:cxnLst>
            <a:rect l="0" t="0" r="r" b="b"/>
            <a:pathLst>
              <a:path w="3130" h="453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26" name="Picture 37" descr="water"/>
          <p:cNvPicPr>
            <a:picLocks noChangeAspect="1" noChangeArrowheads="1"/>
          </p:cNvPicPr>
          <p:nvPr/>
        </p:nvPicPr>
        <p:blipFill>
          <a:blip r:embed="rId2"/>
          <a:srcRect l="22409" t="16374" b="27486"/>
          <a:stretch>
            <a:fillRect/>
          </a:stretch>
        </p:blipFill>
        <p:spPr bwMode="gray">
          <a:xfrm rot="786797">
            <a:off x="6629400" y="-381000"/>
            <a:ext cx="2417763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8" descr="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19C56-88E1-4B25-AAC7-39B6A53BD5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25" grpId="0" animBg="1" autoUpdateAnimBg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/>
          <p:cNvSpPr>
            <a:spLocks/>
          </p:cNvSpPr>
          <p:nvPr/>
        </p:nvSpPr>
        <p:spPr bwMode="gray">
          <a:xfrm>
            <a:off x="-9525" y="-9525"/>
            <a:ext cx="9156700" cy="6872288"/>
          </a:xfrm>
          <a:custGeom>
            <a:avLst/>
            <a:gdLst/>
            <a:ahLst/>
            <a:cxnLst>
              <a:cxn ang="0">
                <a:pos x="5766" y="605"/>
              </a:cxn>
              <a:cxn ang="0">
                <a:pos x="5768" y="4325"/>
              </a:cxn>
              <a:cxn ang="0">
                <a:pos x="1082" y="4329"/>
              </a:cxn>
              <a:cxn ang="0">
                <a:pos x="13" y="3351"/>
              </a:cxn>
              <a:cxn ang="0">
                <a:pos x="0" y="0"/>
              </a:cxn>
              <a:cxn ang="0">
                <a:pos x="2428" y="7"/>
              </a:cxn>
              <a:cxn ang="0">
                <a:pos x="5766" y="605"/>
              </a:cxn>
            </a:cxnLst>
            <a:rect l="0" t="0" r="r" b="b"/>
            <a:pathLst>
              <a:path w="5768" h="4329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lnTo>
                  <a:pt x="1082" y="4329"/>
                </a:lnTo>
                <a:cubicBezTo>
                  <a:pt x="318" y="3809"/>
                  <a:pt x="9" y="3349"/>
                  <a:pt x="13" y="335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3137"/>
                  <a:invGamma/>
                </a:schemeClr>
              </a:gs>
              <a:gs pos="100000">
                <a:schemeClr val="bg1">
                  <a:alpha val="70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" name="Freeform 9"/>
          <p:cNvSpPr>
            <a:spLocks/>
          </p:cNvSpPr>
          <p:nvPr/>
        </p:nvSpPr>
        <p:spPr bwMode="gray">
          <a:xfrm>
            <a:off x="-4763" y="5500688"/>
            <a:ext cx="1441451" cy="135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00"/>
              </a:cxn>
              <a:cxn ang="0">
                <a:pos x="1089" y="1100"/>
              </a:cxn>
              <a:cxn ang="0">
                <a:pos x="0" y="0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gray">
          <a:xfrm>
            <a:off x="527050" y="0"/>
            <a:ext cx="0" cy="59102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8" name="Line 14"/>
          <p:cNvSpPr>
            <a:spLocks noChangeShapeType="1"/>
          </p:cNvSpPr>
          <p:nvPr/>
        </p:nvSpPr>
        <p:spPr bwMode="gray">
          <a:xfrm>
            <a:off x="1677988" y="0"/>
            <a:ext cx="0" cy="68326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9" name="Line 15"/>
          <p:cNvSpPr>
            <a:spLocks noChangeShapeType="1"/>
          </p:cNvSpPr>
          <p:nvPr/>
        </p:nvSpPr>
        <p:spPr bwMode="gray">
          <a:xfrm>
            <a:off x="2830513" y="0"/>
            <a:ext cx="0" cy="68611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gray">
          <a:xfrm>
            <a:off x="3983038" y="0"/>
            <a:ext cx="0" cy="68754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gray">
          <a:xfrm>
            <a:off x="5133975" y="388938"/>
            <a:ext cx="0" cy="6486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gray">
          <a:xfrm>
            <a:off x="6286500" y="619125"/>
            <a:ext cx="0" cy="6256338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gray">
          <a:xfrm>
            <a:off x="7439025" y="773113"/>
            <a:ext cx="0" cy="6102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4" name="Line 20"/>
          <p:cNvSpPr>
            <a:spLocks noChangeShapeType="1"/>
          </p:cNvSpPr>
          <p:nvPr/>
        </p:nvSpPr>
        <p:spPr bwMode="gray">
          <a:xfrm>
            <a:off x="8591550" y="900113"/>
            <a:ext cx="0" cy="5975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5" name="Line 22"/>
          <p:cNvSpPr>
            <a:spLocks noChangeShapeType="1"/>
          </p:cNvSpPr>
          <p:nvPr/>
        </p:nvSpPr>
        <p:spPr bwMode="gray">
          <a:xfrm rot="5400000">
            <a:off x="2595563" y="-2176463"/>
            <a:ext cx="0" cy="51911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6" name="Line 23"/>
          <p:cNvSpPr>
            <a:spLocks noChangeShapeType="1"/>
          </p:cNvSpPr>
          <p:nvPr/>
        </p:nvSpPr>
        <p:spPr bwMode="gray">
          <a:xfrm rot="5400000">
            <a:off x="4578350" y="-303688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7" name="Line 24"/>
          <p:cNvSpPr>
            <a:spLocks noChangeShapeType="1"/>
          </p:cNvSpPr>
          <p:nvPr/>
        </p:nvSpPr>
        <p:spPr bwMode="gray">
          <a:xfrm rot="5400000">
            <a:off x="4578350" y="-191293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gray">
          <a:xfrm rot="5400000">
            <a:off x="4579938" y="-788988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9" name="Line 26"/>
          <p:cNvSpPr>
            <a:spLocks noChangeShapeType="1"/>
          </p:cNvSpPr>
          <p:nvPr/>
        </p:nvSpPr>
        <p:spPr bwMode="gray">
          <a:xfrm rot="5400000">
            <a:off x="4579938" y="334962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0" name="Line 27"/>
          <p:cNvSpPr>
            <a:spLocks noChangeShapeType="1"/>
          </p:cNvSpPr>
          <p:nvPr/>
        </p:nvSpPr>
        <p:spPr bwMode="gray">
          <a:xfrm rot="5400000">
            <a:off x="4905376" y="1824037"/>
            <a:ext cx="0" cy="84232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1" name="Rectangle 28"/>
          <p:cNvSpPr>
            <a:spLocks noChangeArrowheads="1"/>
          </p:cNvSpPr>
          <p:nvPr/>
        </p:nvSpPr>
        <p:spPr bwMode="gray">
          <a:xfrm>
            <a:off x="4005263" y="2692400"/>
            <a:ext cx="1128712" cy="1079500"/>
          </a:xfrm>
          <a:prstGeom prst="rect">
            <a:avLst/>
          </a:prstGeom>
          <a:solidFill>
            <a:srgbClr val="FFFFFF">
              <a:alpha val="2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2" name="Rectangle 29"/>
          <p:cNvSpPr>
            <a:spLocks noChangeArrowheads="1"/>
          </p:cNvSpPr>
          <p:nvPr/>
        </p:nvSpPr>
        <p:spPr bwMode="gray">
          <a:xfrm>
            <a:off x="7459663" y="4937125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3" name="Rectangle 30"/>
          <p:cNvSpPr>
            <a:spLocks noChangeArrowheads="1"/>
          </p:cNvSpPr>
          <p:nvPr/>
        </p:nvSpPr>
        <p:spPr bwMode="gray">
          <a:xfrm>
            <a:off x="549275" y="3808413"/>
            <a:ext cx="1128713" cy="1079500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4" name="Rectangle 31"/>
          <p:cNvSpPr>
            <a:spLocks noChangeArrowheads="1"/>
          </p:cNvSpPr>
          <p:nvPr/>
        </p:nvSpPr>
        <p:spPr bwMode="gray">
          <a:xfrm>
            <a:off x="6307138" y="6064250"/>
            <a:ext cx="1128712" cy="796925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5" name="Rectangle 32"/>
          <p:cNvSpPr>
            <a:spLocks noChangeArrowheads="1"/>
          </p:cNvSpPr>
          <p:nvPr/>
        </p:nvSpPr>
        <p:spPr bwMode="gray">
          <a:xfrm>
            <a:off x="2846388" y="0"/>
            <a:ext cx="1128712" cy="404813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gray">
          <a:xfrm>
            <a:off x="2852738" y="493871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7" name="Rectangle 34"/>
          <p:cNvSpPr>
            <a:spLocks noChangeArrowheads="1"/>
          </p:cNvSpPr>
          <p:nvPr/>
        </p:nvSpPr>
        <p:spPr bwMode="gray">
          <a:xfrm>
            <a:off x="6300788" y="156686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8" name="Freeform 36"/>
          <p:cNvSpPr>
            <a:spLocks/>
          </p:cNvSpPr>
          <p:nvPr/>
        </p:nvSpPr>
        <p:spPr bwMode="gray">
          <a:xfrm>
            <a:off x="4041775" y="0"/>
            <a:ext cx="5105400" cy="739775"/>
          </a:xfrm>
          <a:custGeom>
            <a:avLst/>
            <a:gdLst/>
            <a:ahLst/>
            <a:cxnLst>
              <a:cxn ang="0">
                <a:pos x="3130" y="453"/>
              </a:cxn>
              <a:cxn ang="0">
                <a:pos x="3130" y="0"/>
              </a:cxn>
              <a:cxn ang="0">
                <a:pos x="0" y="0"/>
              </a:cxn>
              <a:cxn ang="0">
                <a:pos x="3130" y="453"/>
              </a:cxn>
            </a:cxnLst>
            <a:rect l="0" t="0" r="r" b="b"/>
            <a:pathLst>
              <a:path w="3130" h="453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29" name="Picture 37" descr="water"/>
          <p:cNvPicPr>
            <a:picLocks noChangeAspect="1" noChangeArrowheads="1"/>
          </p:cNvPicPr>
          <p:nvPr/>
        </p:nvPicPr>
        <p:blipFill>
          <a:blip r:embed="rId2"/>
          <a:srcRect l="22409" t="16374" b="27486"/>
          <a:stretch>
            <a:fillRect/>
          </a:stretch>
        </p:blipFill>
        <p:spPr bwMode="gray">
          <a:xfrm rot="786797">
            <a:off x="6629400" y="-381000"/>
            <a:ext cx="2417763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8" descr="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45E8D-B1C5-44B7-A111-6519736AB9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28" grpId="0" animBg="1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/>
          <p:cNvSpPr>
            <a:spLocks/>
          </p:cNvSpPr>
          <p:nvPr/>
        </p:nvSpPr>
        <p:spPr bwMode="gray">
          <a:xfrm>
            <a:off x="-9525" y="-9525"/>
            <a:ext cx="9156700" cy="6872288"/>
          </a:xfrm>
          <a:custGeom>
            <a:avLst/>
            <a:gdLst/>
            <a:ahLst/>
            <a:cxnLst>
              <a:cxn ang="0">
                <a:pos x="5766" y="605"/>
              </a:cxn>
              <a:cxn ang="0">
                <a:pos x="5768" y="4325"/>
              </a:cxn>
              <a:cxn ang="0">
                <a:pos x="1082" y="4329"/>
              </a:cxn>
              <a:cxn ang="0">
                <a:pos x="13" y="3351"/>
              </a:cxn>
              <a:cxn ang="0">
                <a:pos x="0" y="0"/>
              </a:cxn>
              <a:cxn ang="0">
                <a:pos x="2428" y="7"/>
              </a:cxn>
              <a:cxn ang="0">
                <a:pos x="5766" y="605"/>
              </a:cxn>
            </a:cxnLst>
            <a:rect l="0" t="0" r="r" b="b"/>
            <a:pathLst>
              <a:path w="5768" h="4329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lnTo>
                  <a:pt x="1082" y="4329"/>
                </a:lnTo>
                <a:cubicBezTo>
                  <a:pt x="318" y="3809"/>
                  <a:pt x="9" y="3349"/>
                  <a:pt x="13" y="335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3137"/>
                  <a:invGamma/>
                </a:schemeClr>
              </a:gs>
              <a:gs pos="100000">
                <a:schemeClr val="bg1">
                  <a:alpha val="70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" name="Freeform 9"/>
          <p:cNvSpPr>
            <a:spLocks/>
          </p:cNvSpPr>
          <p:nvPr/>
        </p:nvSpPr>
        <p:spPr bwMode="gray">
          <a:xfrm>
            <a:off x="-4763" y="5500688"/>
            <a:ext cx="1441451" cy="135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00"/>
              </a:cxn>
              <a:cxn ang="0">
                <a:pos x="1089" y="1100"/>
              </a:cxn>
              <a:cxn ang="0">
                <a:pos x="0" y="0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gray">
          <a:xfrm>
            <a:off x="527050" y="0"/>
            <a:ext cx="0" cy="59102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8" name="Line 14"/>
          <p:cNvSpPr>
            <a:spLocks noChangeShapeType="1"/>
          </p:cNvSpPr>
          <p:nvPr/>
        </p:nvSpPr>
        <p:spPr bwMode="gray">
          <a:xfrm>
            <a:off x="1677988" y="0"/>
            <a:ext cx="0" cy="68326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9" name="Line 15"/>
          <p:cNvSpPr>
            <a:spLocks noChangeShapeType="1"/>
          </p:cNvSpPr>
          <p:nvPr/>
        </p:nvSpPr>
        <p:spPr bwMode="gray">
          <a:xfrm>
            <a:off x="2830513" y="0"/>
            <a:ext cx="0" cy="68611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gray">
          <a:xfrm>
            <a:off x="3983038" y="0"/>
            <a:ext cx="0" cy="68754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gray">
          <a:xfrm>
            <a:off x="5133975" y="388938"/>
            <a:ext cx="0" cy="6486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gray">
          <a:xfrm>
            <a:off x="6286500" y="619125"/>
            <a:ext cx="0" cy="6256338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gray">
          <a:xfrm>
            <a:off x="7439025" y="773113"/>
            <a:ext cx="0" cy="6102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4" name="Line 20"/>
          <p:cNvSpPr>
            <a:spLocks noChangeShapeType="1"/>
          </p:cNvSpPr>
          <p:nvPr/>
        </p:nvSpPr>
        <p:spPr bwMode="gray">
          <a:xfrm>
            <a:off x="8591550" y="900113"/>
            <a:ext cx="0" cy="5975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5" name="Line 22"/>
          <p:cNvSpPr>
            <a:spLocks noChangeShapeType="1"/>
          </p:cNvSpPr>
          <p:nvPr/>
        </p:nvSpPr>
        <p:spPr bwMode="gray">
          <a:xfrm rot="5400000">
            <a:off x="2595563" y="-2176463"/>
            <a:ext cx="0" cy="51911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6" name="Line 23"/>
          <p:cNvSpPr>
            <a:spLocks noChangeShapeType="1"/>
          </p:cNvSpPr>
          <p:nvPr/>
        </p:nvSpPr>
        <p:spPr bwMode="gray">
          <a:xfrm rot="5400000">
            <a:off x="4578350" y="-303688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7" name="Line 24"/>
          <p:cNvSpPr>
            <a:spLocks noChangeShapeType="1"/>
          </p:cNvSpPr>
          <p:nvPr/>
        </p:nvSpPr>
        <p:spPr bwMode="gray">
          <a:xfrm rot="5400000">
            <a:off x="4578350" y="-191293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gray">
          <a:xfrm rot="5400000">
            <a:off x="4579938" y="-788988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9" name="Line 26"/>
          <p:cNvSpPr>
            <a:spLocks noChangeShapeType="1"/>
          </p:cNvSpPr>
          <p:nvPr/>
        </p:nvSpPr>
        <p:spPr bwMode="gray">
          <a:xfrm rot="5400000">
            <a:off x="4579938" y="334962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0" name="Line 27"/>
          <p:cNvSpPr>
            <a:spLocks noChangeShapeType="1"/>
          </p:cNvSpPr>
          <p:nvPr/>
        </p:nvSpPr>
        <p:spPr bwMode="gray">
          <a:xfrm rot="5400000">
            <a:off x="4905376" y="1824037"/>
            <a:ext cx="0" cy="84232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1" name="Rectangle 28"/>
          <p:cNvSpPr>
            <a:spLocks noChangeArrowheads="1"/>
          </p:cNvSpPr>
          <p:nvPr/>
        </p:nvSpPr>
        <p:spPr bwMode="gray">
          <a:xfrm>
            <a:off x="4005263" y="2692400"/>
            <a:ext cx="1128712" cy="1079500"/>
          </a:xfrm>
          <a:prstGeom prst="rect">
            <a:avLst/>
          </a:prstGeom>
          <a:solidFill>
            <a:srgbClr val="FFFFFF">
              <a:alpha val="2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2" name="Rectangle 29"/>
          <p:cNvSpPr>
            <a:spLocks noChangeArrowheads="1"/>
          </p:cNvSpPr>
          <p:nvPr/>
        </p:nvSpPr>
        <p:spPr bwMode="gray">
          <a:xfrm>
            <a:off x="7459663" y="4937125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3" name="Rectangle 30"/>
          <p:cNvSpPr>
            <a:spLocks noChangeArrowheads="1"/>
          </p:cNvSpPr>
          <p:nvPr/>
        </p:nvSpPr>
        <p:spPr bwMode="gray">
          <a:xfrm>
            <a:off x="549275" y="3808413"/>
            <a:ext cx="1128713" cy="1079500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4" name="Rectangle 31"/>
          <p:cNvSpPr>
            <a:spLocks noChangeArrowheads="1"/>
          </p:cNvSpPr>
          <p:nvPr/>
        </p:nvSpPr>
        <p:spPr bwMode="gray">
          <a:xfrm>
            <a:off x="6307138" y="6064250"/>
            <a:ext cx="1128712" cy="796925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5" name="Rectangle 32"/>
          <p:cNvSpPr>
            <a:spLocks noChangeArrowheads="1"/>
          </p:cNvSpPr>
          <p:nvPr/>
        </p:nvSpPr>
        <p:spPr bwMode="gray">
          <a:xfrm>
            <a:off x="2846388" y="0"/>
            <a:ext cx="1128712" cy="404813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gray">
          <a:xfrm>
            <a:off x="2852738" y="493871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7" name="Rectangle 34"/>
          <p:cNvSpPr>
            <a:spLocks noChangeArrowheads="1"/>
          </p:cNvSpPr>
          <p:nvPr/>
        </p:nvSpPr>
        <p:spPr bwMode="gray">
          <a:xfrm>
            <a:off x="6300788" y="156686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8" name="Freeform 36"/>
          <p:cNvSpPr>
            <a:spLocks/>
          </p:cNvSpPr>
          <p:nvPr/>
        </p:nvSpPr>
        <p:spPr bwMode="gray">
          <a:xfrm>
            <a:off x="4041775" y="0"/>
            <a:ext cx="5105400" cy="739775"/>
          </a:xfrm>
          <a:custGeom>
            <a:avLst/>
            <a:gdLst/>
            <a:ahLst/>
            <a:cxnLst>
              <a:cxn ang="0">
                <a:pos x="3130" y="453"/>
              </a:cxn>
              <a:cxn ang="0">
                <a:pos x="3130" y="0"/>
              </a:cxn>
              <a:cxn ang="0">
                <a:pos x="0" y="0"/>
              </a:cxn>
              <a:cxn ang="0">
                <a:pos x="3130" y="453"/>
              </a:cxn>
            </a:cxnLst>
            <a:rect l="0" t="0" r="r" b="b"/>
            <a:pathLst>
              <a:path w="3130" h="453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29" name="Picture 37" descr="water"/>
          <p:cNvPicPr>
            <a:picLocks noChangeAspect="1" noChangeArrowheads="1"/>
          </p:cNvPicPr>
          <p:nvPr/>
        </p:nvPicPr>
        <p:blipFill>
          <a:blip r:embed="rId2"/>
          <a:srcRect l="22409" t="16374" b="27486"/>
          <a:stretch>
            <a:fillRect/>
          </a:stretch>
        </p:blipFill>
        <p:spPr bwMode="gray">
          <a:xfrm rot="786797">
            <a:off x="6629400" y="-381000"/>
            <a:ext cx="2417763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8" descr="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709EB-32D9-4392-A8C1-E1E9A8C79D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28" grpId="0" animBg="1" autoUpdateAnimBg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/>
          </p:cNvSpPr>
          <p:nvPr/>
        </p:nvSpPr>
        <p:spPr bwMode="gray">
          <a:xfrm>
            <a:off x="-9525" y="-9525"/>
            <a:ext cx="9156700" cy="6872288"/>
          </a:xfrm>
          <a:custGeom>
            <a:avLst/>
            <a:gdLst/>
            <a:ahLst/>
            <a:cxnLst>
              <a:cxn ang="0">
                <a:pos x="5766" y="605"/>
              </a:cxn>
              <a:cxn ang="0">
                <a:pos x="5768" y="4325"/>
              </a:cxn>
              <a:cxn ang="0">
                <a:pos x="1082" y="4329"/>
              </a:cxn>
              <a:cxn ang="0">
                <a:pos x="13" y="3351"/>
              </a:cxn>
              <a:cxn ang="0">
                <a:pos x="0" y="0"/>
              </a:cxn>
              <a:cxn ang="0">
                <a:pos x="2428" y="7"/>
              </a:cxn>
              <a:cxn ang="0">
                <a:pos x="5766" y="605"/>
              </a:cxn>
            </a:cxnLst>
            <a:rect l="0" t="0" r="r" b="b"/>
            <a:pathLst>
              <a:path w="5768" h="4329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lnTo>
                  <a:pt x="1082" y="4329"/>
                </a:lnTo>
                <a:cubicBezTo>
                  <a:pt x="318" y="3809"/>
                  <a:pt x="9" y="3349"/>
                  <a:pt x="13" y="335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3137"/>
                  <a:invGamma/>
                </a:schemeClr>
              </a:gs>
              <a:gs pos="100000">
                <a:schemeClr val="bg1">
                  <a:alpha val="70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" name="Freeform 9"/>
          <p:cNvSpPr>
            <a:spLocks/>
          </p:cNvSpPr>
          <p:nvPr/>
        </p:nvSpPr>
        <p:spPr bwMode="gray">
          <a:xfrm>
            <a:off x="-4763" y="5500688"/>
            <a:ext cx="1441451" cy="135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00"/>
              </a:cxn>
              <a:cxn ang="0">
                <a:pos x="1089" y="1100"/>
              </a:cxn>
              <a:cxn ang="0">
                <a:pos x="0" y="0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gray">
          <a:xfrm>
            <a:off x="527050" y="0"/>
            <a:ext cx="0" cy="59102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gray">
          <a:xfrm>
            <a:off x="1677988" y="0"/>
            <a:ext cx="0" cy="68326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8" name="Line 15"/>
          <p:cNvSpPr>
            <a:spLocks noChangeShapeType="1"/>
          </p:cNvSpPr>
          <p:nvPr/>
        </p:nvSpPr>
        <p:spPr bwMode="gray">
          <a:xfrm>
            <a:off x="2830513" y="0"/>
            <a:ext cx="0" cy="68611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9" name="Line 16"/>
          <p:cNvSpPr>
            <a:spLocks noChangeShapeType="1"/>
          </p:cNvSpPr>
          <p:nvPr/>
        </p:nvSpPr>
        <p:spPr bwMode="gray">
          <a:xfrm>
            <a:off x="3983038" y="0"/>
            <a:ext cx="0" cy="68754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" name="Line 17"/>
          <p:cNvSpPr>
            <a:spLocks noChangeShapeType="1"/>
          </p:cNvSpPr>
          <p:nvPr/>
        </p:nvSpPr>
        <p:spPr bwMode="gray">
          <a:xfrm>
            <a:off x="5133975" y="388938"/>
            <a:ext cx="0" cy="6486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gray">
          <a:xfrm>
            <a:off x="6286500" y="619125"/>
            <a:ext cx="0" cy="6256338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2" name="Line 19"/>
          <p:cNvSpPr>
            <a:spLocks noChangeShapeType="1"/>
          </p:cNvSpPr>
          <p:nvPr/>
        </p:nvSpPr>
        <p:spPr bwMode="gray">
          <a:xfrm>
            <a:off x="7439025" y="773113"/>
            <a:ext cx="0" cy="6102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3" name="Line 20"/>
          <p:cNvSpPr>
            <a:spLocks noChangeShapeType="1"/>
          </p:cNvSpPr>
          <p:nvPr/>
        </p:nvSpPr>
        <p:spPr bwMode="gray">
          <a:xfrm>
            <a:off x="8591550" y="900113"/>
            <a:ext cx="0" cy="5975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4" name="Line 22"/>
          <p:cNvSpPr>
            <a:spLocks noChangeShapeType="1"/>
          </p:cNvSpPr>
          <p:nvPr/>
        </p:nvSpPr>
        <p:spPr bwMode="gray">
          <a:xfrm rot="5400000">
            <a:off x="2595563" y="-2176463"/>
            <a:ext cx="0" cy="51911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5" name="Line 23"/>
          <p:cNvSpPr>
            <a:spLocks noChangeShapeType="1"/>
          </p:cNvSpPr>
          <p:nvPr/>
        </p:nvSpPr>
        <p:spPr bwMode="gray">
          <a:xfrm rot="5400000">
            <a:off x="4578350" y="-303688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6" name="Line 24"/>
          <p:cNvSpPr>
            <a:spLocks noChangeShapeType="1"/>
          </p:cNvSpPr>
          <p:nvPr/>
        </p:nvSpPr>
        <p:spPr bwMode="gray">
          <a:xfrm rot="5400000">
            <a:off x="4578350" y="-191293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7" name="Line 25"/>
          <p:cNvSpPr>
            <a:spLocks noChangeShapeType="1"/>
          </p:cNvSpPr>
          <p:nvPr/>
        </p:nvSpPr>
        <p:spPr bwMode="gray">
          <a:xfrm rot="5400000">
            <a:off x="4579938" y="-788988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8" name="Line 26"/>
          <p:cNvSpPr>
            <a:spLocks noChangeShapeType="1"/>
          </p:cNvSpPr>
          <p:nvPr/>
        </p:nvSpPr>
        <p:spPr bwMode="gray">
          <a:xfrm rot="5400000">
            <a:off x="4579938" y="334962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9" name="Line 27"/>
          <p:cNvSpPr>
            <a:spLocks noChangeShapeType="1"/>
          </p:cNvSpPr>
          <p:nvPr/>
        </p:nvSpPr>
        <p:spPr bwMode="gray">
          <a:xfrm rot="5400000">
            <a:off x="4905376" y="1824037"/>
            <a:ext cx="0" cy="84232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0" name="Rectangle 28"/>
          <p:cNvSpPr>
            <a:spLocks noChangeArrowheads="1"/>
          </p:cNvSpPr>
          <p:nvPr/>
        </p:nvSpPr>
        <p:spPr bwMode="gray">
          <a:xfrm>
            <a:off x="4005263" y="2692400"/>
            <a:ext cx="1128712" cy="1079500"/>
          </a:xfrm>
          <a:prstGeom prst="rect">
            <a:avLst/>
          </a:prstGeom>
          <a:solidFill>
            <a:srgbClr val="FFFFFF">
              <a:alpha val="2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1" name="Rectangle 29"/>
          <p:cNvSpPr>
            <a:spLocks noChangeArrowheads="1"/>
          </p:cNvSpPr>
          <p:nvPr/>
        </p:nvSpPr>
        <p:spPr bwMode="gray">
          <a:xfrm>
            <a:off x="7459663" y="4937125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2" name="Rectangle 30"/>
          <p:cNvSpPr>
            <a:spLocks noChangeArrowheads="1"/>
          </p:cNvSpPr>
          <p:nvPr/>
        </p:nvSpPr>
        <p:spPr bwMode="gray">
          <a:xfrm>
            <a:off x="549275" y="3808413"/>
            <a:ext cx="1128713" cy="1079500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3" name="Rectangle 31"/>
          <p:cNvSpPr>
            <a:spLocks noChangeArrowheads="1"/>
          </p:cNvSpPr>
          <p:nvPr/>
        </p:nvSpPr>
        <p:spPr bwMode="gray">
          <a:xfrm>
            <a:off x="6307138" y="6064250"/>
            <a:ext cx="1128712" cy="796925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4" name="Rectangle 32"/>
          <p:cNvSpPr>
            <a:spLocks noChangeArrowheads="1"/>
          </p:cNvSpPr>
          <p:nvPr/>
        </p:nvSpPr>
        <p:spPr bwMode="gray">
          <a:xfrm>
            <a:off x="2846388" y="0"/>
            <a:ext cx="1128712" cy="404813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5" name="Rectangle 33"/>
          <p:cNvSpPr>
            <a:spLocks noChangeArrowheads="1"/>
          </p:cNvSpPr>
          <p:nvPr/>
        </p:nvSpPr>
        <p:spPr bwMode="gray">
          <a:xfrm>
            <a:off x="2852738" y="493871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6" name="Rectangle 34"/>
          <p:cNvSpPr>
            <a:spLocks noChangeArrowheads="1"/>
          </p:cNvSpPr>
          <p:nvPr/>
        </p:nvSpPr>
        <p:spPr bwMode="gray">
          <a:xfrm>
            <a:off x="6300788" y="156686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7" name="Freeform 36"/>
          <p:cNvSpPr>
            <a:spLocks/>
          </p:cNvSpPr>
          <p:nvPr/>
        </p:nvSpPr>
        <p:spPr bwMode="gray">
          <a:xfrm>
            <a:off x="4041775" y="0"/>
            <a:ext cx="5105400" cy="739775"/>
          </a:xfrm>
          <a:custGeom>
            <a:avLst/>
            <a:gdLst/>
            <a:ahLst/>
            <a:cxnLst>
              <a:cxn ang="0">
                <a:pos x="3130" y="453"/>
              </a:cxn>
              <a:cxn ang="0">
                <a:pos x="3130" y="0"/>
              </a:cxn>
              <a:cxn ang="0">
                <a:pos x="0" y="0"/>
              </a:cxn>
              <a:cxn ang="0">
                <a:pos x="3130" y="453"/>
              </a:cxn>
            </a:cxnLst>
            <a:rect l="0" t="0" r="r" b="b"/>
            <a:pathLst>
              <a:path w="3130" h="453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28" name="Picture 37" descr="water"/>
          <p:cNvPicPr>
            <a:picLocks noChangeAspect="1" noChangeArrowheads="1"/>
          </p:cNvPicPr>
          <p:nvPr/>
        </p:nvPicPr>
        <p:blipFill>
          <a:blip r:embed="rId2"/>
          <a:srcRect l="22409" t="16374" b="27486"/>
          <a:stretch>
            <a:fillRect/>
          </a:stretch>
        </p:blipFill>
        <p:spPr bwMode="gray">
          <a:xfrm rot="786797">
            <a:off x="6629400" y="-381000"/>
            <a:ext cx="2417763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8" descr="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0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CB669-DE3E-425F-B5C2-9D730B525F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27" grpId="0" animBg="1" autoUpdateAnimBg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/>
          </p:cNvSpPr>
          <p:nvPr/>
        </p:nvSpPr>
        <p:spPr bwMode="gray">
          <a:xfrm>
            <a:off x="-9525" y="-9525"/>
            <a:ext cx="9156700" cy="6872288"/>
          </a:xfrm>
          <a:custGeom>
            <a:avLst/>
            <a:gdLst/>
            <a:ahLst/>
            <a:cxnLst>
              <a:cxn ang="0">
                <a:pos x="5766" y="605"/>
              </a:cxn>
              <a:cxn ang="0">
                <a:pos x="5768" y="4325"/>
              </a:cxn>
              <a:cxn ang="0">
                <a:pos x="1082" y="4329"/>
              </a:cxn>
              <a:cxn ang="0">
                <a:pos x="13" y="3351"/>
              </a:cxn>
              <a:cxn ang="0">
                <a:pos x="0" y="0"/>
              </a:cxn>
              <a:cxn ang="0">
                <a:pos x="2428" y="7"/>
              </a:cxn>
              <a:cxn ang="0">
                <a:pos x="5766" y="605"/>
              </a:cxn>
            </a:cxnLst>
            <a:rect l="0" t="0" r="r" b="b"/>
            <a:pathLst>
              <a:path w="5768" h="4329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lnTo>
                  <a:pt x="1082" y="4329"/>
                </a:lnTo>
                <a:cubicBezTo>
                  <a:pt x="318" y="3809"/>
                  <a:pt x="9" y="3349"/>
                  <a:pt x="13" y="335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3137"/>
                  <a:invGamma/>
                </a:schemeClr>
              </a:gs>
              <a:gs pos="100000">
                <a:schemeClr val="bg1">
                  <a:alpha val="70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" name="Freeform 9"/>
          <p:cNvSpPr>
            <a:spLocks/>
          </p:cNvSpPr>
          <p:nvPr/>
        </p:nvSpPr>
        <p:spPr bwMode="gray">
          <a:xfrm>
            <a:off x="-4763" y="5500688"/>
            <a:ext cx="1441451" cy="135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00"/>
              </a:cxn>
              <a:cxn ang="0">
                <a:pos x="1089" y="1100"/>
              </a:cxn>
              <a:cxn ang="0">
                <a:pos x="0" y="0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gray">
          <a:xfrm>
            <a:off x="527050" y="0"/>
            <a:ext cx="0" cy="59102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gray">
          <a:xfrm>
            <a:off x="1677988" y="0"/>
            <a:ext cx="0" cy="68326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8" name="Line 15"/>
          <p:cNvSpPr>
            <a:spLocks noChangeShapeType="1"/>
          </p:cNvSpPr>
          <p:nvPr/>
        </p:nvSpPr>
        <p:spPr bwMode="gray">
          <a:xfrm>
            <a:off x="2830513" y="0"/>
            <a:ext cx="0" cy="68611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9" name="Line 16"/>
          <p:cNvSpPr>
            <a:spLocks noChangeShapeType="1"/>
          </p:cNvSpPr>
          <p:nvPr/>
        </p:nvSpPr>
        <p:spPr bwMode="gray">
          <a:xfrm>
            <a:off x="3983038" y="0"/>
            <a:ext cx="0" cy="68754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" name="Line 17"/>
          <p:cNvSpPr>
            <a:spLocks noChangeShapeType="1"/>
          </p:cNvSpPr>
          <p:nvPr/>
        </p:nvSpPr>
        <p:spPr bwMode="gray">
          <a:xfrm>
            <a:off x="5133975" y="388938"/>
            <a:ext cx="0" cy="6486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gray">
          <a:xfrm>
            <a:off x="6286500" y="619125"/>
            <a:ext cx="0" cy="6256338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2" name="Line 19"/>
          <p:cNvSpPr>
            <a:spLocks noChangeShapeType="1"/>
          </p:cNvSpPr>
          <p:nvPr/>
        </p:nvSpPr>
        <p:spPr bwMode="gray">
          <a:xfrm>
            <a:off x="7439025" y="773113"/>
            <a:ext cx="0" cy="6102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3" name="Line 20"/>
          <p:cNvSpPr>
            <a:spLocks noChangeShapeType="1"/>
          </p:cNvSpPr>
          <p:nvPr/>
        </p:nvSpPr>
        <p:spPr bwMode="gray">
          <a:xfrm>
            <a:off x="8591550" y="900113"/>
            <a:ext cx="0" cy="5975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4" name="Line 22"/>
          <p:cNvSpPr>
            <a:spLocks noChangeShapeType="1"/>
          </p:cNvSpPr>
          <p:nvPr/>
        </p:nvSpPr>
        <p:spPr bwMode="gray">
          <a:xfrm rot="5400000">
            <a:off x="2595563" y="-2176463"/>
            <a:ext cx="0" cy="51911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5" name="Line 23"/>
          <p:cNvSpPr>
            <a:spLocks noChangeShapeType="1"/>
          </p:cNvSpPr>
          <p:nvPr/>
        </p:nvSpPr>
        <p:spPr bwMode="gray">
          <a:xfrm rot="5400000">
            <a:off x="4578350" y="-303688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6" name="Line 24"/>
          <p:cNvSpPr>
            <a:spLocks noChangeShapeType="1"/>
          </p:cNvSpPr>
          <p:nvPr/>
        </p:nvSpPr>
        <p:spPr bwMode="gray">
          <a:xfrm rot="5400000">
            <a:off x="4578350" y="-191293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7" name="Line 25"/>
          <p:cNvSpPr>
            <a:spLocks noChangeShapeType="1"/>
          </p:cNvSpPr>
          <p:nvPr/>
        </p:nvSpPr>
        <p:spPr bwMode="gray">
          <a:xfrm rot="5400000">
            <a:off x="4579938" y="-788988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8" name="Line 26"/>
          <p:cNvSpPr>
            <a:spLocks noChangeShapeType="1"/>
          </p:cNvSpPr>
          <p:nvPr/>
        </p:nvSpPr>
        <p:spPr bwMode="gray">
          <a:xfrm rot="5400000">
            <a:off x="4579938" y="334962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9" name="Line 27"/>
          <p:cNvSpPr>
            <a:spLocks noChangeShapeType="1"/>
          </p:cNvSpPr>
          <p:nvPr/>
        </p:nvSpPr>
        <p:spPr bwMode="gray">
          <a:xfrm rot="5400000">
            <a:off x="4905376" y="1824037"/>
            <a:ext cx="0" cy="84232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0" name="Rectangle 28"/>
          <p:cNvSpPr>
            <a:spLocks noChangeArrowheads="1"/>
          </p:cNvSpPr>
          <p:nvPr/>
        </p:nvSpPr>
        <p:spPr bwMode="gray">
          <a:xfrm>
            <a:off x="4005263" y="2692400"/>
            <a:ext cx="1128712" cy="1079500"/>
          </a:xfrm>
          <a:prstGeom prst="rect">
            <a:avLst/>
          </a:prstGeom>
          <a:solidFill>
            <a:srgbClr val="FFFFFF">
              <a:alpha val="2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1" name="Rectangle 29"/>
          <p:cNvSpPr>
            <a:spLocks noChangeArrowheads="1"/>
          </p:cNvSpPr>
          <p:nvPr/>
        </p:nvSpPr>
        <p:spPr bwMode="gray">
          <a:xfrm>
            <a:off x="7459663" y="4937125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2" name="Rectangle 30"/>
          <p:cNvSpPr>
            <a:spLocks noChangeArrowheads="1"/>
          </p:cNvSpPr>
          <p:nvPr/>
        </p:nvSpPr>
        <p:spPr bwMode="gray">
          <a:xfrm>
            <a:off x="549275" y="3808413"/>
            <a:ext cx="1128713" cy="1079500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3" name="Rectangle 31"/>
          <p:cNvSpPr>
            <a:spLocks noChangeArrowheads="1"/>
          </p:cNvSpPr>
          <p:nvPr/>
        </p:nvSpPr>
        <p:spPr bwMode="gray">
          <a:xfrm>
            <a:off x="6307138" y="6064250"/>
            <a:ext cx="1128712" cy="796925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4" name="Rectangle 32"/>
          <p:cNvSpPr>
            <a:spLocks noChangeArrowheads="1"/>
          </p:cNvSpPr>
          <p:nvPr/>
        </p:nvSpPr>
        <p:spPr bwMode="gray">
          <a:xfrm>
            <a:off x="2846388" y="0"/>
            <a:ext cx="1128712" cy="404813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5" name="Rectangle 33"/>
          <p:cNvSpPr>
            <a:spLocks noChangeArrowheads="1"/>
          </p:cNvSpPr>
          <p:nvPr/>
        </p:nvSpPr>
        <p:spPr bwMode="gray">
          <a:xfrm>
            <a:off x="2852738" y="493871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6" name="Rectangle 34"/>
          <p:cNvSpPr>
            <a:spLocks noChangeArrowheads="1"/>
          </p:cNvSpPr>
          <p:nvPr/>
        </p:nvSpPr>
        <p:spPr bwMode="gray">
          <a:xfrm>
            <a:off x="6300788" y="156686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7" name="Freeform 36"/>
          <p:cNvSpPr>
            <a:spLocks/>
          </p:cNvSpPr>
          <p:nvPr/>
        </p:nvSpPr>
        <p:spPr bwMode="gray">
          <a:xfrm>
            <a:off x="4041775" y="0"/>
            <a:ext cx="5105400" cy="739775"/>
          </a:xfrm>
          <a:custGeom>
            <a:avLst/>
            <a:gdLst/>
            <a:ahLst/>
            <a:cxnLst>
              <a:cxn ang="0">
                <a:pos x="3130" y="453"/>
              </a:cxn>
              <a:cxn ang="0">
                <a:pos x="3130" y="0"/>
              </a:cxn>
              <a:cxn ang="0">
                <a:pos x="0" y="0"/>
              </a:cxn>
              <a:cxn ang="0">
                <a:pos x="3130" y="453"/>
              </a:cxn>
            </a:cxnLst>
            <a:rect l="0" t="0" r="r" b="b"/>
            <a:pathLst>
              <a:path w="3130" h="453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28" name="Picture 37" descr="water"/>
          <p:cNvPicPr>
            <a:picLocks noChangeAspect="1" noChangeArrowheads="1"/>
          </p:cNvPicPr>
          <p:nvPr/>
        </p:nvPicPr>
        <p:blipFill>
          <a:blip r:embed="rId2"/>
          <a:srcRect l="22409" t="16374" b="27486"/>
          <a:stretch>
            <a:fillRect/>
          </a:stretch>
        </p:blipFill>
        <p:spPr bwMode="gray">
          <a:xfrm rot="786797">
            <a:off x="6629400" y="-381000"/>
            <a:ext cx="2417763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8" descr="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25438"/>
            <a:ext cx="2057400" cy="5800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25438"/>
            <a:ext cx="6019800" cy="5800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0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53A1A-FBDA-489D-AB03-FE46D2B41E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27" grpId="0" animBg="1" autoUpdateAnimBg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6735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7"/>
          <p:cNvSpPr>
            <a:spLocks/>
          </p:cNvSpPr>
          <p:nvPr/>
        </p:nvSpPr>
        <p:spPr bwMode="gray">
          <a:xfrm>
            <a:off x="-9525" y="-9525"/>
            <a:ext cx="9156700" cy="6872288"/>
          </a:xfrm>
          <a:custGeom>
            <a:avLst/>
            <a:gdLst/>
            <a:ahLst/>
            <a:cxnLst>
              <a:cxn ang="0">
                <a:pos x="5766" y="605"/>
              </a:cxn>
              <a:cxn ang="0">
                <a:pos x="5768" y="4325"/>
              </a:cxn>
              <a:cxn ang="0">
                <a:pos x="1082" y="4329"/>
              </a:cxn>
              <a:cxn ang="0">
                <a:pos x="13" y="3351"/>
              </a:cxn>
              <a:cxn ang="0">
                <a:pos x="0" y="0"/>
              </a:cxn>
              <a:cxn ang="0">
                <a:pos x="2428" y="7"/>
              </a:cxn>
              <a:cxn ang="0">
                <a:pos x="5766" y="605"/>
              </a:cxn>
            </a:cxnLst>
            <a:rect l="0" t="0" r="r" b="b"/>
            <a:pathLst>
              <a:path w="5768" h="4329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lnTo>
                  <a:pt x="1082" y="4329"/>
                </a:lnTo>
                <a:cubicBezTo>
                  <a:pt x="318" y="3809"/>
                  <a:pt x="9" y="3349"/>
                  <a:pt x="13" y="335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3137"/>
                  <a:invGamma/>
                </a:schemeClr>
              </a:gs>
              <a:gs pos="100000">
                <a:schemeClr val="bg1">
                  <a:alpha val="70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gray">
          <a:xfrm>
            <a:off x="-4763" y="5500688"/>
            <a:ext cx="1441451" cy="135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00"/>
              </a:cxn>
              <a:cxn ang="0">
                <a:pos x="1089" y="1100"/>
              </a:cxn>
              <a:cxn ang="0">
                <a:pos x="0" y="0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37" name="Line 13"/>
          <p:cNvSpPr>
            <a:spLocks noChangeShapeType="1"/>
          </p:cNvSpPr>
          <p:nvPr/>
        </p:nvSpPr>
        <p:spPr bwMode="gray">
          <a:xfrm>
            <a:off x="527050" y="0"/>
            <a:ext cx="0" cy="59102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gray">
          <a:xfrm>
            <a:off x="1677988" y="0"/>
            <a:ext cx="0" cy="68326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39" name="Line 15"/>
          <p:cNvSpPr>
            <a:spLocks noChangeShapeType="1"/>
          </p:cNvSpPr>
          <p:nvPr/>
        </p:nvSpPr>
        <p:spPr bwMode="gray">
          <a:xfrm>
            <a:off x="2830513" y="0"/>
            <a:ext cx="0" cy="68611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gray">
          <a:xfrm>
            <a:off x="3983038" y="0"/>
            <a:ext cx="0" cy="68754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gray">
          <a:xfrm>
            <a:off x="5133975" y="388938"/>
            <a:ext cx="0" cy="6486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42" name="Line 18"/>
          <p:cNvSpPr>
            <a:spLocks noChangeShapeType="1"/>
          </p:cNvSpPr>
          <p:nvPr/>
        </p:nvSpPr>
        <p:spPr bwMode="gray">
          <a:xfrm>
            <a:off x="6286500" y="619125"/>
            <a:ext cx="0" cy="6256338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43" name="Line 19"/>
          <p:cNvSpPr>
            <a:spLocks noChangeShapeType="1"/>
          </p:cNvSpPr>
          <p:nvPr/>
        </p:nvSpPr>
        <p:spPr bwMode="gray">
          <a:xfrm>
            <a:off x="7439025" y="773113"/>
            <a:ext cx="0" cy="6102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gray">
          <a:xfrm>
            <a:off x="8591550" y="900113"/>
            <a:ext cx="0" cy="5975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46" name="Line 22"/>
          <p:cNvSpPr>
            <a:spLocks noChangeShapeType="1"/>
          </p:cNvSpPr>
          <p:nvPr/>
        </p:nvSpPr>
        <p:spPr bwMode="gray">
          <a:xfrm rot="5400000">
            <a:off x="2595563" y="-2176463"/>
            <a:ext cx="0" cy="51911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47" name="Line 23"/>
          <p:cNvSpPr>
            <a:spLocks noChangeShapeType="1"/>
          </p:cNvSpPr>
          <p:nvPr/>
        </p:nvSpPr>
        <p:spPr bwMode="gray">
          <a:xfrm rot="5400000">
            <a:off x="4578350" y="-303688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48" name="Line 24"/>
          <p:cNvSpPr>
            <a:spLocks noChangeShapeType="1"/>
          </p:cNvSpPr>
          <p:nvPr/>
        </p:nvSpPr>
        <p:spPr bwMode="gray">
          <a:xfrm rot="5400000">
            <a:off x="4578350" y="-191293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49" name="Line 25"/>
          <p:cNvSpPr>
            <a:spLocks noChangeShapeType="1"/>
          </p:cNvSpPr>
          <p:nvPr/>
        </p:nvSpPr>
        <p:spPr bwMode="gray">
          <a:xfrm rot="5400000">
            <a:off x="4579938" y="-788988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50" name="Line 26"/>
          <p:cNvSpPr>
            <a:spLocks noChangeShapeType="1"/>
          </p:cNvSpPr>
          <p:nvPr/>
        </p:nvSpPr>
        <p:spPr bwMode="gray">
          <a:xfrm rot="5400000">
            <a:off x="4579938" y="334962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51" name="Line 27"/>
          <p:cNvSpPr>
            <a:spLocks noChangeShapeType="1"/>
          </p:cNvSpPr>
          <p:nvPr/>
        </p:nvSpPr>
        <p:spPr bwMode="gray">
          <a:xfrm rot="5400000">
            <a:off x="4905376" y="1824037"/>
            <a:ext cx="0" cy="84232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4005263" y="2692400"/>
            <a:ext cx="1128712" cy="1079500"/>
          </a:xfrm>
          <a:prstGeom prst="rect">
            <a:avLst/>
          </a:prstGeom>
          <a:solidFill>
            <a:srgbClr val="FFFFFF">
              <a:alpha val="2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gray">
          <a:xfrm>
            <a:off x="7459663" y="4937125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>
            <a:off x="549275" y="3808413"/>
            <a:ext cx="1128713" cy="1079500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gray">
          <a:xfrm>
            <a:off x="6307138" y="6064250"/>
            <a:ext cx="1128712" cy="796925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>
            <a:off x="2846388" y="0"/>
            <a:ext cx="1128712" cy="404813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57" name="Rectangle 33"/>
          <p:cNvSpPr>
            <a:spLocks noChangeArrowheads="1"/>
          </p:cNvSpPr>
          <p:nvPr/>
        </p:nvSpPr>
        <p:spPr bwMode="gray">
          <a:xfrm>
            <a:off x="2852738" y="493871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gray">
          <a:xfrm>
            <a:off x="6300788" y="156686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fld id="{718AFC62-012B-40CC-9BFB-005351DB7E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60" name="Freeform 36"/>
          <p:cNvSpPr>
            <a:spLocks/>
          </p:cNvSpPr>
          <p:nvPr/>
        </p:nvSpPr>
        <p:spPr bwMode="gray">
          <a:xfrm>
            <a:off x="4041775" y="0"/>
            <a:ext cx="5105400" cy="739775"/>
          </a:xfrm>
          <a:custGeom>
            <a:avLst/>
            <a:gdLst/>
            <a:ahLst/>
            <a:cxnLst>
              <a:cxn ang="0">
                <a:pos x="3130" y="453"/>
              </a:cxn>
              <a:cxn ang="0">
                <a:pos x="3130" y="0"/>
              </a:cxn>
              <a:cxn ang="0">
                <a:pos x="0" y="0"/>
              </a:cxn>
              <a:cxn ang="0">
                <a:pos x="3130" y="453"/>
              </a:cxn>
            </a:cxnLst>
            <a:rect l="0" t="0" r="r" b="b"/>
            <a:pathLst>
              <a:path w="3130" h="453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25438"/>
            <a:ext cx="82296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pic>
        <p:nvPicPr>
          <p:cNvPr id="3" name="Picture 37" descr="water"/>
          <p:cNvPicPr>
            <a:picLocks noChangeAspect="1" noChangeArrowheads="1"/>
          </p:cNvPicPr>
          <p:nvPr/>
        </p:nvPicPr>
        <p:blipFill>
          <a:blip r:embed="rId15"/>
          <a:srcRect l="22409" t="16374" b="27486"/>
          <a:stretch>
            <a:fillRect/>
          </a:stretch>
        </p:blipFill>
        <p:spPr bwMode="gray">
          <a:xfrm rot="786797">
            <a:off x="6629400" y="-381000"/>
            <a:ext cx="2417763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8" descr="3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</p:sldLayoutIdLst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mph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3" grpId="0" animBg="1"/>
      <p:bldP spid="1060" grpId="0" animBg="1"/>
      <p:bldP spid="1026" grpId="0"/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gi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48680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Муниципальное казенное дошкольное образовательное учреждение </a:t>
            </a:r>
          </a:p>
          <a:p>
            <a:pPr algn="ctr"/>
            <a:r>
              <a:rPr lang="ru-RU" dirty="0"/>
              <a:t>«Центр развития ребенка – детский сад №12 «Сказка» </a:t>
            </a:r>
          </a:p>
          <a:p>
            <a:pPr algn="ctr"/>
            <a:r>
              <a:rPr lang="ru-RU" dirty="0"/>
              <a:t>городского округа город Фролово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2060848"/>
            <a:ext cx="64087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Городской обучающий </a:t>
            </a:r>
            <a:r>
              <a:rPr lang="ru-RU" dirty="0" smtClean="0"/>
              <a:t>мастер-класс</a:t>
            </a:r>
            <a:r>
              <a:rPr lang="ru-RU" dirty="0" smtClean="0"/>
              <a:t> </a:t>
            </a:r>
            <a:r>
              <a:rPr lang="ru-RU" dirty="0"/>
              <a:t>для педагогов </a:t>
            </a:r>
            <a:r>
              <a:rPr lang="ru-RU" dirty="0" smtClean="0"/>
              <a:t>ДОО</a:t>
            </a:r>
          </a:p>
          <a:p>
            <a:pPr algn="ctr"/>
            <a:endParaRPr lang="ru-RU" dirty="0" smtClean="0"/>
          </a:p>
          <a:p>
            <a:pPr algn="ctr"/>
            <a:r>
              <a:rPr lang="ru-RU" b="1" dirty="0" smtClean="0"/>
              <a:t>«Современные </a:t>
            </a:r>
            <a:r>
              <a:rPr lang="ru-RU" b="1" dirty="0"/>
              <a:t>технологии</a:t>
            </a:r>
            <a:r>
              <a:rPr lang="ru-RU" b="1" dirty="0" smtClean="0"/>
              <a:t>:</a:t>
            </a:r>
          </a:p>
          <a:p>
            <a:pPr algn="ctr"/>
            <a:r>
              <a:rPr lang="ru-RU" b="1" dirty="0" smtClean="0"/>
              <a:t> </a:t>
            </a:r>
            <a:r>
              <a:rPr lang="ru-RU" b="1" dirty="0"/>
              <a:t>организации обучения дошкольников </a:t>
            </a:r>
            <a:endParaRPr lang="ru-RU" b="1" dirty="0" smtClean="0"/>
          </a:p>
          <a:p>
            <a:pPr algn="ctr"/>
            <a:r>
              <a:rPr lang="ru-RU" b="1" dirty="0" smtClean="0"/>
              <a:t>в </a:t>
            </a:r>
            <a:r>
              <a:rPr lang="ru-RU" b="1" dirty="0"/>
              <a:t>культурных </a:t>
            </a:r>
            <a:r>
              <a:rPr lang="ru-RU" b="1" dirty="0" smtClean="0"/>
              <a:t>практиках»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92080" y="5085184"/>
            <a:ext cx="3312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Авторы – составители:</a:t>
            </a:r>
          </a:p>
          <a:p>
            <a:pPr algn="r"/>
            <a:r>
              <a:rPr lang="ru-RU" dirty="0" smtClean="0"/>
              <a:t>Волкова </a:t>
            </a:r>
            <a:r>
              <a:rPr lang="ru-RU" dirty="0"/>
              <a:t>О.П</a:t>
            </a:r>
            <a:r>
              <a:rPr lang="ru-RU" dirty="0" smtClean="0"/>
              <a:t>.,</a:t>
            </a:r>
            <a:endParaRPr lang="ru-RU" dirty="0"/>
          </a:p>
          <a:p>
            <a:pPr algn="r"/>
            <a:r>
              <a:rPr lang="ru-RU" dirty="0" err="1"/>
              <a:t>Додокина</a:t>
            </a:r>
            <a:r>
              <a:rPr lang="ru-RU" dirty="0"/>
              <a:t> Н.В</a:t>
            </a:r>
            <a:r>
              <a:rPr lang="ru-RU" dirty="0" smtClean="0"/>
              <a:t>.,</a:t>
            </a:r>
            <a:endParaRPr lang="ru-RU" dirty="0"/>
          </a:p>
          <a:p>
            <a:pPr algn="r"/>
            <a:r>
              <a:rPr lang="ru-RU" dirty="0" err="1"/>
              <a:t>Удовицкая</a:t>
            </a:r>
            <a:r>
              <a:rPr lang="ru-RU" dirty="0"/>
              <a:t> М.Н.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6054680"/>
            <a:ext cx="1944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г. </a:t>
            </a:r>
            <a:r>
              <a:rPr lang="ru-RU" dirty="0" smtClean="0"/>
              <a:t>Фролово, 2022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04657"/>
            <a:ext cx="1080120" cy="1068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827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/>
          </p:cNvSpPr>
          <p:nvPr>
            <p:ph type="title" idx="4294967295"/>
          </p:nvPr>
        </p:nvSpPr>
        <p:spPr>
          <a:xfrm>
            <a:off x="179388" y="188913"/>
            <a:ext cx="9144000" cy="1583903"/>
          </a:xfrm>
        </p:spPr>
        <p:txBody>
          <a:bodyPr anchor="t"/>
          <a:lstStyle/>
          <a:p>
            <a:pPr algn="ctr" eaLnBrk="1" hangingPunct="1">
              <a:defRPr/>
            </a:pPr>
            <a:r>
              <a:rPr lang="ru-RU" sz="2800" i="1" dirty="0">
                <a:solidFill>
                  <a:srgbClr val="F04F0E"/>
                </a:solidFill>
                <a:latin typeface="Bookman Old Style" pitchFamily="18" charset="0"/>
              </a:rPr>
              <a:t>Современные технологии: </a:t>
            </a:r>
            <a:br>
              <a:rPr lang="ru-RU" sz="2800" i="1" dirty="0">
                <a:solidFill>
                  <a:srgbClr val="F04F0E"/>
                </a:solidFill>
                <a:latin typeface="Bookman Old Style" pitchFamily="18" charset="0"/>
              </a:rPr>
            </a:br>
            <a:r>
              <a:rPr lang="ru-RU" sz="2800" i="1" dirty="0">
                <a:solidFill>
                  <a:srgbClr val="F04F0E"/>
                </a:solidFill>
                <a:latin typeface="Bookman Old Style" pitchFamily="18" charset="0"/>
              </a:rPr>
              <a:t>организации обучения дошкольников в культурных практиках.</a:t>
            </a:r>
            <a:br>
              <a:rPr lang="ru-RU" sz="2800" i="1" dirty="0">
                <a:solidFill>
                  <a:srgbClr val="F04F0E"/>
                </a:solidFill>
                <a:latin typeface="Bookman Old Style" pitchFamily="18" charset="0"/>
              </a:rPr>
            </a:br>
            <a:endParaRPr lang="ru-RU" sz="2800" i="1" dirty="0" smtClean="0">
              <a:solidFill>
                <a:srgbClr val="F04F0E"/>
              </a:solidFill>
              <a:latin typeface="Bookman Old Style" pitchFamily="18" charset="0"/>
            </a:endParaRPr>
          </a:p>
        </p:txBody>
      </p:sp>
      <p:sp>
        <p:nvSpPr>
          <p:cNvPr id="26626" name="Rectangle 3"/>
          <p:cNvSpPr>
            <a:spLocks noGrp="1"/>
          </p:cNvSpPr>
          <p:nvPr>
            <p:ph type="body" idx="4294967295"/>
          </p:nvPr>
        </p:nvSpPr>
        <p:spPr>
          <a:xfrm>
            <a:off x="323850" y="1700809"/>
            <a:ext cx="7056462" cy="4680942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ru-RU" sz="2000" b="1" dirty="0" smtClean="0">
                <a:solidFill>
                  <a:srgbClr val="006600"/>
                </a:solidFill>
                <a:latin typeface="Trebuchet MS" pitchFamily="34" charset="0"/>
              </a:rPr>
              <a:t>   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С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выходом Федерального государственного образовательного стандарта дошкольного образования особое внимание уделяется различным видам детской деятельности и решению задач развития у дошкольников самостоятельности и творчества. В основу реализации задач ФГОС ДО положен культурологический и </a:t>
            </a:r>
            <a:r>
              <a:rPr lang="ru-RU" sz="1800" b="1" dirty="0" err="1">
                <a:latin typeface="Arial" pitchFamily="34" charset="0"/>
                <a:cs typeface="Arial" pitchFamily="34" charset="0"/>
              </a:rPr>
              <a:t>деятельностный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 подход в педагогике. Культурологический подход определяет воспитание как способ приобщения ребенка к ценностям мировой и национальной культуры, развития его творческих способностей и наклонностей, защиту его прав и здоровья. Условием реализации культурологического подхода в педагогике является диалог культур – личностной культуры ребенка и педагогической культуры воспитателя, специалиста.</a:t>
            </a:r>
            <a:endParaRPr lang="ru-RU" sz="18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7" name="Picture 10" descr="15-225x3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08304" y="4005064"/>
            <a:ext cx="1684146" cy="252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695699"/>
            <a:ext cx="7886700" cy="3481264"/>
          </a:xfrm>
        </p:spPr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3669477" y="3657222"/>
            <a:ext cx="614548" cy="225631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21088" y="3087584"/>
            <a:ext cx="2365417" cy="143691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accent1">
                    <a:lumMod val="75000"/>
                  </a:schemeClr>
                </a:solidFill>
              </a:rPr>
              <a:t>ФГОС</a:t>
            </a:r>
          </a:p>
        </p:txBody>
      </p:sp>
      <p:sp>
        <p:nvSpPr>
          <p:cNvPr id="6" name="Стрелка вправо 5"/>
          <p:cNvSpPr/>
          <p:nvPr/>
        </p:nvSpPr>
        <p:spPr>
          <a:xfrm rot="1418242">
            <a:off x="3723030" y="4363550"/>
            <a:ext cx="614548" cy="225631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 rot="20289315">
            <a:off x="3721755" y="3049876"/>
            <a:ext cx="614548" cy="225631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73298" y="2484067"/>
            <a:ext cx="3046672" cy="678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индивидуализация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67008" y="3306861"/>
            <a:ext cx="3052964" cy="10582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поддержка инициативы ребёнка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67008" y="4483354"/>
            <a:ext cx="3052964" cy="13050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ребёнок-субъект образовательных отношений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Mila\Desktop\standart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67" y="701579"/>
            <a:ext cx="3158423" cy="16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73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6" name="Picture 18" descr="110150141_007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96307" y="5676900"/>
            <a:ext cx="1585913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611560" y="332655"/>
            <a:ext cx="8136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Практика – это</a:t>
            </a:r>
          </a:p>
          <a:p>
            <a:pPr algn="just"/>
            <a:r>
              <a:rPr lang="ru-RU" dirty="0" smtClean="0"/>
              <a:t>• усилия</a:t>
            </a:r>
            <a:r>
              <a:rPr lang="ru-RU" dirty="0"/>
              <a:t>, прилагаемые человеком к разрешению выдвигаемых жизнью </a:t>
            </a:r>
            <a:r>
              <a:rPr lang="ru-RU" dirty="0" smtClean="0"/>
              <a:t>задач;</a:t>
            </a:r>
            <a:endParaRPr lang="ru-RU" dirty="0"/>
          </a:p>
          <a:p>
            <a:pPr algn="just"/>
            <a:r>
              <a:rPr lang="ru-RU" dirty="0" smtClean="0"/>
              <a:t>• многократное </a:t>
            </a:r>
            <a:r>
              <a:rPr lang="ru-RU" dirty="0"/>
              <a:t>повторение, </a:t>
            </a:r>
            <a:r>
              <a:rPr lang="ru-RU" dirty="0" smtClean="0"/>
              <a:t>упражнение;</a:t>
            </a:r>
            <a:endParaRPr lang="ru-RU" dirty="0"/>
          </a:p>
          <a:p>
            <a:pPr algn="just"/>
            <a:r>
              <a:rPr lang="ru-RU" dirty="0" smtClean="0"/>
              <a:t>• источник </a:t>
            </a:r>
            <a:r>
              <a:rPr lang="ru-RU" dirty="0"/>
              <a:t>опытности, </a:t>
            </a:r>
            <a:r>
              <a:rPr lang="ru-RU" dirty="0" smtClean="0"/>
              <a:t>умения;</a:t>
            </a:r>
            <a:endParaRPr lang="ru-RU" dirty="0"/>
          </a:p>
          <a:p>
            <a:pPr algn="just"/>
            <a:r>
              <a:rPr lang="ru-RU" dirty="0" smtClean="0"/>
              <a:t>• в </a:t>
            </a:r>
            <a:r>
              <a:rPr lang="ru-RU" dirty="0"/>
              <a:t>основе практики лежат знания и способности </a:t>
            </a:r>
            <a:r>
              <a:rPr lang="ru-RU" dirty="0" smtClean="0"/>
              <a:t>человека;</a:t>
            </a:r>
            <a:endParaRPr lang="ru-RU" dirty="0"/>
          </a:p>
          <a:p>
            <a:pPr algn="just"/>
            <a:r>
              <a:rPr lang="ru-RU" dirty="0" smtClean="0"/>
              <a:t>• деятельность </a:t>
            </a:r>
            <a:r>
              <a:rPr lang="ru-RU" dirty="0"/>
              <a:t>человека, способ создания материальной и духовной культуры.</a:t>
            </a:r>
          </a:p>
          <a:p>
            <a:pPr algn="just"/>
            <a:r>
              <a:rPr lang="ru-RU" dirty="0"/>
              <a:t> </a:t>
            </a:r>
            <a:r>
              <a:rPr lang="ru-RU" dirty="0" smtClean="0"/>
              <a:t>       </a:t>
            </a:r>
          </a:p>
          <a:p>
            <a:pPr algn="just"/>
            <a:r>
              <a:rPr lang="ru-RU" b="1" dirty="0" smtClean="0"/>
              <a:t>Практика </a:t>
            </a:r>
            <a:r>
              <a:rPr lang="ru-RU" b="1" dirty="0"/>
              <a:t>становится культурной</a:t>
            </a:r>
            <a:r>
              <a:rPr lang="ru-RU" dirty="0"/>
              <a:t>, когда происходит освоение «культурных умений», которые выступают как готовность и способность ребенка действовать во всех обстоятельствах жизни и деятельности на основе культурных норм и выражают:</a:t>
            </a:r>
          </a:p>
          <a:p>
            <a:pPr algn="just"/>
            <a:r>
              <a:rPr lang="ru-RU" dirty="0" smtClean="0"/>
              <a:t>• содержание</a:t>
            </a:r>
            <a:r>
              <a:rPr lang="ru-RU" dirty="0"/>
              <a:t>, качество и направленность его действий и поступков;</a:t>
            </a:r>
          </a:p>
          <a:p>
            <a:pPr algn="just"/>
            <a:r>
              <a:rPr lang="ru-RU" dirty="0" smtClean="0"/>
              <a:t>• индивидуальные </a:t>
            </a:r>
            <a:r>
              <a:rPr lang="ru-RU" dirty="0"/>
              <a:t>особенности (оригинальность и уникальность) его действий;</a:t>
            </a:r>
          </a:p>
          <a:p>
            <a:pPr algn="just"/>
            <a:r>
              <a:rPr lang="ru-RU" dirty="0" smtClean="0"/>
              <a:t>• принятие </a:t>
            </a:r>
            <a:r>
              <a:rPr lang="ru-RU" dirty="0"/>
              <a:t>и освоение культурных норм сообщества, к которому принадлежит ребенок;</a:t>
            </a:r>
          </a:p>
          <a:p>
            <a:pPr algn="just"/>
            <a:r>
              <a:rPr lang="ru-RU" dirty="0" smtClean="0"/>
              <a:t>• принятие </a:t>
            </a:r>
            <a:r>
              <a:rPr lang="ru-RU" dirty="0"/>
              <a:t>общезначимых (общечеловеческих) культурных образцов деятельности и поведения.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48680"/>
            <a:ext cx="82809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    Культурные </a:t>
            </a:r>
            <a:r>
              <a:rPr lang="ru-RU" b="1" dirty="0"/>
              <a:t>практики </a:t>
            </a:r>
            <a:r>
              <a:rPr lang="ru-RU" dirty="0"/>
              <a:t>– это приобретение опыта общения и взаимодействия со взрослыми, сверстниками; это освоение позитивного и негативного жизненного опыта.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/>
              <a:t> </a:t>
            </a:r>
            <a:r>
              <a:rPr lang="ru-RU" dirty="0" smtClean="0"/>
              <a:t>   Существует </a:t>
            </a:r>
            <a:r>
              <a:rPr lang="ru-RU" dirty="0"/>
              <a:t>два направления культурных практик: культурные практики, инициируемые детьми, и культурные практики, инициируемые, организуемые и направляемые взрослыми.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402" y="2645227"/>
            <a:ext cx="3168352" cy="422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81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8591"/>
            <a:ext cx="8253513" cy="90559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+mj-lt"/>
              </a:rPr>
              <a:t>Основные признаки </a:t>
            </a:r>
            <a:br>
              <a:rPr lang="ru-RU" sz="3200" dirty="0" smtClean="0">
                <a:solidFill>
                  <a:schemeClr val="tx1"/>
                </a:solidFill>
                <a:latin typeface="+mj-lt"/>
              </a:rPr>
            </a:br>
            <a:r>
              <a:rPr lang="ru-RU" sz="3200" dirty="0" smtClean="0">
                <a:solidFill>
                  <a:schemeClr val="tx1"/>
                </a:solidFill>
                <a:latin typeface="+mj-lt"/>
              </a:rPr>
              <a:t>культурных практик </a:t>
            </a:r>
            <a:endParaRPr lang="ru-RU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515504" y="1671255"/>
            <a:ext cx="8183880" cy="418795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62500" lnSpcReduction="20000"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/>
              <a:t>В культурной практике тема образовательной деятельности раскладывается на задачи для решения (проблемы</a:t>
            </a:r>
            <a:r>
              <a:rPr lang="ru-RU" dirty="0" smtClean="0"/>
              <a:t>).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/>
              <a:t>Практика мотивирована для детей (культурно-смысловые контексты). </a:t>
            </a:r>
            <a:endParaRPr lang="ru-RU" dirty="0" smtClean="0"/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/>
              <a:t>Задачи </a:t>
            </a:r>
            <a:r>
              <a:rPr lang="ru-RU" dirty="0"/>
              <a:t>для решения связаны с текущими (в зоне актуального развития) или перспективными (в зоне ближайшего развития) интересами детей. </a:t>
            </a:r>
            <a:endParaRPr lang="ru-RU" dirty="0" smtClean="0"/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/>
              <a:t>Решение </a:t>
            </a:r>
            <a:r>
              <a:rPr lang="ru-RU" dirty="0"/>
              <a:t>проблем опирается на опыт, который уже есть у </a:t>
            </a:r>
            <a:r>
              <a:rPr lang="ru-RU" dirty="0" smtClean="0"/>
              <a:t>детей.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/>
              <a:t>Решение </a:t>
            </a:r>
            <a:r>
              <a:rPr lang="ru-RU" dirty="0"/>
              <a:t>проблем приводит к появлению нового опыта и его </a:t>
            </a:r>
            <a:r>
              <a:rPr lang="ru-RU" dirty="0" smtClean="0"/>
              <a:t>фиксации.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/>
              <a:t>Культурная </a:t>
            </a:r>
            <a:r>
              <a:rPr lang="ru-RU" dirty="0"/>
              <a:t>практика реализуется посредством разных видов деятельности и взаимодействия детей и </a:t>
            </a:r>
            <a:r>
              <a:rPr lang="ru-RU" dirty="0" smtClean="0"/>
              <a:t>взрослых.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/>
              <a:t>В </a:t>
            </a:r>
            <a:r>
              <a:rPr lang="ru-RU" dirty="0"/>
              <a:t>культурной практике реализуется творческий потенциал участников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119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3"/>
            <a:ext cx="85689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Цель культурных практик: </a:t>
            </a:r>
            <a:endParaRPr lang="ru-RU" b="1" dirty="0" smtClean="0"/>
          </a:p>
          <a:p>
            <a:pPr algn="just"/>
            <a:r>
              <a:rPr lang="ru-RU" dirty="0" smtClean="0"/>
              <a:t>формирование </a:t>
            </a:r>
            <a:r>
              <a:rPr lang="ru-RU" dirty="0"/>
              <a:t>общей культуры личности дошкольника, развитие социальных, нравственных, </a:t>
            </a:r>
            <a:r>
              <a:rPr lang="ru-RU" dirty="0" smtClean="0"/>
              <a:t>эстетических, интеллектуальных </a:t>
            </a:r>
            <a:r>
              <a:rPr lang="ru-RU" dirty="0"/>
              <a:t>качеств, инициативности, самостоятельности и ответственности, а также формирование предпосылок к учебной деятельности.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876" y="2204865"/>
            <a:ext cx="6204181" cy="46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49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045" y="545672"/>
            <a:ext cx="8183880" cy="1051560"/>
          </a:xfr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Зачем </a:t>
            </a:r>
            <a:r>
              <a:rPr lang="ru-RU" sz="3200" dirty="0" smtClean="0">
                <a:solidFill>
                  <a:schemeClr val="tx1"/>
                </a:solidFill>
              </a:rPr>
              <a:t>дошкольнику  культурная </a:t>
            </a:r>
            <a:r>
              <a:rPr lang="ru-RU" sz="3200" dirty="0">
                <a:solidFill>
                  <a:schemeClr val="tx1"/>
                </a:solidFill>
              </a:rPr>
              <a:t>практика</a:t>
            </a:r>
            <a:r>
              <a:rPr lang="ru-RU" sz="3200" dirty="0" smtClean="0">
                <a:solidFill>
                  <a:schemeClr val="tx1"/>
                </a:solidFill>
              </a:rPr>
              <a:t>?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2037858"/>
            <a:ext cx="2808312" cy="38093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760"/>
              </a:lnSpc>
            </a:pPr>
            <a:r>
              <a:rPr lang="ru-RU" sz="2000" b="1" spc="-10" dirty="0" smtClean="0">
                <a:solidFill>
                  <a:schemeClr val="tx1"/>
                </a:solidFill>
                <a:cs typeface="Calibri"/>
              </a:rPr>
              <a:t>Самоопределение</a:t>
            </a:r>
            <a:endParaRPr lang="ru-RU" sz="2000" b="1" dirty="0">
              <a:solidFill>
                <a:schemeClr val="tx1"/>
              </a:solidFill>
              <a:cs typeface="Calibri"/>
            </a:endParaRPr>
          </a:p>
          <a:p>
            <a:pPr marL="12065" marR="5080" algn="ctr">
              <a:lnSpc>
                <a:spcPct val="91600"/>
              </a:lnSpc>
              <a:spcBef>
                <a:spcPts val="120"/>
              </a:spcBef>
            </a:pPr>
            <a:r>
              <a:rPr lang="ru-RU" sz="2000" b="1" spc="-6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-5" dirty="0">
                <a:solidFill>
                  <a:schemeClr val="tx1"/>
                </a:solidFill>
                <a:cs typeface="Calibri"/>
              </a:rPr>
              <a:t>ребенка </a:t>
            </a:r>
            <a:r>
              <a:rPr lang="ru-RU" sz="2000" dirty="0">
                <a:solidFill>
                  <a:schemeClr val="tx1"/>
                </a:solidFill>
                <a:cs typeface="Calibri"/>
              </a:rPr>
              <a:t>– </a:t>
            </a:r>
            <a:r>
              <a:rPr lang="ru-RU" sz="2000" spc="-5" dirty="0">
                <a:solidFill>
                  <a:schemeClr val="tx1"/>
                </a:solidFill>
                <a:cs typeface="Calibri"/>
              </a:rPr>
              <a:t>потребность  </a:t>
            </a:r>
            <a:r>
              <a:rPr lang="ru-RU" sz="2000" spc="-15" dirty="0">
                <a:solidFill>
                  <a:schemeClr val="tx1"/>
                </a:solidFill>
                <a:cs typeface="Calibri"/>
              </a:rPr>
              <a:t>делать что-то </a:t>
            </a:r>
            <a:r>
              <a:rPr lang="ru-RU" sz="2000" spc="-5" dirty="0">
                <a:solidFill>
                  <a:schemeClr val="tx1"/>
                </a:solidFill>
                <a:cs typeface="Calibri"/>
              </a:rPr>
              <a:t>важное,  осуществление  разнообразных</a:t>
            </a:r>
            <a:r>
              <a:rPr lang="ru-RU" sz="2000" spc="-20" dirty="0">
                <a:solidFill>
                  <a:schemeClr val="tx1"/>
                </a:solidFill>
                <a:cs typeface="Calibri"/>
              </a:rPr>
              <a:t> </a:t>
            </a:r>
            <a:r>
              <a:rPr lang="ru-RU" sz="2000" spc="-5" dirty="0">
                <a:solidFill>
                  <a:schemeClr val="tx1"/>
                </a:solidFill>
                <a:cs typeface="Calibri"/>
              </a:rPr>
              <a:t>выборов</a:t>
            </a:r>
            <a:r>
              <a:rPr lang="ru-RU" sz="2000" spc="-5" dirty="0" smtClean="0">
                <a:solidFill>
                  <a:schemeClr val="tx1"/>
                </a:solidFill>
                <a:cs typeface="Calibri"/>
              </a:rPr>
              <a:t>…</a:t>
            </a:r>
            <a:endParaRPr lang="ru-RU" sz="2000" dirty="0">
              <a:solidFill>
                <a:schemeClr val="tx1"/>
              </a:solidFill>
              <a:cs typeface="Calibri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373757" y="2025119"/>
            <a:ext cx="2638403" cy="38093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760"/>
              </a:lnSpc>
            </a:pPr>
            <a:r>
              <a:rPr lang="ru-RU" sz="2000" b="1" spc="-5" dirty="0">
                <a:solidFill>
                  <a:schemeClr val="tx1"/>
                </a:solidFill>
                <a:cs typeface="Calibri"/>
              </a:rPr>
              <a:t>Самореализация</a:t>
            </a:r>
            <a:r>
              <a:rPr lang="ru-RU" sz="2000" b="1" spc="-40" dirty="0">
                <a:solidFill>
                  <a:schemeClr val="tx1"/>
                </a:solidFill>
                <a:cs typeface="Calibri"/>
              </a:rPr>
              <a:t> </a:t>
            </a:r>
            <a:r>
              <a:rPr lang="ru-RU" sz="2000" b="1" spc="-5" dirty="0">
                <a:solidFill>
                  <a:schemeClr val="tx1"/>
                </a:solidFill>
                <a:cs typeface="Calibri"/>
              </a:rPr>
              <a:t>ребенка</a:t>
            </a:r>
            <a:endParaRPr lang="ru-RU" sz="2000" b="1" dirty="0">
              <a:solidFill>
                <a:schemeClr val="tx1"/>
              </a:solidFill>
              <a:cs typeface="Calibri"/>
            </a:endParaRPr>
          </a:p>
          <a:p>
            <a:pPr marL="12700" marR="5080" indent="635" algn="ctr">
              <a:lnSpc>
                <a:spcPct val="91600"/>
              </a:lnSpc>
              <a:spcBef>
                <a:spcPts val="120"/>
              </a:spcBef>
            </a:pPr>
            <a:r>
              <a:rPr lang="ru-RU" sz="2000" spc="-5" dirty="0">
                <a:solidFill>
                  <a:schemeClr val="tx1"/>
                </a:solidFill>
                <a:cs typeface="Calibri"/>
              </a:rPr>
              <a:t>– опыт </a:t>
            </a:r>
            <a:r>
              <a:rPr lang="ru-RU" sz="2000" dirty="0">
                <a:solidFill>
                  <a:schemeClr val="tx1"/>
                </a:solidFill>
                <a:cs typeface="Calibri"/>
              </a:rPr>
              <a:t>успешной  </a:t>
            </a:r>
            <a:r>
              <a:rPr lang="ru-RU" sz="2000" spc="-5" dirty="0">
                <a:solidFill>
                  <a:schemeClr val="tx1"/>
                </a:solidFill>
                <a:cs typeface="Calibri"/>
              </a:rPr>
              <a:t>творческой</a:t>
            </a:r>
            <a:r>
              <a:rPr lang="ru-RU" sz="2000" spc="-65" dirty="0">
                <a:solidFill>
                  <a:schemeClr val="tx1"/>
                </a:solidFill>
                <a:cs typeface="Calibri"/>
              </a:rPr>
              <a:t> </a:t>
            </a:r>
            <a:r>
              <a:rPr lang="ru-RU" sz="2000" spc="-10" dirty="0">
                <a:solidFill>
                  <a:schemeClr val="tx1"/>
                </a:solidFill>
                <a:cs typeface="Calibri"/>
              </a:rPr>
              <a:t>деятельности,  </a:t>
            </a:r>
            <a:r>
              <a:rPr lang="ru-RU" sz="2000" spc="-5" dirty="0">
                <a:solidFill>
                  <a:schemeClr val="tx1"/>
                </a:solidFill>
                <a:cs typeface="Calibri"/>
              </a:rPr>
              <a:t>переживание  </a:t>
            </a:r>
            <a:r>
              <a:rPr lang="ru-RU" sz="2000" spc="-15" dirty="0">
                <a:solidFill>
                  <a:schemeClr val="tx1"/>
                </a:solidFill>
                <a:cs typeface="Calibri"/>
              </a:rPr>
              <a:t>удовольствия…</a:t>
            </a:r>
            <a:endParaRPr lang="ru-RU" sz="2000" dirty="0">
              <a:solidFill>
                <a:schemeClr val="tx1"/>
              </a:solidFill>
              <a:cs typeface="Calibri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56176" y="2055670"/>
            <a:ext cx="2592288" cy="37436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heavy" spc="-590" dirty="0">
                <a:latin typeface="Times New Roman"/>
                <a:cs typeface="Times New Roman"/>
              </a:rPr>
              <a:t> </a:t>
            </a:r>
            <a:r>
              <a:rPr lang="ru-RU" sz="2000" b="1" u="sng" spc="-5" dirty="0">
                <a:solidFill>
                  <a:schemeClr val="tx1"/>
                </a:solidFill>
                <a:cs typeface="Calibri"/>
              </a:rPr>
              <a:t>Саморазвитие </a:t>
            </a:r>
            <a:r>
              <a:rPr lang="ru-RU" sz="2000" dirty="0">
                <a:solidFill>
                  <a:schemeClr val="tx1"/>
                </a:solidFill>
                <a:cs typeface="Calibri"/>
              </a:rPr>
              <a:t>–  способность к  самос</a:t>
            </a:r>
            <a:r>
              <a:rPr lang="ru-RU" sz="2000" spc="-35" dirty="0">
                <a:solidFill>
                  <a:schemeClr val="tx1"/>
                </a:solidFill>
                <a:cs typeface="Calibri"/>
              </a:rPr>
              <a:t>т</a:t>
            </a:r>
            <a:r>
              <a:rPr lang="ru-RU" sz="2000" dirty="0">
                <a:solidFill>
                  <a:schemeClr val="tx1"/>
                </a:solidFill>
                <a:cs typeface="Calibri"/>
              </a:rPr>
              <a:t>оя</a:t>
            </a:r>
            <a:r>
              <a:rPr lang="ru-RU" sz="2000" spc="-35" dirty="0">
                <a:solidFill>
                  <a:schemeClr val="tx1"/>
                </a:solidFill>
                <a:cs typeface="Calibri"/>
              </a:rPr>
              <a:t>те</a:t>
            </a:r>
            <a:r>
              <a:rPr lang="ru-RU" sz="2000" dirty="0">
                <a:solidFill>
                  <a:schemeClr val="tx1"/>
                </a:solidFill>
                <a:cs typeface="Calibri"/>
              </a:rPr>
              <a:t>льн</a:t>
            </a:r>
            <a:r>
              <a:rPr lang="ru-RU" sz="2000" spc="-10" dirty="0">
                <a:solidFill>
                  <a:schemeClr val="tx1"/>
                </a:solidFill>
                <a:cs typeface="Calibri"/>
              </a:rPr>
              <a:t>о</a:t>
            </a:r>
            <a:r>
              <a:rPr lang="ru-RU" sz="2000" spc="-20" dirty="0">
                <a:solidFill>
                  <a:schemeClr val="tx1"/>
                </a:solidFill>
                <a:cs typeface="Calibri"/>
              </a:rPr>
              <a:t>м</a:t>
            </a:r>
            <a:r>
              <a:rPr lang="ru-RU" sz="2000" dirty="0">
                <a:solidFill>
                  <a:schemeClr val="tx1"/>
                </a:solidFill>
                <a:cs typeface="Calibri"/>
              </a:rPr>
              <a:t>у  решению</a:t>
            </a:r>
            <a:r>
              <a:rPr lang="ru-RU" sz="2000" spc="-114" dirty="0">
                <a:solidFill>
                  <a:schemeClr val="tx1"/>
                </a:solidFill>
                <a:cs typeface="Calibri"/>
              </a:rPr>
              <a:t> </a:t>
            </a:r>
            <a:r>
              <a:rPr lang="ru-RU" sz="2000" dirty="0">
                <a:solidFill>
                  <a:schemeClr val="tx1"/>
                </a:solidFill>
                <a:cs typeface="Calibri"/>
              </a:rPr>
              <a:t>задач</a:t>
            </a:r>
            <a:r>
              <a:rPr lang="ru-RU" sz="2000" dirty="0" smtClean="0">
                <a:solidFill>
                  <a:schemeClr val="tx1"/>
                </a:solidFill>
                <a:cs typeface="Calibri"/>
              </a:rPr>
              <a:t>…</a:t>
            </a:r>
            <a:endParaRPr lang="ru-RU" sz="2000" dirty="0">
              <a:solidFill>
                <a:schemeClr val="tx1"/>
              </a:solidFill>
              <a:cs typeface="Calibri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08790" y="5972961"/>
            <a:ext cx="1968335" cy="6447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Н.Б. Крылова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24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/>
          </p:cNvSpPr>
          <p:nvPr>
            <p:ph type="title" idx="4294967295"/>
          </p:nvPr>
        </p:nvSpPr>
        <p:spPr>
          <a:xfrm>
            <a:off x="468164" y="57150"/>
            <a:ext cx="7560220" cy="1296988"/>
          </a:xfrm>
        </p:spPr>
        <p:txBody>
          <a:bodyPr anchor="t"/>
          <a:lstStyle/>
          <a:p>
            <a:pPr algn="ctr" eaLnBrk="1" hangingPunct="1">
              <a:defRPr/>
            </a:pPr>
            <a:r>
              <a:rPr lang="ru-RU" sz="3200" i="1" dirty="0" smtClean="0">
                <a:solidFill>
                  <a:srgbClr val="E54D09"/>
                </a:solidFill>
                <a:latin typeface="Trebuchet MS" pitchFamily="34" charset="0"/>
              </a:rPr>
              <a:t>	</a:t>
            </a:r>
            <a:r>
              <a:rPr lang="ru-RU" dirty="0" smtClean="0">
                <a:latin typeface="Trebuchet MS" pitchFamily="34" charset="0"/>
              </a:rPr>
              <a:t> </a:t>
            </a:r>
          </a:p>
        </p:txBody>
      </p:sp>
      <p:sp>
        <p:nvSpPr>
          <p:cNvPr id="28674" name="Rectangle 3"/>
          <p:cNvSpPr>
            <a:spLocks noGrp="1"/>
          </p:cNvSpPr>
          <p:nvPr>
            <p:ph type="body" sz="half" idx="4294967295"/>
          </p:nvPr>
        </p:nvSpPr>
        <p:spPr>
          <a:xfrm>
            <a:off x="814614" y="874373"/>
            <a:ext cx="4079875" cy="2592288"/>
          </a:xfrm>
        </p:spPr>
        <p:txBody>
          <a:bodyPr/>
          <a:lstStyle/>
          <a:p>
            <a:pPr algn="just" eaLnBrk="1" hangingPunct="1"/>
            <a:r>
              <a:rPr lang="ru-RU" sz="1800" b="1" dirty="0" smtClean="0"/>
              <a:t>Культурные практики формируют общую культуру личности дошкольника, развивают их социальные, нравственные, эстетические, интеллектуальные, физические качества. </a:t>
            </a:r>
          </a:p>
        </p:txBody>
      </p:sp>
      <p:sp>
        <p:nvSpPr>
          <p:cNvPr id="28675" name="Rectangle 4"/>
          <p:cNvSpPr>
            <a:spLocks noGrp="1"/>
          </p:cNvSpPr>
          <p:nvPr>
            <p:ph type="body" sz="half" idx="4294967295"/>
          </p:nvPr>
        </p:nvSpPr>
        <p:spPr>
          <a:xfrm>
            <a:off x="4499993" y="4228305"/>
            <a:ext cx="4320479" cy="244078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sz="1800" b="1" dirty="0" smtClean="0"/>
              <a:t>Также культурные практики детства являются мощным инструментом для развития инициативности, самостоятельности и ответственности ребенка, а также формирования предпосылок к учебной деятельности.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ru-RU" sz="2000" b="1" dirty="0" smtClean="0">
              <a:solidFill>
                <a:srgbClr val="006600"/>
              </a:solidFill>
              <a:latin typeface="Trebuchet MS" pitchFamily="34" charset="0"/>
            </a:endParaRPr>
          </a:p>
        </p:txBody>
      </p:sp>
      <p:pic>
        <p:nvPicPr>
          <p:cNvPr id="28679" name="Picture 8" descr="91752924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1050" y="939687"/>
            <a:ext cx="339725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9" descr="91752924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46600" y="4276498"/>
            <a:ext cx="339725" cy="3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Picture 11" descr="99042546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8913"/>
            <a:ext cx="110648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620688"/>
            <a:ext cx="2427734" cy="32369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789040"/>
            <a:ext cx="3923928" cy="29429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83529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b="1" dirty="0" smtClean="0"/>
              <a:t>В </a:t>
            </a:r>
            <a:r>
              <a:rPr lang="ru-RU" b="1" dirty="0"/>
              <a:t>ходе реализации культурной практики решаются одновременно различные  </a:t>
            </a:r>
            <a:r>
              <a:rPr lang="ru-RU" b="1" dirty="0" smtClean="0"/>
              <a:t>задачи</a:t>
            </a:r>
            <a:r>
              <a:rPr lang="ru-RU" b="1" dirty="0"/>
              <a:t>:</a:t>
            </a:r>
            <a:endParaRPr lang="ru-RU" b="1" dirty="0" smtClean="0"/>
          </a:p>
          <a:p>
            <a:endParaRPr lang="ru-RU" dirty="0"/>
          </a:p>
          <a:p>
            <a:pPr marL="342900" indent="-342900" algn="just">
              <a:buAutoNum type="arabicPeriod"/>
            </a:pPr>
            <a:r>
              <a:rPr lang="ru-RU" b="1" dirty="0" smtClean="0"/>
              <a:t>Социально-коммуникативное </a:t>
            </a:r>
            <a:r>
              <a:rPr lang="ru-RU" b="1" dirty="0"/>
              <a:t>развитие</a:t>
            </a:r>
            <a:r>
              <a:rPr lang="ru-RU" dirty="0"/>
              <a:t>: усвоение норм и ценностей, 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</a:t>
            </a:r>
            <a:r>
              <a:rPr lang="ru-RU" dirty="0" err="1"/>
              <a:t>саморегуляции</a:t>
            </a:r>
            <a:r>
              <a:rPr lang="ru-RU" dirty="0"/>
              <a:t>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позитивных установок к различным видам труда и творчества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2. </a:t>
            </a:r>
            <a:r>
              <a:rPr lang="ru-RU" b="1" dirty="0"/>
              <a:t>Познавательное развитие</a:t>
            </a:r>
            <a:r>
              <a:rPr lang="ru-RU" dirty="0"/>
              <a:t>: развитие интересов детей, любознательности и познавательной мотивации; развитие воображения и творческой активности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3. </a:t>
            </a:r>
            <a:r>
              <a:rPr lang="ru-RU" b="1" dirty="0"/>
              <a:t>Речевое развитие</a:t>
            </a:r>
            <a:r>
              <a:rPr lang="ru-RU" dirty="0"/>
              <a:t>: владение речью как средством общения и культуры; знакомство с книжной культурой, детской литературой.</a:t>
            </a:r>
          </a:p>
        </p:txBody>
      </p:sp>
    </p:spTree>
    <p:extLst>
      <p:ext uri="{BB962C8B-B14F-4D97-AF65-F5344CB8AC3E}">
        <p14:creationId xmlns:p14="http://schemas.microsoft.com/office/powerpoint/2010/main" val="370607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764704"/>
            <a:ext cx="81369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4. </a:t>
            </a:r>
            <a:r>
              <a:rPr lang="ru-RU" b="1" dirty="0"/>
              <a:t>Художественно-эстетическое развитие</a:t>
            </a:r>
            <a:r>
              <a:rPr lang="ru-RU" dirty="0"/>
              <a:t>: развитие предпосылок</a:t>
            </a:r>
          </a:p>
          <a:p>
            <a:pPr algn="just"/>
            <a:r>
              <a:rPr lang="ru-RU" dirty="0"/>
              <a:t>ценностно-смыслового восприятия и понимания произведений искусства</a:t>
            </a:r>
          </a:p>
          <a:p>
            <a:pPr algn="just"/>
            <a:r>
              <a:rPr lang="ru-RU" dirty="0"/>
              <a:t>(словесного, музыкального, изобразительного); становление </a:t>
            </a:r>
            <a:r>
              <a:rPr lang="ru-RU" dirty="0" smtClean="0"/>
              <a:t>эстетического отношения </a:t>
            </a:r>
            <a:r>
              <a:rPr lang="ru-RU" dirty="0"/>
              <a:t>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5</a:t>
            </a:r>
            <a:r>
              <a:rPr lang="ru-RU" dirty="0"/>
              <a:t>. </a:t>
            </a:r>
            <a:r>
              <a:rPr lang="ru-RU" b="1" dirty="0"/>
              <a:t>Физическое развитие</a:t>
            </a:r>
            <a:r>
              <a:rPr lang="ru-RU" dirty="0"/>
              <a:t>: становление целенаправленности и </a:t>
            </a:r>
            <a:r>
              <a:rPr lang="ru-RU" dirty="0" err="1"/>
              <a:t>саморегуляции</a:t>
            </a:r>
            <a:r>
              <a:rPr lang="ru-RU" dirty="0"/>
              <a:t> в двигательной сфере; становление 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 и др.).</a:t>
            </a:r>
          </a:p>
        </p:txBody>
      </p:sp>
    </p:spTree>
    <p:extLst>
      <p:ext uri="{BB962C8B-B14F-4D97-AF65-F5344CB8AC3E}">
        <p14:creationId xmlns:p14="http://schemas.microsoft.com/office/powerpoint/2010/main" val="261549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4249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Виды и формы культурных </a:t>
            </a:r>
            <a:r>
              <a:rPr lang="ru-RU" b="1" dirty="0" smtClean="0"/>
              <a:t>практик</a:t>
            </a:r>
          </a:p>
          <a:p>
            <a:pPr algn="ctr"/>
            <a:endParaRPr lang="ru-RU" b="1" dirty="0"/>
          </a:p>
          <a:p>
            <a:pPr algn="just"/>
            <a:r>
              <a:rPr lang="ru-RU" dirty="0"/>
              <a:t>- </a:t>
            </a:r>
            <a:r>
              <a:rPr lang="ru-RU" b="1" dirty="0"/>
              <a:t>Совместная игра воспитателя и детей, </a:t>
            </a:r>
            <a:r>
              <a:rPr lang="ru-RU" dirty="0"/>
              <a:t>самодеятельная детская игра (сюжетно-ролевая, режиссерская, игра-драматизация, строительно-конструктивные игры). Является ведущей культурной практикой для детей дошкольного возраста.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373086"/>
            <a:ext cx="2536380" cy="45091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480285"/>
            <a:ext cx="6012160" cy="338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39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92696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- </a:t>
            </a:r>
            <a:r>
              <a:rPr lang="ru-RU" b="1" dirty="0"/>
              <a:t>Ситуации общения и накопления положительного социально-</a:t>
            </a:r>
          </a:p>
          <a:p>
            <a:r>
              <a:rPr lang="ru-RU" b="1" dirty="0"/>
              <a:t>эмоционального опыта </a:t>
            </a:r>
            <a:r>
              <a:rPr lang="ru-RU" dirty="0"/>
              <a:t>носят проблемный характер и заключают в себе жизненную проблему близкую детям дошкольного возраста, в разрешении которой они принимают непосредственное участие.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70" y="2301529"/>
            <a:ext cx="8100392" cy="455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94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548681"/>
            <a:ext cx="84969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- </a:t>
            </a:r>
            <a:r>
              <a:rPr lang="ru-RU" b="1" dirty="0"/>
              <a:t>Сенсорный и интеллектуальный тренинг </a:t>
            </a:r>
            <a:r>
              <a:rPr lang="ru-RU" dirty="0"/>
              <a:t>– система заданий,</a:t>
            </a:r>
          </a:p>
          <a:p>
            <a:pPr algn="just"/>
            <a:r>
              <a:rPr lang="ru-RU" dirty="0"/>
              <a:t>преимущественно игрового характера, обеспечивающая становление </a:t>
            </a:r>
            <a:r>
              <a:rPr lang="ru-RU" dirty="0" smtClean="0"/>
              <a:t>системы сенсорных </a:t>
            </a:r>
            <a:r>
              <a:rPr lang="ru-RU" dirty="0"/>
              <a:t>эталонов (цвета, формы, пространственных отношений и др.). Сюда относятся развивающие игры, логические упражнения, занимательные задачи.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2" y="2051466"/>
            <a:ext cx="6408712" cy="480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21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/>
          </a:p>
          <a:p>
            <a:pPr algn="just"/>
            <a:r>
              <a:rPr lang="ru-RU" dirty="0" smtClean="0"/>
              <a:t>- </a:t>
            </a:r>
            <a:r>
              <a:rPr lang="ru-RU" b="1" dirty="0" smtClean="0"/>
              <a:t>Коллективная </a:t>
            </a:r>
            <a:r>
              <a:rPr lang="ru-RU" b="1" dirty="0"/>
              <a:t>и индивидуальная трудовая деятельность </a:t>
            </a:r>
            <a:r>
              <a:rPr lang="ru-RU" dirty="0"/>
              <a:t>носит общественно полезный характер и организуется как хозяйственно-бытовой труд и труд в природе.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835442"/>
            <a:ext cx="6696744" cy="502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7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4249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- </a:t>
            </a:r>
            <a:r>
              <a:rPr lang="ru-RU" b="1" dirty="0" smtClean="0"/>
              <a:t>Творческая </a:t>
            </a:r>
            <a:r>
              <a:rPr lang="ru-RU" b="1" dirty="0"/>
              <a:t>мастерская </a:t>
            </a:r>
            <a:r>
              <a:rPr lang="ru-RU" dirty="0"/>
              <a:t>предоставляет детям условия для использования и применения знаний и умений. Мастерские разнообразны по своей тематике, содержанию, например, занятия рукоделием, приобщение к народным промыслам («В гостях у народных мастеров»), просмотр познавательных презентаций, оформление художественной галереи, книжного уголка или библиотеки («Мастерская книгопечатания», «В гостях у сказки»), игры и коллекционирование.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483142"/>
            <a:ext cx="5832648" cy="437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96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84969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- </a:t>
            </a:r>
            <a:r>
              <a:rPr lang="ru-RU" b="1" dirty="0" smtClean="0"/>
              <a:t>Музыкально - театральная </a:t>
            </a:r>
            <a:r>
              <a:rPr lang="ru-RU" b="1" dirty="0"/>
              <a:t>и литературная гостиная (детская студия</a:t>
            </a:r>
            <a:r>
              <a:rPr lang="ru-RU" dirty="0"/>
              <a:t>) - форма организации художественно-творческой деятельности детей,</a:t>
            </a:r>
          </a:p>
          <a:p>
            <a:pPr algn="just"/>
            <a:r>
              <a:rPr lang="ru-RU" dirty="0"/>
              <a:t>предполагающая организацию восприятия музыкальных и литературных</a:t>
            </a:r>
          </a:p>
          <a:p>
            <a:pPr algn="just"/>
            <a:r>
              <a:rPr lang="ru-RU" dirty="0"/>
              <a:t>произведений, творческую деятельность детей и свободное общение воспитателя и детей на литературном или музыкальном материале.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078850"/>
            <a:ext cx="6372200" cy="477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17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/>
          </a:p>
          <a:p>
            <a:pPr algn="just"/>
            <a:r>
              <a:rPr lang="ru-RU" dirty="0" smtClean="0"/>
              <a:t>- </a:t>
            </a:r>
            <a:r>
              <a:rPr lang="ru-RU" b="1" dirty="0"/>
              <a:t>Детский досуг </a:t>
            </a:r>
            <a:r>
              <a:rPr lang="ru-RU" dirty="0"/>
              <a:t>- вид деятельности, целенаправленно организуемый</a:t>
            </a:r>
          </a:p>
          <a:p>
            <a:pPr algn="just"/>
            <a:r>
              <a:rPr lang="ru-RU" dirty="0"/>
              <a:t>взрослыми для игры, отдыха (например, для занятий рукоделием, художественным трудом и пр.).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511487"/>
            <a:ext cx="7452320" cy="434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50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4969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- </a:t>
            </a:r>
            <a:r>
              <a:rPr lang="ru-RU" b="1" dirty="0"/>
              <a:t>Развлечения</a:t>
            </a:r>
            <a:r>
              <a:rPr lang="ru-RU" dirty="0"/>
              <a:t> способствуют разностороннему развитию, знакомят с</a:t>
            </a:r>
          </a:p>
          <a:p>
            <a:pPr algn="just"/>
            <a:r>
              <a:rPr lang="ru-RU" dirty="0"/>
              <a:t>различными видами искусства, пробуждают радостные чувства, поднимают</a:t>
            </a:r>
          </a:p>
          <a:p>
            <a:pPr algn="just"/>
            <a:r>
              <a:rPr lang="ru-RU" dirty="0"/>
              <a:t>настроение и жизненный тонус, повышают двигательную активность. Развлечения с одной стороны, закрепляют навыки и умения, полученные на занятиях, а с другой – в интересной форме вызывают потребность в познании нового, расширяют кругозор, знания об окружающем мире.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9" y="2234591"/>
            <a:ext cx="3528391" cy="4623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441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5"/>
            <a:ext cx="84249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/>
          </a:p>
          <a:p>
            <a:pPr algn="just"/>
            <a:r>
              <a:rPr lang="ru-RU" dirty="0" smtClean="0"/>
              <a:t>- </a:t>
            </a:r>
            <a:r>
              <a:rPr lang="ru-RU" b="1" dirty="0"/>
              <a:t>Проектная деятельность </a:t>
            </a:r>
            <a:r>
              <a:rPr lang="ru-RU" dirty="0"/>
              <a:t>является одной из привлекательных и</a:t>
            </a:r>
          </a:p>
          <a:p>
            <a:pPr algn="just"/>
            <a:r>
              <a:rPr lang="ru-RU" dirty="0"/>
              <a:t>результативных форм совместной </a:t>
            </a:r>
            <a:r>
              <a:rPr lang="ru-RU" dirty="0" err="1"/>
              <a:t>партнѐрской</a:t>
            </a:r>
            <a:r>
              <a:rPr lang="ru-RU" dirty="0"/>
              <a:t> деятельности дошкольников, и взрослых. Проектную деятельность можно рассматривать как вид культурной практики ребенка, которая направлена на развитие у него универсальных культурных способов действий (умений), универсальные компетентности, помогающие ему действовать во всех обстоятельствах жизни и деятельности.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565715"/>
            <a:ext cx="3219822" cy="429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20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7"/>
            <a:ext cx="828092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Планирование работы педагога </a:t>
            </a:r>
            <a:endParaRPr lang="ru-RU" b="1" dirty="0" smtClean="0"/>
          </a:p>
          <a:p>
            <a:pPr algn="ctr"/>
            <a:r>
              <a:rPr lang="ru-RU" b="1" dirty="0" smtClean="0"/>
              <a:t>по </a:t>
            </a:r>
            <a:r>
              <a:rPr lang="ru-RU" b="1" dirty="0"/>
              <a:t>написанию проекта культурных </a:t>
            </a:r>
            <a:r>
              <a:rPr lang="ru-RU" b="1" dirty="0" smtClean="0"/>
              <a:t>практик</a:t>
            </a:r>
          </a:p>
          <a:p>
            <a:pPr algn="ctr"/>
            <a:endParaRPr lang="ru-RU" b="1" dirty="0"/>
          </a:p>
          <a:p>
            <a:pPr algn="just"/>
            <a:r>
              <a:rPr lang="ru-RU" dirty="0" smtClean="0"/>
              <a:t>	Прежде</a:t>
            </a:r>
            <a:r>
              <a:rPr lang="ru-RU" dirty="0"/>
              <a:t>, чем начать работу с детьми воспитатель составляет свой</a:t>
            </a:r>
          </a:p>
          <a:p>
            <a:pPr algn="just"/>
            <a:r>
              <a:rPr lang="ru-RU" dirty="0"/>
              <a:t>педагогический проект культурных практик, который включает несколько </a:t>
            </a:r>
            <a:r>
              <a:rPr lang="ru-RU" dirty="0" smtClean="0"/>
              <a:t>этапов: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1. На предварительном этапе происходит аналитическая работа. </a:t>
            </a:r>
            <a:r>
              <a:rPr lang="ru-RU" dirty="0" smtClean="0"/>
              <a:t>Определяется тема</a:t>
            </a:r>
            <a:r>
              <a:rPr lang="ru-RU" dirty="0"/>
              <a:t>, вид, форма культурных практик. На основе изученных проблем </a:t>
            </a:r>
            <a:r>
              <a:rPr lang="ru-RU" dirty="0" smtClean="0"/>
              <a:t>детей, анализа </a:t>
            </a:r>
            <a:r>
              <a:rPr lang="ru-RU" dirty="0"/>
              <a:t>педагогической ситуации определяется цель.</a:t>
            </a:r>
          </a:p>
          <a:p>
            <a:pPr algn="just"/>
            <a:r>
              <a:rPr lang="ru-RU" dirty="0"/>
              <a:t>2. Разработка плана достижения цели (воспитатель обсуждает план с</a:t>
            </a:r>
          </a:p>
          <a:p>
            <a:pPr algn="just"/>
            <a:r>
              <a:rPr lang="ru-RU" dirty="0"/>
              <a:t>родителями, педагогами). Определяется потенциал каждого участника </a:t>
            </a:r>
            <a:r>
              <a:rPr lang="ru-RU" dirty="0" smtClean="0"/>
              <a:t>культурной практики </a:t>
            </a:r>
            <a:r>
              <a:rPr lang="ru-RU" dirty="0"/>
              <a:t>для ее выполнения, происходит установление возможностей для </a:t>
            </a:r>
            <a:r>
              <a:rPr lang="ru-RU" dirty="0" smtClean="0"/>
              <a:t>ее реализации</a:t>
            </a:r>
            <a:r>
              <a:rPr lang="ru-RU" dirty="0"/>
              <a:t>. Происходит постановка задач.</a:t>
            </a:r>
          </a:p>
          <a:p>
            <a:pPr algn="just"/>
            <a:r>
              <a:rPr lang="ru-RU" dirty="0"/>
              <a:t>3. Привлечение специалистов к участию в культурных практиках.</a:t>
            </a:r>
          </a:p>
          <a:p>
            <a:pPr algn="just"/>
            <a:r>
              <a:rPr lang="ru-RU" dirty="0"/>
              <a:t>4. Разработка проекта культурных практик.</a:t>
            </a:r>
          </a:p>
          <a:p>
            <a:pPr algn="just"/>
            <a:r>
              <a:rPr lang="ru-RU" dirty="0"/>
              <a:t>5. Сбор, накопление материала, включение в план проекта различных </a:t>
            </a:r>
            <a:r>
              <a:rPr lang="ru-RU" dirty="0" smtClean="0"/>
              <a:t>видов детской </a:t>
            </a:r>
            <a:r>
              <a:rPr lang="ru-RU" dirty="0"/>
              <a:t>деятельности.</a:t>
            </a:r>
          </a:p>
          <a:p>
            <a:pPr algn="just"/>
            <a:r>
              <a:rPr lang="ru-RU" dirty="0"/>
              <a:t>6. Презентация культурных практик.</a:t>
            </a:r>
          </a:p>
          <a:p>
            <a:pPr algn="just"/>
            <a:r>
              <a:rPr lang="ru-RU" dirty="0"/>
              <a:t>7. Практическая часть.</a:t>
            </a:r>
          </a:p>
          <a:p>
            <a:pPr algn="just"/>
            <a:r>
              <a:rPr lang="ru-RU" dirty="0"/>
              <a:t>8. Подведение итогов.</a:t>
            </a:r>
          </a:p>
        </p:txBody>
      </p:sp>
    </p:spTree>
    <p:extLst>
      <p:ext uri="{BB962C8B-B14F-4D97-AF65-F5344CB8AC3E}">
        <p14:creationId xmlns:p14="http://schemas.microsoft.com/office/powerpoint/2010/main" val="4886217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20689"/>
            <a:ext cx="835292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r>
              <a:rPr lang="ru-RU" b="1" dirty="0" smtClean="0"/>
              <a:t>Технология </a:t>
            </a:r>
            <a:r>
              <a:rPr lang="ru-RU" b="1" dirty="0"/>
              <a:t>организации культурных практик</a:t>
            </a:r>
          </a:p>
          <a:p>
            <a:endParaRPr lang="ru-RU" dirty="0" smtClean="0"/>
          </a:p>
          <a:p>
            <a:r>
              <a:rPr lang="ru-RU" dirty="0" smtClean="0"/>
              <a:t>Культурная </a:t>
            </a:r>
            <a:r>
              <a:rPr lang="ru-RU" dirty="0"/>
              <a:t>практика – решение проблем, возникающих </a:t>
            </a:r>
            <a:r>
              <a:rPr lang="ru-RU" dirty="0" smtClean="0"/>
              <a:t>в образовательной </a:t>
            </a:r>
            <a:r>
              <a:rPr lang="ru-RU" dirty="0"/>
              <a:t>деятельности </a:t>
            </a:r>
            <a:r>
              <a:rPr lang="ru-RU" dirty="0" smtClean="0"/>
              <a:t>ребенка. В </a:t>
            </a:r>
            <a:r>
              <a:rPr lang="ru-RU" dirty="0"/>
              <a:t>ее основе лежит поисково-исследовательская технология.</a:t>
            </a:r>
          </a:p>
          <a:p>
            <a:r>
              <a:rPr lang="ru-RU" b="1" dirty="0"/>
              <a:t>1 шаг. </a:t>
            </a:r>
            <a:endParaRPr lang="ru-RU" b="1" dirty="0" smtClean="0"/>
          </a:p>
          <a:p>
            <a:r>
              <a:rPr lang="ru-RU" dirty="0" smtClean="0"/>
              <a:t>Постановка </a:t>
            </a:r>
            <a:r>
              <a:rPr lang="ru-RU" dirty="0"/>
              <a:t>проблемы и создание проблемной ситуации («знание о незнании») в виде:</a:t>
            </a:r>
          </a:p>
          <a:p>
            <a:r>
              <a:rPr lang="ru-RU" dirty="0"/>
              <a:t>•	Проблемного вопроса ребенка или взрослого</a:t>
            </a:r>
          </a:p>
          <a:p>
            <a:r>
              <a:rPr lang="ru-RU" dirty="0"/>
              <a:t>•	Задания</a:t>
            </a:r>
          </a:p>
          <a:p>
            <a:r>
              <a:rPr lang="ru-RU" dirty="0"/>
              <a:t>•	Демонстрации опыта</a:t>
            </a:r>
          </a:p>
          <a:p>
            <a:r>
              <a:rPr lang="ru-RU" dirty="0"/>
              <a:t>•	Рассказа о каком-либо необычном </a:t>
            </a:r>
            <a:r>
              <a:rPr lang="ru-RU" dirty="0" smtClean="0"/>
              <a:t>факте.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b="1" dirty="0" smtClean="0"/>
              <a:t>2 </a:t>
            </a:r>
            <a:r>
              <a:rPr lang="ru-RU" b="1" dirty="0"/>
              <a:t>шаг.</a:t>
            </a:r>
            <a:r>
              <a:rPr lang="ru-RU" dirty="0"/>
              <a:t>	</a:t>
            </a:r>
          </a:p>
          <a:p>
            <a:r>
              <a:rPr lang="ru-RU" dirty="0"/>
              <a:t>Выдвижение гипотез на основе привлечения имеющегося у детей опыта: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8256"/>
            <a:ext cx="1255713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851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5"/>
            <a:ext cx="84249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3 шаг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Решение </a:t>
            </a:r>
            <a:r>
              <a:rPr lang="ru-RU" dirty="0"/>
              <a:t>проблемы.</a:t>
            </a:r>
          </a:p>
          <a:p>
            <a:r>
              <a:rPr lang="ru-RU" dirty="0" smtClean="0"/>
              <a:t>• Использование </a:t>
            </a:r>
            <a:r>
              <a:rPr lang="ru-RU" dirty="0"/>
              <a:t>аналогий</a:t>
            </a:r>
          </a:p>
          <a:p>
            <a:r>
              <a:rPr lang="ru-RU" dirty="0" smtClean="0"/>
              <a:t>• Сообщение </a:t>
            </a:r>
            <a:r>
              <a:rPr lang="ru-RU" dirty="0"/>
              <a:t>детям дополнительной информации</a:t>
            </a:r>
          </a:p>
          <a:p>
            <a:r>
              <a:rPr lang="ru-RU" dirty="0" smtClean="0"/>
              <a:t>• Организация </a:t>
            </a:r>
            <a:r>
              <a:rPr lang="ru-RU" dirty="0"/>
              <a:t>деятельности (опыт, эксперимент, пробующие действия) и оценка результатов деятельности (что получилось?)</a:t>
            </a:r>
          </a:p>
          <a:p>
            <a:endParaRPr lang="ru-RU" dirty="0" smtClean="0"/>
          </a:p>
          <a:p>
            <a:r>
              <a:rPr lang="ru-RU" b="1" dirty="0" smtClean="0"/>
              <a:t>4 шаг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Формулирование </a:t>
            </a:r>
            <a:r>
              <a:rPr lang="ru-RU" dirty="0"/>
              <a:t>вывода, установление связи с известным.</a:t>
            </a:r>
          </a:p>
          <a:p>
            <a:endParaRPr lang="ru-RU" dirty="0" smtClean="0"/>
          </a:p>
          <a:p>
            <a:r>
              <a:rPr lang="ru-RU" b="1" dirty="0" smtClean="0"/>
              <a:t>5 шаг</a:t>
            </a:r>
            <a:r>
              <a:rPr lang="ru-RU" b="1" dirty="0"/>
              <a:t>. </a:t>
            </a:r>
            <a:endParaRPr lang="ru-RU" b="1" dirty="0" smtClean="0"/>
          </a:p>
          <a:p>
            <a:r>
              <a:rPr lang="ru-RU" dirty="0" smtClean="0"/>
              <a:t>Решение </a:t>
            </a:r>
            <a:r>
              <a:rPr lang="ru-RU" dirty="0"/>
              <a:t>творческой задачи на основе вывода (создать, придумать, изобрести…).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51720" y="5031760"/>
            <a:ext cx="66967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/>
              <a:t>«Ребенку нужно прежде всего дать инструменты, с помощью которых он сможет самостоятельно анализировать действительность».</a:t>
            </a:r>
          </a:p>
          <a:p>
            <a:pPr algn="r"/>
            <a:r>
              <a:rPr lang="ru-RU" b="1" dirty="0"/>
              <a:t>Н.Е. </a:t>
            </a:r>
            <a:r>
              <a:rPr lang="ru-RU" b="1" dirty="0" err="1"/>
              <a:t>Веракса</a:t>
            </a:r>
            <a:r>
              <a:rPr lang="ru-RU" b="1" dirty="0"/>
              <a:t>, </a:t>
            </a:r>
            <a:endParaRPr lang="ru-RU" b="1" dirty="0" smtClean="0"/>
          </a:p>
          <a:p>
            <a:pPr algn="r"/>
            <a:r>
              <a:rPr lang="ru-RU" b="1" dirty="0" smtClean="0"/>
              <a:t>российский </a:t>
            </a:r>
            <a:r>
              <a:rPr lang="ru-RU" b="1" dirty="0"/>
              <a:t>профессор, </a:t>
            </a:r>
            <a:r>
              <a:rPr lang="ru-RU" b="1" dirty="0" err="1"/>
              <a:t>докт</a:t>
            </a:r>
            <a:r>
              <a:rPr lang="ru-RU" b="1" dirty="0"/>
              <a:t>. психол. наук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65991"/>
            <a:ext cx="1395413" cy="139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814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81050" y="260350"/>
            <a:ext cx="8362950" cy="1111250"/>
          </a:xfrm>
        </p:spPr>
        <p:txBody>
          <a:bodyPr>
            <a:noAutofit/>
          </a:bodyPr>
          <a:lstStyle/>
          <a:p>
            <a:r>
              <a:rPr lang="ru-RU" sz="3200" spc="-25" dirty="0" smtClean="0">
                <a:solidFill>
                  <a:schemeClr val="tx1"/>
                </a:solidFill>
              </a:rPr>
              <a:t>Откуда </a:t>
            </a:r>
            <a:r>
              <a:rPr lang="ru-RU" sz="3200" spc="-10" dirty="0">
                <a:solidFill>
                  <a:schemeClr val="tx1"/>
                </a:solidFill>
              </a:rPr>
              <a:t>берутся </a:t>
            </a:r>
            <a:r>
              <a:rPr lang="ru-RU" sz="3200" spc="-15" dirty="0">
                <a:solidFill>
                  <a:schemeClr val="tx1"/>
                </a:solidFill>
              </a:rPr>
              <a:t>проблемы </a:t>
            </a:r>
            <a:r>
              <a:rPr lang="ru-RU" sz="3200" spc="-5" dirty="0">
                <a:solidFill>
                  <a:schemeClr val="tx1"/>
                </a:solidFill>
              </a:rPr>
              <a:t>для </a:t>
            </a:r>
            <a:r>
              <a:rPr lang="ru-RU" sz="3200" dirty="0">
                <a:solidFill>
                  <a:schemeClr val="tx1"/>
                </a:solidFill>
              </a:rPr>
              <a:t>решения  в </a:t>
            </a:r>
            <a:r>
              <a:rPr lang="ru-RU" sz="3200" spc="-30" dirty="0">
                <a:solidFill>
                  <a:schemeClr val="tx1"/>
                </a:solidFill>
              </a:rPr>
              <a:t>культурных</a:t>
            </a:r>
            <a:r>
              <a:rPr lang="ru-RU" sz="3200" spc="-40" dirty="0">
                <a:solidFill>
                  <a:schemeClr val="tx1"/>
                </a:solidFill>
              </a:rPr>
              <a:t> </a:t>
            </a:r>
            <a:r>
              <a:rPr lang="ru-RU" sz="3200" spc="-10" dirty="0">
                <a:solidFill>
                  <a:schemeClr val="tx1"/>
                </a:solidFill>
              </a:rPr>
              <a:t>практиках?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5122" name="Picture 2" descr="C:\Users\Mila\Desktop\psihologicheskiy_zapor_u_rebemka_3_god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760" y="4661010"/>
            <a:ext cx="2160240" cy="219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1560" y="1582341"/>
            <a:ext cx="763284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•	</a:t>
            </a:r>
            <a:r>
              <a:rPr lang="ru-RU" sz="2000" dirty="0"/>
              <a:t>Вопросы </a:t>
            </a:r>
            <a:r>
              <a:rPr lang="ru-RU" sz="2000" dirty="0" smtClean="0"/>
              <a:t>детей.</a:t>
            </a:r>
            <a:endParaRPr lang="ru-RU" sz="2000" dirty="0"/>
          </a:p>
          <a:p>
            <a:r>
              <a:rPr lang="ru-RU" sz="2000" dirty="0"/>
              <a:t>•	Детские </a:t>
            </a:r>
            <a:r>
              <a:rPr lang="ru-RU" sz="2000" dirty="0" smtClean="0"/>
              <a:t>догадки.</a:t>
            </a:r>
            <a:endParaRPr lang="ru-RU" sz="2000" dirty="0"/>
          </a:p>
          <a:p>
            <a:r>
              <a:rPr lang="ru-RU" sz="2000" dirty="0"/>
              <a:t>•	Детские </a:t>
            </a:r>
            <a:r>
              <a:rPr lang="ru-RU" sz="2000" dirty="0" smtClean="0"/>
              <a:t>разговоры.</a:t>
            </a:r>
            <a:endParaRPr lang="ru-RU" sz="2000" dirty="0"/>
          </a:p>
          <a:p>
            <a:r>
              <a:rPr lang="ru-RU" sz="2000" dirty="0"/>
              <a:t>•	Обсуждения во время сбора  группы в </a:t>
            </a:r>
            <a:r>
              <a:rPr lang="ru-RU" sz="2000" dirty="0" smtClean="0"/>
              <a:t>круг.</a:t>
            </a:r>
            <a:endParaRPr lang="ru-RU" sz="2000" dirty="0"/>
          </a:p>
          <a:p>
            <a:r>
              <a:rPr lang="ru-RU" sz="2000" dirty="0"/>
              <a:t>•	Случайные замечания,  </a:t>
            </a:r>
            <a:r>
              <a:rPr lang="ru-RU" sz="2000" dirty="0" smtClean="0"/>
              <a:t>происшествия.</a:t>
            </a:r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r>
              <a:rPr lang="ru-RU" sz="2000" b="1" dirty="0" smtClean="0"/>
              <a:t>Вопросы </a:t>
            </a:r>
            <a:r>
              <a:rPr lang="ru-RU" sz="2000" b="1" dirty="0"/>
              <a:t>и проблемы, которые ставятся взрослыми:</a:t>
            </a:r>
          </a:p>
          <a:p>
            <a:r>
              <a:rPr lang="ru-RU" sz="2000" dirty="0" smtClean="0"/>
              <a:t>- как </a:t>
            </a:r>
            <a:r>
              <a:rPr lang="ru-RU" sz="2000" dirty="0"/>
              <a:t>нарисовать…, сделать…, узнать…, что на что влияет?</a:t>
            </a:r>
          </a:p>
          <a:p>
            <a:r>
              <a:rPr lang="ru-RU" sz="2000" dirty="0" smtClean="0"/>
              <a:t>- что</a:t>
            </a:r>
            <a:r>
              <a:rPr lang="ru-RU" sz="2000" dirty="0"/>
              <a:t>, во что превращается? что, чем может быть?...</a:t>
            </a:r>
          </a:p>
        </p:txBody>
      </p:sp>
    </p:spTree>
    <p:extLst>
      <p:ext uri="{BB962C8B-B14F-4D97-AF65-F5344CB8AC3E}">
        <p14:creationId xmlns:p14="http://schemas.microsoft.com/office/powerpoint/2010/main" val="312383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484085"/>
              </p:ext>
            </p:extLst>
          </p:nvPr>
        </p:nvGraphicFramePr>
        <p:xfrm>
          <a:off x="12371" y="0"/>
          <a:ext cx="9131629" cy="68696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7583"/>
                <a:gridCol w="1078391"/>
                <a:gridCol w="5925655"/>
              </a:tblGrid>
              <a:tr h="1344825">
                <a:tc>
                  <a:txBody>
                    <a:bodyPr/>
                    <a:lstStyle/>
                    <a:p>
                      <a:pPr marL="91440" marR="963294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-45" dirty="0" err="1">
                          <a:latin typeface="Calibri"/>
                          <a:cs typeface="Calibri"/>
                        </a:rPr>
                        <a:t>Тема</a:t>
                      </a:r>
                      <a:r>
                        <a:rPr sz="16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 err="1" smtClean="0">
                          <a:latin typeface="Calibri"/>
                          <a:cs typeface="Calibri"/>
                        </a:rPr>
                        <a:t>образоват</a:t>
                      </a:r>
                      <a:r>
                        <a:rPr lang="ru-RU" sz="1600" b="1" spc="-10" dirty="0" smtClean="0">
                          <a:latin typeface="Calibri"/>
                          <a:cs typeface="Calibri"/>
                        </a:rPr>
                        <a:t>е</a:t>
                      </a:r>
                      <a:r>
                        <a:rPr sz="1600" b="1" spc="-10" dirty="0" err="1" smtClean="0">
                          <a:latin typeface="Calibri"/>
                          <a:cs typeface="Calibri"/>
                        </a:rPr>
                        <a:t>льной</a:t>
                      </a:r>
                      <a:r>
                        <a:rPr sz="1600" b="1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деятельности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28575">
                      <a:solidFill>
                        <a:srgbClr val="F79546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28575">
                      <a:solidFill>
                        <a:srgbClr val="F79546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900" b="1" spc="-10" dirty="0">
                          <a:latin typeface="Calibri"/>
                          <a:cs typeface="Calibri"/>
                        </a:rPr>
                        <a:t>Реальный</a:t>
                      </a:r>
                      <a:r>
                        <a:rPr sz="19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b="1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9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b="1" spc="-10" dirty="0">
                          <a:latin typeface="Calibri"/>
                          <a:cs typeface="Calibri"/>
                        </a:rPr>
                        <a:t>возможный</a:t>
                      </a:r>
                      <a:r>
                        <a:rPr sz="19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b="1" dirty="0">
                          <a:latin typeface="Calibri"/>
                          <a:cs typeface="Calibri"/>
                        </a:rPr>
                        <a:t>круг</a:t>
                      </a:r>
                      <a:r>
                        <a:rPr sz="19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b="1" dirty="0">
                          <a:latin typeface="Calibri"/>
                          <a:cs typeface="Calibri"/>
                        </a:rPr>
                        <a:t>детских</a:t>
                      </a:r>
                      <a:r>
                        <a:rPr sz="19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b="1" dirty="0">
                          <a:latin typeface="Calibri"/>
                          <a:cs typeface="Calibri"/>
                        </a:rPr>
                        <a:t>интересов</a:t>
                      </a:r>
                      <a:r>
                        <a:rPr sz="19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b="1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9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b="1" dirty="0" err="1">
                          <a:latin typeface="Calibri"/>
                          <a:cs typeface="Calibri"/>
                        </a:rPr>
                        <a:t>теме</a:t>
                      </a:r>
                      <a:r>
                        <a:rPr sz="19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1900" b="1" spc="-50" baseline="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b="1" spc="-10" dirty="0" err="1" smtClean="0">
                          <a:latin typeface="Calibri"/>
                          <a:cs typeface="Calibri"/>
                        </a:rPr>
                        <a:t>проблемы</a:t>
                      </a:r>
                      <a:r>
                        <a:rPr lang="ru-RU" sz="1900" b="1" spc="-10" dirty="0" smtClean="0">
                          <a:latin typeface="Calibri"/>
                          <a:cs typeface="Calibri"/>
                        </a:rPr>
                        <a:t>.</a:t>
                      </a:r>
                      <a:endParaRPr sz="1900" b="1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28575">
                      <a:solidFill>
                        <a:srgbClr val="F79546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</a:tr>
              <a:tr h="12152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00" b="1" dirty="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Пример:</a:t>
                      </a:r>
                      <a:r>
                        <a:rPr sz="16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«Осень»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28575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7954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28575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7954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i="1" spc="-20" dirty="0">
                          <a:latin typeface="Calibri"/>
                          <a:cs typeface="Calibri"/>
                        </a:rPr>
                        <a:t>Текущие</a:t>
                      </a:r>
                      <a:r>
                        <a:rPr sz="1600" i="1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dirty="0">
                          <a:latin typeface="Calibri"/>
                          <a:cs typeface="Calibri"/>
                        </a:rPr>
                        <a:t>интересы</a:t>
                      </a:r>
                      <a:r>
                        <a:rPr sz="1600" i="1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spc="-10" dirty="0">
                          <a:latin typeface="Calibri"/>
                          <a:cs typeface="Calibri"/>
                        </a:rPr>
                        <a:t>детей: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lang="ru-RU" sz="1600" b="1" dirty="0" smtClean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b="0" dirty="0" err="1" smtClean="0">
                          <a:latin typeface="Calibri"/>
                          <a:cs typeface="Calibri"/>
                        </a:rPr>
                        <a:t>Почему</a:t>
                      </a:r>
                      <a:r>
                        <a:rPr sz="1600" b="0" spc="-5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0" dirty="0">
                          <a:latin typeface="Calibri"/>
                          <a:cs typeface="Calibri"/>
                        </a:rPr>
                        <a:t>осенние</a:t>
                      </a:r>
                      <a:r>
                        <a:rPr sz="1600" b="0" spc="3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0" dirty="0">
                          <a:latin typeface="Calibri"/>
                          <a:cs typeface="Calibri"/>
                        </a:rPr>
                        <a:t>листики</a:t>
                      </a:r>
                      <a:r>
                        <a:rPr sz="1600" b="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0" dirty="0">
                          <a:latin typeface="Calibri"/>
                          <a:cs typeface="Calibri"/>
                        </a:rPr>
                        <a:t>не</a:t>
                      </a:r>
                      <a:r>
                        <a:rPr sz="1600" b="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0" dirty="0">
                          <a:latin typeface="Calibri"/>
                          <a:cs typeface="Calibri"/>
                        </a:rPr>
                        <a:t>тонут</a:t>
                      </a:r>
                      <a:r>
                        <a:rPr sz="1600" b="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600" b="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0" spc="-10" dirty="0">
                          <a:latin typeface="Calibri"/>
                          <a:cs typeface="Calibri"/>
                        </a:rPr>
                        <a:t>воде?</a:t>
                      </a:r>
                      <a:endParaRPr sz="1600" b="0" dirty="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600" dirty="0" smtClean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dirty="0" err="1" smtClean="0">
                          <a:latin typeface="Calibri"/>
                          <a:cs typeface="Calibri"/>
                        </a:rPr>
                        <a:t>Почему</a:t>
                      </a:r>
                      <a:r>
                        <a:rPr sz="1600" spc="-6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осенью</a:t>
                      </a:r>
                      <a:r>
                        <a:rPr sz="1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я</a:t>
                      </a:r>
                      <a:r>
                        <a:rPr sz="16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замерзаю?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lang="ru-RU" sz="1600" dirty="0" smtClean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dirty="0" smtClean="0">
                          <a:latin typeface="Calibri"/>
                          <a:cs typeface="Calibri"/>
                        </a:rPr>
                        <a:t>А</a:t>
                      </a:r>
                      <a:r>
                        <a:rPr sz="1600" spc="-5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разве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огурчика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бывает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хвостик?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28575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79546">
                        <a:alpha val="19999"/>
                      </a:srgbClr>
                    </a:solidFill>
                  </a:tcPr>
                </a:tc>
              </a:tr>
              <a:tr h="1156987">
                <a:tc>
                  <a:txBody>
                    <a:bodyPr/>
                    <a:lstStyle/>
                    <a:p>
                      <a:pPr marL="91440" marR="6064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Предполагаемы</a:t>
                      </a:r>
                      <a:r>
                        <a:rPr sz="16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результат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решения</a:t>
                      </a:r>
                      <a:r>
                        <a:rPr sz="1600" b="1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проблемы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393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Ребенок</a:t>
                      </a:r>
                      <a:r>
                        <a:rPr sz="1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устанавливает</a:t>
                      </a:r>
                      <a:r>
                        <a:rPr sz="160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элементарные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причинно-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следственные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связи</a:t>
                      </a:r>
                      <a:r>
                        <a:rPr sz="16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между</a:t>
                      </a:r>
                      <a:r>
                        <a:rPr sz="1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строением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объекта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6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его</a:t>
                      </a:r>
                      <a:r>
                        <a:rPr sz="16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свойствами.</a:t>
                      </a:r>
                      <a:r>
                        <a:rPr sz="16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Проявляет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интерес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экспериментированию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6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коллекционированию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</a:tr>
              <a:tr h="223224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dirty="0" err="1" smtClean="0">
                          <a:latin typeface="Calibri"/>
                          <a:cs typeface="Calibri"/>
                        </a:rPr>
                        <a:t>Способ</a:t>
                      </a:r>
                      <a:r>
                        <a:rPr sz="1600" b="1" spc="-9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решения</a:t>
                      </a:r>
                      <a:r>
                        <a:rPr sz="1600" b="1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проблемы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7954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7954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34975" marR="455930" indent="-342900">
                        <a:lnSpc>
                          <a:spcPct val="100000"/>
                        </a:lnSpc>
                        <a:spcBef>
                          <a:spcPts val="240"/>
                        </a:spcBef>
                        <a:buAutoNum type="arabicPeriod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Организация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экспериментирования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листиками,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вырезанными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из</a:t>
                      </a:r>
                      <a:r>
                        <a:rPr sz="16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разных</a:t>
                      </a:r>
                      <a:r>
                        <a:rPr sz="1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видов</a:t>
                      </a:r>
                      <a:r>
                        <a:rPr sz="1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бумаги</a:t>
                      </a:r>
                      <a:r>
                        <a:rPr sz="1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6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ткани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тонут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или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нет?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434975" marR="145415" indent="-342900">
                        <a:lnSpc>
                          <a:spcPct val="100000"/>
                        </a:lnSpc>
                        <a:buAutoNum type="arabicPeriod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Организация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элементарного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опыта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рассматривание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разных объектов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микроскоп,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формулирование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предположения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о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том,</a:t>
                      </a:r>
                      <a:r>
                        <a:rPr sz="16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что</a:t>
                      </a:r>
                      <a:r>
                        <a:rPr sz="1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защищает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лист</a:t>
                      </a:r>
                      <a:r>
                        <a:rPr sz="16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16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воды.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434975" indent="-343535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Экспериментирование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закрашиванием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поверхности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43497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материалов</a:t>
                      </a:r>
                      <a:r>
                        <a:rPr sz="16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восковыми</a:t>
                      </a:r>
                      <a:r>
                        <a:rPr sz="16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мелками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формулирование</a:t>
                      </a:r>
                      <a:r>
                        <a:rPr sz="1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вывода.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79546">
                        <a:alpha val="19999"/>
                      </a:srgbClr>
                    </a:solidFill>
                  </a:tcPr>
                </a:tc>
              </a:tr>
              <a:tr h="92034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600" b="1" spc="-40" dirty="0">
                          <a:latin typeface="Calibri"/>
                          <a:cs typeface="Calibri"/>
                        </a:rPr>
                        <a:t>Культурно-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смысловой</a:t>
                      </a:r>
                      <a:r>
                        <a:rPr sz="16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контекст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Составление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коллекции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предметов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материалов,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которых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есть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защита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1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воды.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2197210" y="4437111"/>
            <a:ext cx="823762" cy="292571"/>
            <a:chOff x="3692652" y="4375403"/>
            <a:chExt cx="1287780" cy="386080"/>
          </a:xfrm>
        </p:grpSpPr>
        <p:sp>
          <p:nvSpPr>
            <p:cNvPr id="10" name="object 10"/>
            <p:cNvSpPr/>
            <p:nvPr/>
          </p:nvSpPr>
          <p:spPr>
            <a:xfrm>
              <a:off x="3705606" y="4388357"/>
              <a:ext cx="1262380" cy="360045"/>
            </a:xfrm>
            <a:custGeom>
              <a:avLst/>
              <a:gdLst/>
              <a:ahLst/>
              <a:cxnLst/>
              <a:rect l="l" t="t" r="r" b="b"/>
              <a:pathLst>
                <a:path w="1262379" h="360045">
                  <a:moveTo>
                    <a:pt x="1082040" y="0"/>
                  </a:moveTo>
                  <a:lnTo>
                    <a:pt x="1082040" y="89916"/>
                  </a:lnTo>
                  <a:lnTo>
                    <a:pt x="0" y="89916"/>
                  </a:lnTo>
                  <a:lnTo>
                    <a:pt x="0" y="269748"/>
                  </a:lnTo>
                  <a:lnTo>
                    <a:pt x="1082040" y="269748"/>
                  </a:lnTo>
                  <a:lnTo>
                    <a:pt x="1082040" y="359664"/>
                  </a:lnTo>
                  <a:lnTo>
                    <a:pt x="1261872" y="179832"/>
                  </a:lnTo>
                  <a:lnTo>
                    <a:pt x="1082040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05606" y="4388357"/>
              <a:ext cx="1262380" cy="360045"/>
            </a:xfrm>
            <a:custGeom>
              <a:avLst/>
              <a:gdLst/>
              <a:ahLst/>
              <a:cxnLst/>
              <a:rect l="l" t="t" r="r" b="b"/>
              <a:pathLst>
                <a:path w="1262379" h="360045">
                  <a:moveTo>
                    <a:pt x="0" y="89916"/>
                  </a:moveTo>
                  <a:lnTo>
                    <a:pt x="1082040" y="89916"/>
                  </a:lnTo>
                  <a:lnTo>
                    <a:pt x="1082040" y="0"/>
                  </a:lnTo>
                  <a:lnTo>
                    <a:pt x="1261872" y="179832"/>
                  </a:lnTo>
                  <a:lnTo>
                    <a:pt x="1082040" y="359664"/>
                  </a:lnTo>
                  <a:lnTo>
                    <a:pt x="1082040" y="269748"/>
                  </a:lnTo>
                  <a:lnTo>
                    <a:pt x="0" y="269748"/>
                  </a:lnTo>
                  <a:lnTo>
                    <a:pt x="0" y="89916"/>
                  </a:lnTo>
                  <a:close/>
                </a:path>
              </a:pathLst>
            </a:custGeom>
            <a:ln w="25907">
              <a:solidFill>
                <a:srgbClr val="F9C0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496" y="531330"/>
            <a:ext cx="703396" cy="25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8072" y="1844824"/>
            <a:ext cx="828675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8072" y="2981325"/>
            <a:ext cx="828675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915" y="6165304"/>
            <a:ext cx="828675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485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935479"/>
              </p:ext>
            </p:extLst>
          </p:nvPr>
        </p:nvGraphicFramePr>
        <p:xfrm>
          <a:off x="35496" y="0"/>
          <a:ext cx="9108504" cy="50406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87226"/>
                <a:gridCol w="1330642"/>
                <a:gridCol w="5090636"/>
              </a:tblGrid>
              <a:tr h="13106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Формулирование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  <a:p>
                      <a:pPr marL="91440" marR="22225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перспективной</a:t>
                      </a:r>
                      <a:r>
                        <a:rPr sz="16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(в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 зоне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ближайшего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развития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ребенка)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проблемы</a:t>
                      </a:r>
                      <a:r>
                        <a:rPr sz="16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6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теме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28575">
                      <a:solidFill>
                        <a:srgbClr val="F79546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28575">
                      <a:solidFill>
                        <a:srgbClr val="F79546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91869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600" i="1" dirty="0">
                          <a:latin typeface="Calibri"/>
                          <a:cs typeface="Calibri"/>
                        </a:rPr>
                        <a:t>Перспективный</a:t>
                      </a:r>
                      <a:r>
                        <a:rPr sz="1600" i="1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dirty="0">
                          <a:latin typeface="Calibri"/>
                          <a:cs typeface="Calibri"/>
                        </a:rPr>
                        <a:t>интерес</a:t>
                      </a:r>
                      <a:r>
                        <a:rPr sz="1600" i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dirty="0">
                          <a:latin typeface="Calibri"/>
                          <a:cs typeface="Calibri"/>
                        </a:rPr>
                        <a:t>(проблема,</a:t>
                      </a:r>
                      <a:r>
                        <a:rPr sz="1600" i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spc="-10" dirty="0">
                          <a:latin typeface="Calibri"/>
                          <a:cs typeface="Calibri"/>
                        </a:rPr>
                        <a:t>поставленная взрослым):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92075" marR="79184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Как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нарисовать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рисунок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листочка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(сетку)?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Бывают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ли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у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листьев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одинаковые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рисунки?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28575">
                      <a:solidFill>
                        <a:srgbClr val="F79546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</a:tr>
              <a:tr h="132651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Предполагаемый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результат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решения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проблемы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28575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7954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28575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7954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Ребенок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способен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всматриваться</a:t>
                      </a:r>
                      <a:r>
                        <a:rPr sz="1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объекты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окружающего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мира,</a:t>
                      </a:r>
                      <a:r>
                        <a:rPr sz="16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находить</a:t>
                      </a:r>
                      <a:r>
                        <a:rPr sz="1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различия.</a:t>
                      </a:r>
                      <a:r>
                        <a:rPr sz="16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Изображает</a:t>
                      </a:r>
                      <a:r>
                        <a:rPr sz="16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результаты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сравнения,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используя</a:t>
                      </a:r>
                      <a:r>
                        <a:rPr sz="1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конец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кисти.</a:t>
                      </a:r>
                      <a:r>
                        <a:rPr sz="1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Придумывает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собственный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вариант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рисунка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осеннем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листике.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28575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79546">
                        <a:alpha val="19999"/>
                      </a:srgbClr>
                    </a:solidFill>
                  </a:tcPr>
                </a:tc>
              </a:tr>
              <a:tr h="769620">
                <a:tc>
                  <a:txBody>
                    <a:bodyPr/>
                    <a:lstStyle/>
                    <a:p>
                      <a:pPr marL="91440" marR="8877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b="1" spc="-30" dirty="0">
                          <a:latin typeface="Calibri"/>
                          <a:cs typeface="Calibri"/>
                        </a:rPr>
                        <a:t>Культурно-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смысловой контекст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9504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Украшение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силуэта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волшебницы-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осени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при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помощи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волшебных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листьев,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нарисованных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детьми.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</a:tr>
              <a:tr h="16338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Формулирование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  <a:p>
                      <a:pPr marL="91440" marR="222885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перспективной</a:t>
                      </a:r>
                      <a:r>
                        <a:rPr sz="16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(в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 зоне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ближайшего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развития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ребенка)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проблемы</a:t>
                      </a:r>
                      <a:r>
                        <a:rPr sz="16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6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теме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7954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7954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250" dirty="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…</a:t>
                      </a:r>
                    </a:p>
                  </a:txBody>
                  <a:tcPr marL="0" marR="0" marT="635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79546">
                        <a:alpha val="19999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2793431" y="332656"/>
            <a:ext cx="965835" cy="387350"/>
            <a:chOff x="3709415" y="1429511"/>
            <a:chExt cx="1287780" cy="387350"/>
          </a:xfrm>
        </p:grpSpPr>
        <p:sp>
          <p:nvSpPr>
            <p:cNvPr id="4" name="object 4"/>
            <p:cNvSpPr/>
            <p:nvPr/>
          </p:nvSpPr>
          <p:spPr>
            <a:xfrm>
              <a:off x="3722369" y="1442465"/>
              <a:ext cx="1262380" cy="361315"/>
            </a:xfrm>
            <a:custGeom>
              <a:avLst/>
              <a:gdLst/>
              <a:ahLst/>
              <a:cxnLst/>
              <a:rect l="l" t="t" r="r" b="b"/>
              <a:pathLst>
                <a:path w="1262379" h="361314">
                  <a:moveTo>
                    <a:pt x="1081277" y="0"/>
                  </a:moveTo>
                  <a:lnTo>
                    <a:pt x="1081277" y="90297"/>
                  </a:lnTo>
                  <a:lnTo>
                    <a:pt x="0" y="90297"/>
                  </a:lnTo>
                  <a:lnTo>
                    <a:pt x="0" y="270891"/>
                  </a:lnTo>
                  <a:lnTo>
                    <a:pt x="1081277" y="270891"/>
                  </a:lnTo>
                  <a:lnTo>
                    <a:pt x="1081277" y="361188"/>
                  </a:lnTo>
                  <a:lnTo>
                    <a:pt x="1261871" y="180594"/>
                  </a:lnTo>
                  <a:lnTo>
                    <a:pt x="1081277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22369" y="1442465"/>
              <a:ext cx="1262380" cy="361315"/>
            </a:xfrm>
            <a:custGeom>
              <a:avLst/>
              <a:gdLst/>
              <a:ahLst/>
              <a:cxnLst/>
              <a:rect l="l" t="t" r="r" b="b"/>
              <a:pathLst>
                <a:path w="1262379" h="361314">
                  <a:moveTo>
                    <a:pt x="0" y="90297"/>
                  </a:moveTo>
                  <a:lnTo>
                    <a:pt x="1081277" y="90297"/>
                  </a:lnTo>
                  <a:lnTo>
                    <a:pt x="1081277" y="0"/>
                  </a:lnTo>
                  <a:lnTo>
                    <a:pt x="1261871" y="180594"/>
                  </a:lnTo>
                  <a:lnTo>
                    <a:pt x="1081277" y="361188"/>
                  </a:lnTo>
                  <a:lnTo>
                    <a:pt x="1081277" y="270891"/>
                  </a:lnTo>
                  <a:lnTo>
                    <a:pt x="0" y="270891"/>
                  </a:lnTo>
                  <a:lnTo>
                    <a:pt x="0" y="90297"/>
                  </a:lnTo>
                  <a:close/>
                </a:path>
              </a:pathLst>
            </a:custGeom>
            <a:ln w="25908">
              <a:solidFill>
                <a:srgbClr val="F9C0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827972" y="1988840"/>
            <a:ext cx="965835" cy="387350"/>
            <a:chOff x="3770376" y="2648711"/>
            <a:chExt cx="1287780" cy="387350"/>
          </a:xfrm>
        </p:grpSpPr>
        <p:sp>
          <p:nvSpPr>
            <p:cNvPr id="7" name="object 7"/>
            <p:cNvSpPr/>
            <p:nvPr/>
          </p:nvSpPr>
          <p:spPr>
            <a:xfrm>
              <a:off x="3783330" y="2661665"/>
              <a:ext cx="1262380" cy="361315"/>
            </a:xfrm>
            <a:custGeom>
              <a:avLst/>
              <a:gdLst/>
              <a:ahLst/>
              <a:cxnLst/>
              <a:rect l="l" t="t" r="r" b="b"/>
              <a:pathLst>
                <a:path w="1262379" h="361314">
                  <a:moveTo>
                    <a:pt x="1081278" y="0"/>
                  </a:moveTo>
                  <a:lnTo>
                    <a:pt x="1081278" y="90297"/>
                  </a:lnTo>
                  <a:lnTo>
                    <a:pt x="0" y="90297"/>
                  </a:lnTo>
                  <a:lnTo>
                    <a:pt x="0" y="270891"/>
                  </a:lnTo>
                  <a:lnTo>
                    <a:pt x="1081278" y="270891"/>
                  </a:lnTo>
                  <a:lnTo>
                    <a:pt x="1081278" y="361188"/>
                  </a:lnTo>
                  <a:lnTo>
                    <a:pt x="1261872" y="180594"/>
                  </a:lnTo>
                  <a:lnTo>
                    <a:pt x="1081278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83330" y="2661665"/>
              <a:ext cx="1262380" cy="361315"/>
            </a:xfrm>
            <a:custGeom>
              <a:avLst/>
              <a:gdLst/>
              <a:ahLst/>
              <a:cxnLst/>
              <a:rect l="l" t="t" r="r" b="b"/>
              <a:pathLst>
                <a:path w="1262379" h="361314">
                  <a:moveTo>
                    <a:pt x="0" y="90297"/>
                  </a:moveTo>
                  <a:lnTo>
                    <a:pt x="1081278" y="90297"/>
                  </a:lnTo>
                  <a:lnTo>
                    <a:pt x="1081278" y="0"/>
                  </a:lnTo>
                  <a:lnTo>
                    <a:pt x="1261872" y="180594"/>
                  </a:lnTo>
                  <a:lnTo>
                    <a:pt x="1081278" y="361188"/>
                  </a:lnTo>
                  <a:lnTo>
                    <a:pt x="1081278" y="270891"/>
                  </a:lnTo>
                  <a:lnTo>
                    <a:pt x="0" y="270891"/>
                  </a:lnTo>
                  <a:lnTo>
                    <a:pt x="0" y="90297"/>
                  </a:lnTo>
                  <a:close/>
                </a:path>
              </a:pathLst>
            </a:custGeom>
            <a:ln w="25908">
              <a:solidFill>
                <a:srgbClr val="F9C0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803147" y="2924944"/>
            <a:ext cx="967264" cy="386080"/>
            <a:chOff x="3810000" y="3782567"/>
            <a:chExt cx="1289685" cy="386080"/>
          </a:xfrm>
        </p:grpSpPr>
        <p:sp>
          <p:nvSpPr>
            <p:cNvPr id="10" name="object 10"/>
            <p:cNvSpPr/>
            <p:nvPr/>
          </p:nvSpPr>
          <p:spPr>
            <a:xfrm>
              <a:off x="3822953" y="3795521"/>
              <a:ext cx="1263650" cy="360045"/>
            </a:xfrm>
            <a:custGeom>
              <a:avLst/>
              <a:gdLst/>
              <a:ahLst/>
              <a:cxnLst/>
              <a:rect l="l" t="t" r="r" b="b"/>
              <a:pathLst>
                <a:path w="1263650" h="360045">
                  <a:moveTo>
                    <a:pt x="1083564" y="0"/>
                  </a:moveTo>
                  <a:lnTo>
                    <a:pt x="1083564" y="89915"/>
                  </a:lnTo>
                  <a:lnTo>
                    <a:pt x="0" y="89915"/>
                  </a:lnTo>
                  <a:lnTo>
                    <a:pt x="0" y="269747"/>
                  </a:lnTo>
                  <a:lnTo>
                    <a:pt x="1083564" y="269747"/>
                  </a:lnTo>
                  <a:lnTo>
                    <a:pt x="1083564" y="359663"/>
                  </a:lnTo>
                  <a:lnTo>
                    <a:pt x="1263396" y="179831"/>
                  </a:lnTo>
                  <a:lnTo>
                    <a:pt x="1083564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22953" y="3795521"/>
              <a:ext cx="1263650" cy="360045"/>
            </a:xfrm>
            <a:custGeom>
              <a:avLst/>
              <a:gdLst/>
              <a:ahLst/>
              <a:cxnLst/>
              <a:rect l="l" t="t" r="r" b="b"/>
              <a:pathLst>
                <a:path w="1263650" h="360045">
                  <a:moveTo>
                    <a:pt x="0" y="89915"/>
                  </a:moveTo>
                  <a:lnTo>
                    <a:pt x="1083564" y="89915"/>
                  </a:lnTo>
                  <a:lnTo>
                    <a:pt x="1083564" y="0"/>
                  </a:lnTo>
                  <a:lnTo>
                    <a:pt x="1263396" y="179831"/>
                  </a:lnTo>
                  <a:lnTo>
                    <a:pt x="1083564" y="359663"/>
                  </a:lnTo>
                  <a:lnTo>
                    <a:pt x="1083564" y="269747"/>
                  </a:lnTo>
                  <a:lnTo>
                    <a:pt x="0" y="269747"/>
                  </a:lnTo>
                  <a:lnTo>
                    <a:pt x="0" y="89915"/>
                  </a:lnTo>
                  <a:close/>
                </a:path>
              </a:pathLst>
            </a:custGeom>
            <a:ln w="25908">
              <a:solidFill>
                <a:srgbClr val="F9C0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784097" y="4005064"/>
            <a:ext cx="965835" cy="387350"/>
            <a:chOff x="3799332" y="4910328"/>
            <a:chExt cx="1287780" cy="387350"/>
          </a:xfrm>
        </p:grpSpPr>
        <p:sp>
          <p:nvSpPr>
            <p:cNvPr id="13" name="object 13"/>
            <p:cNvSpPr/>
            <p:nvPr/>
          </p:nvSpPr>
          <p:spPr>
            <a:xfrm>
              <a:off x="3812286" y="4923282"/>
              <a:ext cx="1262380" cy="361315"/>
            </a:xfrm>
            <a:custGeom>
              <a:avLst/>
              <a:gdLst/>
              <a:ahLst/>
              <a:cxnLst/>
              <a:rect l="l" t="t" r="r" b="b"/>
              <a:pathLst>
                <a:path w="1262379" h="361314">
                  <a:moveTo>
                    <a:pt x="1081277" y="0"/>
                  </a:moveTo>
                  <a:lnTo>
                    <a:pt x="1081277" y="90297"/>
                  </a:lnTo>
                  <a:lnTo>
                    <a:pt x="0" y="90297"/>
                  </a:lnTo>
                  <a:lnTo>
                    <a:pt x="0" y="270891"/>
                  </a:lnTo>
                  <a:lnTo>
                    <a:pt x="1081277" y="270891"/>
                  </a:lnTo>
                  <a:lnTo>
                    <a:pt x="1081277" y="361188"/>
                  </a:lnTo>
                  <a:lnTo>
                    <a:pt x="1261872" y="180594"/>
                  </a:lnTo>
                  <a:lnTo>
                    <a:pt x="1081277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12286" y="4923282"/>
              <a:ext cx="1262380" cy="361315"/>
            </a:xfrm>
            <a:custGeom>
              <a:avLst/>
              <a:gdLst/>
              <a:ahLst/>
              <a:cxnLst/>
              <a:rect l="l" t="t" r="r" b="b"/>
              <a:pathLst>
                <a:path w="1262379" h="361314">
                  <a:moveTo>
                    <a:pt x="0" y="90297"/>
                  </a:moveTo>
                  <a:lnTo>
                    <a:pt x="1081277" y="90297"/>
                  </a:lnTo>
                  <a:lnTo>
                    <a:pt x="1081277" y="0"/>
                  </a:lnTo>
                  <a:lnTo>
                    <a:pt x="1261872" y="180594"/>
                  </a:lnTo>
                  <a:lnTo>
                    <a:pt x="1081277" y="361188"/>
                  </a:lnTo>
                  <a:lnTo>
                    <a:pt x="1081277" y="270891"/>
                  </a:lnTo>
                  <a:lnTo>
                    <a:pt x="0" y="270891"/>
                  </a:lnTo>
                  <a:lnTo>
                    <a:pt x="0" y="90297"/>
                  </a:lnTo>
                  <a:close/>
                </a:path>
              </a:pathLst>
            </a:custGeom>
            <a:ln w="25908">
              <a:solidFill>
                <a:srgbClr val="F9C0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24328" y="5142162"/>
            <a:ext cx="1512230" cy="174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23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2089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Результатом организации культурных практик </a:t>
            </a:r>
            <a:r>
              <a:rPr lang="ru-RU" sz="2400" dirty="0" smtClean="0"/>
              <a:t>является индивидуальный </a:t>
            </a:r>
            <a:r>
              <a:rPr lang="ru-RU" sz="2400" dirty="0"/>
              <a:t>социокультурный опыт ребенка:</a:t>
            </a:r>
          </a:p>
          <a:p>
            <a:r>
              <a:rPr lang="ru-RU" sz="2400" dirty="0"/>
              <a:t>- опыт поведения в различных жизненных ситуациях;</a:t>
            </a:r>
          </a:p>
          <a:p>
            <a:r>
              <a:rPr lang="ru-RU" sz="2400" dirty="0"/>
              <a:t>- опыт применения норм и правил поведения;</a:t>
            </a:r>
          </a:p>
          <a:p>
            <a:r>
              <a:rPr lang="ru-RU" sz="2400" dirty="0"/>
              <a:t>- опыт эмоциональной реакции на происходящее;</a:t>
            </a:r>
          </a:p>
          <a:p>
            <a:r>
              <a:rPr lang="ru-RU" sz="2400" dirty="0"/>
              <a:t>- опыт организации своей деятельности;</a:t>
            </a:r>
          </a:p>
          <a:p>
            <a:r>
              <a:rPr lang="ru-RU" sz="2400" dirty="0"/>
              <a:t>- опыт общения и взаимодействия;</a:t>
            </a:r>
          </a:p>
          <a:p>
            <a:r>
              <a:rPr lang="ru-RU" sz="2400" dirty="0"/>
              <a:t>- опыт проявления инициативы и самостоятельности.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98425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09" y="-38904"/>
            <a:ext cx="9172509" cy="68969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420888"/>
            <a:ext cx="1485625" cy="144600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394" y="2209481"/>
            <a:ext cx="2455946" cy="186882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724128" y="260648"/>
            <a:ext cx="2952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Упражнение </a:t>
            </a:r>
            <a:r>
              <a:rPr lang="ru-RU" b="1" dirty="0"/>
              <a:t>«Аплодисменты</a:t>
            </a:r>
            <a:r>
              <a:rPr lang="ru-RU" b="1" dirty="0" smtClean="0"/>
              <a:t>»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8917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«Детство- </a:t>
            </a:r>
            <a:r>
              <a:rPr lang="ru-RU" dirty="0"/>
              <a:t>это не просто уникальная </a:t>
            </a:r>
            <a:r>
              <a:rPr lang="ru-RU" dirty="0" smtClean="0"/>
              <a:t>субкультура. Это- </a:t>
            </a:r>
            <a:r>
              <a:rPr lang="ru-RU" dirty="0"/>
              <a:t>«ростки» нового культурного уклада </a:t>
            </a:r>
            <a:r>
              <a:rPr lang="ru-RU" dirty="0" smtClean="0"/>
              <a:t>жизни, которые </a:t>
            </a:r>
            <a:r>
              <a:rPr lang="ru-RU" dirty="0"/>
              <a:t>могут прорасти только в пространствах автономных культурных практик, где дети по- своему, совсем не так, как хотелось бы взрослым, входит в человеческую культуру и современную цивилизацию, становясь её авторами</a:t>
            </a:r>
            <a:r>
              <a:rPr lang="ru-RU" dirty="0" smtClean="0"/>
              <a:t>.»</a:t>
            </a:r>
          </a:p>
          <a:p>
            <a:pPr algn="r"/>
            <a:r>
              <a:rPr lang="ru-RU" dirty="0" smtClean="0"/>
              <a:t>Кандидат </a:t>
            </a:r>
            <a:r>
              <a:rPr lang="ru-RU" dirty="0"/>
              <a:t>философских наук </a:t>
            </a:r>
            <a:endParaRPr lang="ru-RU" dirty="0" smtClean="0"/>
          </a:p>
          <a:p>
            <a:pPr algn="r"/>
            <a:r>
              <a:rPr lang="ru-RU" dirty="0" smtClean="0"/>
              <a:t>Н.Б</a:t>
            </a:r>
            <a:r>
              <a:rPr lang="ru-RU" dirty="0"/>
              <a:t>. Крылова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107568"/>
            <a:ext cx="2952328" cy="475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696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80TGp_general_light_ani">
  <a:themeElements>
    <a:clrScheme name="580TGp_general_light_ani 1">
      <a:dk1>
        <a:srgbClr val="000000"/>
      </a:dk1>
      <a:lt1>
        <a:srgbClr val="FDF58D"/>
      </a:lt1>
      <a:dk2>
        <a:srgbClr val="CC3300"/>
      </a:dk2>
      <a:lt2>
        <a:srgbClr val="808080"/>
      </a:lt2>
      <a:accent1>
        <a:srgbClr val="FF6161"/>
      </a:accent1>
      <a:accent2>
        <a:srgbClr val="FFC319"/>
      </a:accent2>
      <a:accent3>
        <a:srgbClr val="FEF9C5"/>
      </a:accent3>
      <a:accent4>
        <a:srgbClr val="000000"/>
      </a:accent4>
      <a:accent5>
        <a:srgbClr val="FFB7B7"/>
      </a:accent5>
      <a:accent6>
        <a:srgbClr val="E7B016"/>
      </a:accent6>
      <a:hlink>
        <a:srgbClr val="A8D02A"/>
      </a:hlink>
      <a:folHlink>
        <a:srgbClr val="5CB1FE"/>
      </a:folHlink>
    </a:clrScheme>
    <a:fontScheme name="580TGp_general_light_a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580TGp_general_light_ani 1">
        <a:dk1>
          <a:srgbClr val="000000"/>
        </a:dk1>
        <a:lt1>
          <a:srgbClr val="FDF58D"/>
        </a:lt1>
        <a:dk2>
          <a:srgbClr val="CC3300"/>
        </a:dk2>
        <a:lt2>
          <a:srgbClr val="808080"/>
        </a:lt2>
        <a:accent1>
          <a:srgbClr val="FF6161"/>
        </a:accent1>
        <a:accent2>
          <a:srgbClr val="FFC319"/>
        </a:accent2>
        <a:accent3>
          <a:srgbClr val="FEF9C5"/>
        </a:accent3>
        <a:accent4>
          <a:srgbClr val="000000"/>
        </a:accent4>
        <a:accent5>
          <a:srgbClr val="FFB7B7"/>
        </a:accent5>
        <a:accent6>
          <a:srgbClr val="E7B016"/>
        </a:accent6>
        <a:hlink>
          <a:srgbClr val="A8D02A"/>
        </a:hlink>
        <a:folHlink>
          <a:srgbClr val="5CB1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80TGp_general_light_ani 2">
        <a:dk1>
          <a:srgbClr val="000000"/>
        </a:dk1>
        <a:lt1>
          <a:srgbClr val="E1F4D8"/>
        </a:lt1>
        <a:dk2>
          <a:srgbClr val="003366"/>
        </a:dk2>
        <a:lt2>
          <a:srgbClr val="808080"/>
        </a:lt2>
        <a:accent1>
          <a:srgbClr val="FFC319"/>
        </a:accent1>
        <a:accent2>
          <a:srgbClr val="A8D02A"/>
        </a:accent2>
        <a:accent3>
          <a:srgbClr val="EEF8E9"/>
        </a:accent3>
        <a:accent4>
          <a:srgbClr val="000000"/>
        </a:accent4>
        <a:accent5>
          <a:srgbClr val="FFDEAB"/>
        </a:accent5>
        <a:accent6>
          <a:srgbClr val="98BC25"/>
        </a:accent6>
        <a:hlink>
          <a:srgbClr val="5CB1FE"/>
        </a:hlink>
        <a:folHlink>
          <a:srgbClr val="FF61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80TGp_general_light_ani 3">
        <a:dk1>
          <a:srgbClr val="000000"/>
        </a:dk1>
        <a:lt1>
          <a:srgbClr val="FEE9DE"/>
        </a:lt1>
        <a:dk2>
          <a:srgbClr val="000066"/>
        </a:dk2>
        <a:lt2>
          <a:srgbClr val="808080"/>
        </a:lt2>
        <a:accent1>
          <a:srgbClr val="5CB1FE"/>
        </a:accent1>
        <a:accent2>
          <a:srgbClr val="FF7575"/>
        </a:accent2>
        <a:accent3>
          <a:srgbClr val="FEF2EC"/>
        </a:accent3>
        <a:accent4>
          <a:srgbClr val="000000"/>
        </a:accent4>
        <a:accent5>
          <a:srgbClr val="B5D5FE"/>
        </a:accent5>
        <a:accent6>
          <a:srgbClr val="E76969"/>
        </a:accent6>
        <a:hlink>
          <a:srgbClr val="FFC319"/>
        </a:hlink>
        <a:folHlink>
          <a:srgbClr val="A8D02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4427</TotalTime>
  <Words>1613</Words>
  <Application>Microsoft Office PowerPoint</Application>
  <PresentationFormat>Экран (4:3)</PresentationFormat>
  <Paragraphs>189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580TGp_general_light_ani</vt:lpstr>
      <vt:lpstr>Презентация PowerPoint</vt:lpstr>
      <vt:lpstr>Современные технологии:  организации обучения дошкольников в культурных практиках. </vt:lpstr>
      <vt:lpstr>Презентация PowerPoint</vt:lpstr>
      <vt:lpstr>Презентация PowerPoint</vt:lpstr>
      <vt:lpstr>Презентация PowerPoint</vt:lpstr>
      <vt:lpstr>Основные признаки  культурных практик </vt:lpstr>
      <vt:lpstr>Презентация PowerPoint</vt:lpstr>
      <vt:lpstr>Зачем дошкольнику  культурная практика?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Откуда берутся проблемы для решения  в культурных практиках?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Alexander Veraksa</dc:creator>
  <cp:lastModifiedBy>Пользователь Windows</cp:lastModifiedBy>
  <cp:revision>452</cp:revision>
  <cp:lastPrinted>2013-12-20T05:49:24Z</cp:lastPrinted>
  <dcterms:created xsi:type="dcterms:W3CDTF">2010-09-14T15:57:35Z</dcterms:created>
  <dcterms:modified xsi:type="dcterms:W3CDTF">2022-10-25T15:41:16Z</dcterms:modified>
</cp:coreProperties>
</file>