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5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4E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4" autoAdjust="0"/>
    <p:restoredTop sz="94721" autoAdjust="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720" y="2420888"/>
            <a:ext cx="6120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«ЭКОЛЯТА и игры на экологическую тему»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5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9425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268760"/>
            <a:ext cx="532859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Подружиться с Природой, понять и полюбить её помогут тебе весёлые сказочные герои “</a:t>
            </a:r>
            <a:r>
              <a:rPr lang="ru-RU" sz="2800" b="1" i="1" dirty="0" err="1">
                <a:solidFill>
                  <a:srgbClr val="C00000"/>
                </a:solidFill>
              </a:rPr>
              <a:t>Эколята</a:t>
            </a:r>
            <a:r>
              <a:rPr lang="ru-RU" sz="2800" b="1" i="1" dirty="0">
                <a:solidFill>
                  <a:srgbClr val="C00000"/>
                </a:solidFill>
              </a:rPr>
              <a:t>” – друзья и защитники Природы. Они родились в лесу, знают про него всё или почти всё. У них много друзей, приятелей и просто знакомых. Конечно, как и все дети, они иногда любят пошалить.</a:t>
            </a:r>
            <a:endParaRPr lang="ru-RU" sz="28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48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shalu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86" t="14410" r="10222" b="16210"/>
          <a:stretch/>
        </p:blipFill>
        <p:spPr bwMode="auto">
          <a:xfrm flipH="1">
            <a:off x="5796137" y="764703"/>
            <a:ext cx="2689592" cy="505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1196752"/>
            <a:ext cx="374441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4400" b="1" u="sng" dirty="0">
                <a:solidFill>
                  <a:srgbClr val="C00000"/>
                </a:solidFill>
              </a:rPr>
              <a:t>Шалун</a:t>
            </a:r>
            <a:endParaRPr lang="ru-RU" sz="4400" u="sng" dirty="0">
              <a:solidFill>
                <a:srgbClr val="C00000"/>
              </a:solidFill>
            </a:endParaRPr>
          </a:p>
          <a:p>
            <a:pPr algn="just" fontAlgn="base"/>
            <a:r>
              <a:rPr lang="ru-RU" b="1" dirty="0"/>
              <a:t>Давайте познакомимся с </a:t>
            </a:r>
            <a:r>
              <a:rPr lang="ru-RU" b="1" dirty="0" smtClean="0"/>
              <a:t>ним </a:t>
            </a:r>
            <a:r>
              <a:rPr lang="ru-RU" b="1" dirty="0"/>
              <a:t>поближе. Итак, самым озорным и шкодливым, без сомнения, является Шалун. Он любит веселые игры, которых знает великое множество. Он все время стремится узнать что-то новое и неизвестное, его жёлтая шапочка с торчащим дубовым листочком постоянно мелькает то тут, то там. К своей яркой шапочке Шалун подобрал синие башмачки, перчатки и шарфик.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3221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706" y="-9939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umnic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43" t="11295" r="53707" b="14515"/>
          <a:stretch/>
        </p:blipFill>
        <p:spPr bwMode="auto">
          <a:xfrm>
            <a:off x="5646420" y="620688"/>
            <a:ext cx="294712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8" y="764704"/>
            <a:ext cx="33843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3600" b="1" u="sng" dirty="0">
                <a:solidFill>
                  <a:srgbClr val="AB4E15"/>
                </a:solidFill>
              </a:rPr>
              <a:t>Умница</a:t>
            </a:r>
            <a:endParaRPr lang="ru-RU" sz="3600" u="sng" dirty="0">
              <a:solidFill>
                <a:srgbClr val="AB4E15"/>
              </a:solidFill>
            </a:endParaRPr>
          </a:p>
          <a:p>
            <a:pPr algn="just" fontAlgn="base"/>
            <a:r>
              <a:rPr lang="ru-RU" b="1" dirty="0"/>
              <a:t>Самая серьёзная, пожалуй, Умница в розовой шапочке, с двумя забавными косичками. Она носит зеленую юбочку, зеленый воротничок, желтые перчатки, темно-розовые башмачки. Умница много знает и рассказывает своим друзьям интересные истории, потому что любит читать. Нет-нет, только не надо думать, что она всегда поступает правильно и знает ответы на все вопросы. Просто из всех малышей она самая старшая, и это всё объясняет.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63221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tihony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483" t="12163" r="7032" b="8276"/>
          <a:stretch/>
        </p:blipFill>
        <p:spPr bwMode="auto">
          <a:xfrm flipH="1">
            <a:off x="5724128" y="980728"/>
            <a:ext cx="276129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836712"/>
            <a:ext cx="37444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3600" b="1" u="sng" dirty="0">
                <a:solidFill>
                  <a:srgbClr val="C00000"/>
                </a:solidFill>
              </a:rPr>
              <a:t>Тихоня</a:t>
            </a:r>
            <a:endParaRPr lang="ru-RU" sz="3600" u="sng" dirty="0">
              <a:solidFill>
                <a:srgbClr val="C00000"/>
              </a:solidFill>
            </a:endParaRPr>
          </a:p>
          <a:p>
            <a:pPr algn="just" fontAlgn="base"/>
            <a:r>
              <a:rPr lang="ru-RU" b="1" dirty="0"/>
              <a:t>Младшего брата-жёлудя, который носит оранжевую шапочку, темно-розовые ботинки, зеленые перчатки и такого же цвета воротничок из дубовых листьев, бордовый пояс, зовут Тихоней. Он и вправду довольно тихий и скромный, даже скорее стеснительный. Но это нисколько не мешает ему всячески поддерживать старшего брата – Шалуна – не только во всех его проказах, но и полезных делах. А ещё Тихоня очень любит цветы, поэтому перед домиком </a:t>
            </a:r>
            <a:r>
              <a:rPr lang="ru-RU" b="1" dirty="0" err="1"/>
              <a:t>геройчиков</a:t>
            </a:r>
            <a:r>
              <a:rPr lang="ru-RU" b="1" dirty="0"/>
              <a:t> он разбил чудесный цветник.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987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loch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773" t="9100" r="7856" b="13870"/>
          <a:stretch/>
        </p:blipFill>
        <p:spPr bwMode="auto">
          <a:xfrm flipH="1">
            <a:off x="5796136" y="980727"/>
            <a:ext cx="2687670" cy="47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1474906"/>
            <a:ext cx="30243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3600" b="1" u="sng" dirty="0">
                <a:solidFill>
                  <a:srgbClr val="AB4E15"/>
                </a:solidFill>
              </a:rPr>
              <a:t>Елочка</a:t>
            </a:r>
            <a:endParaRPr lang="ru-RU" sz="3600" u="sng" dirty="0">
              <a:solidFill>
                <a:srgbClr val="AB4E15"/>
              </a:solidFill>
            </a:endParaRPr>
          </a:p>
          <a:p>
            <a:pPr algn="just" fontAlgn="base"/>
            <a:r>
              <a:rPr lang="ru-RU" b="1" dirty="0"/>
              <a:t>У малышей-желудей есть подруга – веселая и общительна Елочка. Она носит бордовую шапочку и такие же башмачки, желтые перчатки и маленькую брошку-шишечку на платье. Она часто заходит к малышам в гости, чтобы поиграть, поговорить о том, о сём.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987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692696"/>
            <a:ext cx="388843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>
                <a:solidFill>
                  <a:srgbClr val="C00000"/>
                </a:solidFill>
              </a:rPr>
              <a:t>Все вместе </a:t>
            </a:r>
            <a:r>
              <a:rPr lang="ru-RU" sz="2000" b="1" i="1" dirty="0" err="1">
                <a:solidFill>
                  <a:srgbClr val="C00000"/>
                </a:solidFill>
              </a:rPr>
              <a:t>геройчики</a:t>
            </a:r>
            <a:r>
              <a:rPr lang="ru-RU" sz="2000" b="1" i="1" dirty="0">
                <a:solidFill>
                  <a:srgbClr val="C00000"/>
                </a:solidFill>
              </a:rPr>
              <a:t> берегут и охраняют лес, заботятся о его обитателях. Они помогут тебе ближе узнать Природу, подружиться с ней и полюбить её</a:t>
            </a:r>
            <a:r>
              <a:rPr lang="ru-RU" sz="2400" b="1" i="1" dirty="0">
                <a:solidFill>
                  <a:srgbClr val="C00000"/>
                </a:solidFill>
              </a:rPr>
              <a:t>.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8" name="Picture 2" descr="eloch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773" t="9100" r="7856" b="13870"/>
          <a:stretch/>
        </p:blipFill>
        <p:spPr bwMode="auto">
          <a:xfrm>
            <a:off x="2123728" y="2687672"/>
            <a:ext cx="2293170" cy="4054947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tihony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483" t="12163" r="7032" b="8276"/>
          <a:stretch/>
        </p:blipFill>
        <p:spPr bwMode="auto">
          <a:xfrm flipH="1">
            <a:off x="4427984" y="2693244"/>
            <a:ext cx="2426280" cy="4049376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umnic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43" t="11295" r="53707" b="14515"/>
          <a:stretch/>
        </p:blipFill>
        <p:spPr bwMode="auto">
          <a:xfrm>
            <a:off x="6732240" y="189320"/>
            <a:ext cx="2232248" cy="3599720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halun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86" t="14410" r="10222" b="16210"/>
          <a:stretch/>
        </p:blipFill>
        <p:spPr bwMode="auto">
          <a:xfrm>
            <a:off x="243270" y="188640"/>
            <a:ext cx="2260989" cy="4248472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987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805880"/>
            <a:ext cx="75608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u="sng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u="sng" dirty="0" smtClean="0">
                <a:solidFill>
                  <a:srgbClr val="C00000"/>
                </a:solidFill>
              </a:rPr>
              <a:t>«</a:t>
            </a:r>
            <a:r>
              <a:rPr lang="ru-RU" sz="2400" b="1" u="sng" dirty="0">
                <a:solidFill>
                  <a:srgbClr val="C00000"/>
                </a:solidFill>
              </a:rPr>
              <a:t>Земля, вода, огонь, воздух»</a:t>
            </a:r>
            <a:endParaRPr lang="ru-RU" sz="2400" dirty="0">
              <a:solidFill>
                <a:srgbClr val="C00000"/>
              </a:solidFill>
            </a:endParaRPr>
          </a:p>
          <a:p>
            <a:pPr algn="just"/>
            <a:r>
              <a:rPr lang="ru-RU" b="1" dirty="0"/>
              <a:t>Играющие становятся в круг, в середине - ведущий. Он бросает мяч кому-нибудь из играющих, произнося при этом одно из четырёх слов: земля, вода, огонь, воздух. Если водящий сказал «земля», тот, кто поймал мяч, должен быстро назвать того, кто обитает в этой среде; на слово «вода» играющий отвечает названием рыб, на слово воздух - названием птиц. При слове «огонь» все должны несколько раз быстро повернуться кругом, помахивая руками. Затем мяч возвращают водящему. Ошибающийся выбывает из игры.</a:t>
            </a:r>
          </a:p>
          <a:p>
            <a:pPr algn="ctr"/>
            <a:r>
              <a:rPr lang="ru-RU" sz="2400" b="1" u="sng" dirty="0">
                <a:solidFill>
                  <a:srgbClr val="C00000"/>
                </a:solidFill>
              </a:rPr>
              <a:t>«Кто где живёт»</a:t>
            </a:r>
            <a:endParaRPr lang="ru-RU" sz="2400" dirty="0">
              <a:solidFill>
                <a:srgbClr val="C00000"/>
              </a:solidFill>
            </a:endParaRPr>
          </a:p>
          <a:p>
            <a:pPr algn="just"/>
            <a:r>
              <a:rPr lang="ru-RU" b="1" dirty="0"/>
              <a:t>У воспитателя картинки с изображением животных, а у детей - с изображениями мест обитания различных животных (нора, берлога, река, дупло, гнездо и т.д.). Воспитатель показывает картинку с изображением животного. Ребёнок должен определить, где оно обитает, и если совпадает с его картинкой, «поселить» у себя, показав карточку воспитателю.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9430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908720"/>
            <a:ext cx="720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C00000"/>
                </a:solidFill>
              </a:rPr>
              <a:t>«Летает, плавает, бегает»</a:t>
            </a:r>
            <a:endParaRPr lang="ru-RU" sz="2400" dirty="0">
              <a:solidFill>
                <a:srgbClr val="C00000"/>
              </a:solidFill>
            </a:endParaRPr>
          </a:p>
          <a:p>
            <a:pPr algn="just"/>
            <a:r>
              <a:rPr lang="ru-RU" b="1" dirty="0"/>
              <a:t>Воспитатель показывает или называет детям объект живой природы. Дети должны изобразить способ передвижения этого объекта. Например: при слове «зайчик» дети начинают бежать (или прыгать) на месте; при слове «карась» - имитируют плывущую рыбу; при слове «воробей» - изображают полёт птицы.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756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460399"/>
            <a:ext cx="727280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C00000"/>
                </a:solidFill>
              </a:rPr>
              <a:t>«Узнай по объявлениям»</a:t>
            </a:r>
            <a:endParaRPr lang="ru-RU" sz="2400" u="sng" dirty="0">
              <a:solidFill>
                <a:srgbClr val="C00000"/>
              </a:solidFill>
            </a:endParaRPr>
          </a:p>
          <a:p>
            <a:pPr algn="just"/>
            <a:r>
              <a:rPr lang="ru-RU" b="1" i="1" dirty="0"/>
              <a:t>Цель:</a:t>
            </a:r>
            <a:r>
              <a:rPr lang="ru-RU" b="1" dirty="0"/>
              <a:t> Продолжать знакомить с особенностями животных и птиц (внешний вид, поведение, среда обитания)</a:t>
            </a:r>
          </a:p>
          <a:p>
            <a:pPr algn="just"/>
            <a:r>
              <a:rPr lang="ru-RU" b="1" dirty="0"/>
              <a:t>Развивать логическое мышление.</a:t>
            </a:r>
          </a:p>
          <a:p>
            <a:pPr algn="just"/>
            <a:r>
              <a:rPr lang="ru-RU" b="1" i="1" dirty="0"/>
              <a:t>Игровые действия:</a:t>
            </a:r>
            <a:endParaRPr lang="ru-RU" b="1" dirty="0"/>
          </a:p>
          <a:p>
            <a:pPr algn="just"/>
            <a:r>
              <a:rPr lang="ru-RU" b="1" dirty="0"/>
              <a:t>Педагог предлагает детям поиграть. Объясняет правила в игре, надо внимательно послушать объявление и отгадать о ком идёт речь (животное  или птица) говорится в объявлении. Тот, кто угадал, получает фишку и в конце игры подводится итог.</a:t>
            </a:r>
          </a:p>
          <a:p>
            <a:pPr algn="just"/>
            <a:r>
              <a:rPr lang="ru-RU" b="1" dirty="0"/>
              <a:t>1. Приходите ко мне в гости! Адреса не имею. Свой домик ношу всегда на себе.</a:t>
            </a:r>
          </a:p>
          <a:p>
            <a:pPr algn="just"/>
            <a:r>
              <a:rPr lang="ru-RU" b="1" dirty="0"/>
              <a:t>2. Друзья! Кому нужны иглы, обращаться ко мне.</a:t>
            </a:r>
          </a:p>
          <a:p>
            <a:pPr algn="just"/>
            <a:r>
              <a:rPr lang="ru-RU" b="1" dirty="0"/>
              <a:t>3. Надоело ползать! Хочу взлететь. Кто одолжит крылья?</a:t>
            </a:r>
          </a:p>
          <a:p>
            <a:pPr algn="just"/>
            <a:r>
              <a:rPr lang="ru-RU" b="1" dirty="0"/>
              <a:t>4. Помогу всем, у кого сломался будильник?</a:t>
            </a:r>
          </a:p>
          <a:p>
            <a:pPr algn="just"/>
            <a:r>
              <a:rPr lang="ru-RU" b="1" dirty="0"/>
              <a:t>5. Прошу разбудить меня весной. Приходите лучше с мёдом.</a:t>
            </a:r>
          </a:p>
          <a:p>
            <a:pPr algn="just"/>
            <a:r>
              <a:rPr lang="ru-RU" b="1" dirty="0"/>
              <a:t>6. Хочу свить гнездо. Одолжите, подарите пух и перья.</a:t>
            </a:r>
          </a:p>
          <a:p>
            <a:pPr algn="just"/>
            <a:r>
              <a:rPr lang="ru-RU" b="1" dirty="0"/>
              <a:t>7. Что-то очень скучно стало одному выть на луну. Кто составит мне компанию?</a:t>
            </a:r>
          </a:p>
          <a:p>
            <a:pPr algn="just"/>
            <a:r>
              <a:rPr lang="ru-RU" b="1" dirty="0"/>
              <a:t>8. Тому, кто найдёт мой хвост! Оставьте его себе на память. Я успешно ращу новый</a:t>
            </a:r>
            <a:r>
              <a:rPr lang="ru-RU" b="1" dirty="0" smtClean="0"/>
              <a:t>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10537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1052736"/>
            <a:ext cx="65527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9. Уже 150 лет жду друга! Характер положительный. Недостаток только один -  медлительность.</a:t>
            </a:r>
          </a:p>
          <a:p>
            <a:pPr algn="just"/>
            <a:r>
              <a:rPr lang="ru-RU" b="1" dirty="0"/>
              <a:t>10. Всем, всем, всем! У кого возникла надобность в рогах. Раз в год обращайтесь ко мне.</a:t>
            </a:r>
          </a:p>
          <a:p>
            <a:pPr algn="just"/>
            <a:r>
              <a:rPr lang="ru-RU" b="1" dirty="0"/>
              <a:t>11. Учу всем наукам! Из птенцов за короткое время делаю птиц. Прошу учесть, что занятия провожу ночью.</a:t>
            </a:r>
          </a:p>
          <a:p>
            <a:pPr algn="just"/>
            <a:r>
              <a:rPr lang="ru-RU" b="1" dirty="0"/>
              <a:t>12. Добрым, но одиноким птицам могу помочь обрести семейное счастье! Высиживайте моих птенцов! Материнских чувств никогда не испытывала и испытывать не буду. Желаю счастья в личной жизни. Ку-ку!</a:t>
            </a:r>
          </a:p>
          <a:p>
            <a:pPr algn="just"/>
            <a:r>
              <a:rPr lang="ru-RU" b="1" dirty="0"/>
              <a:t>13. Я самая обаятельная и привлекательная! Кого хочешь обману, вокруг пальца обведу. Учитывая всё это, настоятельно прошу называть меня по имени-отчеству. Патрикеевной больше не называть!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0537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и по запросу фоны для презентации эк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10" y="48482"/>
            <a:ext cx="9045030" cy="68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620688"/>
            <a:ext cx="799288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400" b="1" i="1" u="sng" dirty="0">
                <a:solidFill>
                  <a:srgbClr val="C00000"/>
                </a:solidFill>
              </a:rPr>
              <a:t>«Загадывание желаний»</a:t>
            </a:r>
            <a:endParaRPr lang="ru-RU" sz="2400" u="sng" dirty="0">
              <a:solidFill>
                <a:srgbClr val="C00000"/>
              </a:solidFill>
            </a:endParaRPr>
          </a:p>
          <a:p>
            <a:pPr algn="ctr" fontAlgn="base"/>
            <a:r>
              <a:rPr lang="ru-RU" sz="2000" dirty="0"/>
              <a:t>Словесная игра</a:t>
            </a:r>
          </a:p>
          <a:p>
            <a:pPr algn="just" fontAlgn="base"/>
            <a:r>
              <a:rPr lang="ru-RU" b="1" dirty="0"/>
              <a:t>Цель: помочь детям выразить свою индивидуальность, высказывая са­мые заветные мечты, и в то же время учить их соизмерять свои действия с окружающей природой, с действиями товарищей, как бы вписывая в об­щий сюжет свои элементы. Закрепить знание экологической заповеди «Не навреди».</a:t>
            </a:r>
          </a:p>
          <a:p>
            <a:pPr algn="just" fontAlgn="base"/>
            <a:r>
              <a:rPr lang="ru-RU" b="1" dirty="0"/>
              <a:t>Ход игры</a:t>
            </a:r>
          </a:p>
          <a:p>
            <a:pPr algn="just" fontAlgn="base"/>
            <a:r>
              <a:rPr lang="ru-RU" b="1" dirty="0"/>
              <a:t>Детей хорошо расположить по кругу. Пусть представят себе, что здесь сбываются все желания. Каждый ребенок по очереди загадывает такие же­лания, например:</a:t>
            </a:r>
          </a:p>
          <a:p>
            <a:pPr algn="just" fontAlgn="base"/>
            <a:r>
              <a:rPr lang="ru-RU" b="1" dirty="0"/>
              <a:t>-  Если бы я был котом, я бы...</a:t>
            </a:r>
          </a:p>
          <a:p>
            <a:pPr algn="just" fontAlgn="base"/>
            <a:r>
              <a:rPr lang="ru-RU" b="1" dirty="0"/>
              <a:t>-  Если бы я был каким-нибудь зверьком, я бы...</a:t>
            </a:r>
          </a:p>
          <a:p>
            <a:pPr algn="just" fontAlgn="base"/>
            <a:r>
              <a:rPr lang="ru-RU" b="1" dirty="0"/>
              <a:t>-  Если бы я стал птицей, я бы...</a:t>
            </a:r>
          </a:p>
          <a:p>
            <a:pPr algn="just" fontAlgn="base"/>
            <a:r>
              <a:rPr lang="ru-RU" b="1" dirty="0"/>
              <a:t>-  Если бы я стал насекомым, я бы...</a:t>
            </a:r>
          </a:p>
          <a:p>
            <a:pPr algn="just" fontAlgn="base"/>
            <a:r>
              <a:rPr lang="ru-RU" b="1" dirty="0"/>
              <a:t>-  Если бы я был цветком, я бы...</a:t>
            </a:r>
          </a:p>
          <a:p>
            <a:pPr algn="just" fontAlgn="base"/>
            <a:r>
              <a:rPr lang="ru-RU" b="1" dirty="0"/>
              <a:t>-  Если бы я стал деревом, я бы...</a:t>
            </a:r>
          </a:p>
          <a:p>
            <a:pPr algn="just" fontAlgn="base"/>
            <a:r>
              <a:rPr lang="ru-RU" b="1" dirty="0"/>
              <a:t>-  Если бы я был слоном, я бы...</a:t>
            </a:r>
          </a:p>
          <a:p>
            <a:pPr algn="just" fontAlgn="base"/>
            <a:r>
              <a:rPr lang="ru-RU" b="1" dirty="0"/>
              <a:t>Каждый ребенок составляет небольшой рассказ, продумывая свою жизнь в этой роли. Можно заранее договориться — реальные или фантас­тические рассказы составляем. </a:t>
            </a:r>
          </a:p>
        </p:txBody>
      </p:sp>
    </p:spTree>
    <p:extLst>
      <p:ext uri="{BB962C8B-B14F-4D97-AF65-F5344CB8AC3E}">
        <p14:creationId xmlns:p14="http://schemas.microsoft.com/office/powerpoint/2010/main" xmlns="" val="13779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618</Words>
  <Application>Microsoft Office PowerPoint</Application>
  <PresentationFormat>Экран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dmitcher</dc:creator>
  <cp:lastModifiedBy>asd</cp:lastModifiedBy>
  <cp:revision>7</cp:revision>
  <dcterms:created xsi:type="dcterms:W3CDTF">2017-05-17T05:07:55Z</dcterms:created>
  <dcterms:modified xsi:type="dcterms:W3CDTF">2022-06-01T19:23:20Z</dcterms:modified>
</cp:coreProperties>
</file>