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79" r:id="rId9"/>
    <p:sldId id="263" r:id="rId10"/>
    <p:sldId id="264" r:id="rId11"/>
    <p:sldId id="277" r:id="rId12"/>
    <p:sldId id="265" r:id="rId13"/>
    <p:sldId id="275" r:id="rId14"/>
    <p:sldId id="267" r:id="rId15"/>
    <p:sldId id="268" r:id="rId16"/>
    <p:sldId id="269" r:id="rId17"/>
    <p:sldId id="270" r:id="rId18"/>
    <p:sldId id="271" r:id="rId19"/>
    <p:sldId id="280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2" d="100"/>
          <a:sy n="82" d="100"/>
        </p:scale>
        <p:origin x="-94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43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45.png"/><Relationship Id="rId4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47.png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microsoft.com/office/2007/relationships/hdphoto" Target="../media/hdphoto14.wdp"/><Relationship Id="rId7" Type="http://schemas.openxmlformats.org/officeDocument/2006/relationships/image" Target="../media/image51.png"/><Relationship Id="rId12" Type="http://schemas.microsoft.com/office/2007/relationships/hdphoto" Target="../media/hdphoto18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5.wdp"/><Relationship Id="rId11" Type="http://schemas.openxmlformats.org/officeDocument/2006/relationships/image" Target="../media/image53.png"/><Relationship Id="rId5" Type="http://schemas.openxmlformats.org/officeDocument/2006/relationships/image" Target="../media/image50.png"/><Relationship Id="rId10" Type="http://schemas.microsoft.com/office/2007/relationships/hdphoto" Target="../media/hdphoto17.wdp"/><Relationship Id="rId4" Type="http://schemas.openxmlformats.org/officeDocument/2006/relationships/image" Target="../media/image49.pn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55.png"/><Relationship Id="rId4" Type="http://schemas.microsoft.com/office/2007/relationships/hdphoto" Target="../media/hdphoto19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7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61.gif"/><Relationship Id="rId4" Type="http://schemas.openxmlformats.org/officeDocument/2006/relationships/image" Target="../media/image6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15322" y="2493204"/>
            <a:ext cx="72152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Segoe Script" pitchFamily="34" charset="0"/>
              </a:rPr>
              <a:t> </a:t>
            </a:r>
            <a:endParaRPr lang="ru-RU" sz="4800" b="1" dirty="0" smtClean="0">
              <a:solidFill>
                <a:srgbClr val="6600FF"/>
              </a:solidFill>
              <a:latin typeface="Segoe Script" pitchFamily="34" charset="0"/>
              <a:cs typeface="Times New Roman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Segoe Script" pitchFamily="34" charset="0"/>
                <a:cs typeface="Times New Roman" pitchFamily="18" charset="0"/>
              </a:rPr>
              <a:t>«Мои безопасные каникулы»</a:t>
            </a:r>
            <a:endParaRPr lang="ru-RU" sz="4800" b="1" dirty="0">
              <a:solidFill>
                <a:srgbClr val="FF0000"/>
              </a:solidFill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1032" name="Picture 8" descr="http://bms.24open.ru/images/2a9ea2c1889eb73025d5c9b0eaaf484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715357"/>
            <a:ext cx="1238250" cy="1304926"/>
          </a:xfrm>
          <a:prstGeom prst="rect">
            <a:avLst/>
          </a:prstGeom>
          <a:noFill/>
        </p:spPr>
      </p:pic>
      <p:pic>
        <p:nvPicPr>
          <p:cNvPr id="1034" name="Picture 10" descr="http://dsberez.marian.obr55.ru/files/2012/12/115269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745335">
            <a:off x="7286644" y="4643446"/>
            <a:ext cx="952500" cy="742951"/>
          </a:xfrm>
          <a:prstGeom prst="rect">
            <a:avLst/>
          </a:prstGeom>
          <a:noFill/>
        </p:spPr>
      </p:pic>
      <p:pic>
        <p:nvPicPr>
          <p:cNvPr id="1036" name="Picture 12" descr="http://1.bp.blogspot.com/-LhcCWwW5wIQ/UIrsSvLZIcI/AAAAAAAAAD8/uUgaMi-ACRM/s1600/butterfly-0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0243" y="4568165"/>
            <a:ext cx="800100" cy="466726"/>
          </a:xfrm>
          <a:prstGeom prst="rect">
            <a:avLst/>
          </a:prstGeom>
          <a:noFill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" b="97000" l="10000" r="90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0711" y="6581"/>
            <a:ext cx="3882008" cy="291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74" y="1142984"/>
            <a:ext cx="57150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19463" name="Picture 7" descr="http://www.playcast.ru/uploads/2015/11/07/1577514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-357214"/>
            <a:ext cx="3286180" cy="3286180"/>
          </a:xfrm>
          <a:prstGeom prst="rect">
            <a:avLst/>
          </a:prstGeom>
          <a:noFill/>
        </p:spPr>
      </p:pic>
      <p:pic>
        <p:nvPicPr>
          <p:cNvPr id="19467" name="Picture 11" descr="http://auto.img.v4.skyrock.net/4973/71784973/pics/3182697675_1_18_zGrYevYa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4500570"/>
            <a:ext cx="5715000" cy="18954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3108" y="1214422"/>
            <a:ext cx="62151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  <a:t>Лето прекрасная пора отдыха: весёлых игр, походов в лес, купания и приобретения великолепного загара. Но в то же время лето – это время, когда опасность таится в воде, в лесу, на пляже, на спортивной и детской площадках. </a:t>
            </a:r>
            <a:b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  <a:t>Поэтому так важно знать правила безопасного поведения </a:t>
            </a: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летом!</a:t>
            </a:r>
            <a:endParaRPr lang="ru-RU" sz="28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9" name="Picture 9" descr="http://www.playcast.ru/uploads/2015/09/02/1491791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1214422"/>
            <a:ext cx="6410325" cy="4810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74" y="1142984"/>
            <a:ext cx="57150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Опять смеется лето</a:t>
            </a:r>
            <a:b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В открытое окно,</a:t>
            </a:r>
            <a:b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И солнышка, и света</a:t>
            </a:r>
            <a:b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Полным, полным-полно!</a:t>
            </a:r>
            <a:b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Опять трусы и майки</a:t>
            </a:r>
            <a:b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Лежат на берегу,</a:t>
            </a:r>
            <a:b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И нежатся лужайки</a:t>
            </a:r>
            <a:b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Segoe Print" pitchFamily="2" charset="0"/>
              </a:rPr>
              <a:t>В ромашковом снегу!</a:t>
            </a:r>
            <a:endParaRPr lang="ru-RU" sz="28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19463" name="Picture 7" descr="http://www.playcast.ru/uploads/2015/11/07/1577514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46" y="-285776"/>
            <a:ext cx="3286180" cy="3286180"/>
          </a:xfrm>
          <a:prstGeom prst="rect">
            <a:avLst/>
          </a:prstGeom>
          <a:noFill/>
        </p:spPr>
      </p:pic>
      <p:pic>
        <p:nvPicPr>
          <p:cNvPr id="19465" name="Picture 9" descr="http://www.playcast.ru/uploads/2015/09/02/1491791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1714488"/>
            <a:ext cx="6410325" cy="4810125"/>
          </a:xfrm>
          <a:prstGeom prst="rect">
            <a:avLst/>
          </a:prstGeom>
          <a:noFill/>
        </p:spPr>
      </p:pic>
      <p:pic>
        <p:nvPicPr>
          <p:cNvPr id="19467" name="Picture 11" descr="http://auto.img.v4.skyrock.net/4973/71784973/pics/3182697675_1_18_zGrYevY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4500570"/>
            <a:ext cx="5715000" cy="189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086586"/>
            <a:ext cx="678661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Если солнечно и жарко</a:t>
            </a:r>
            <a:b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Не забудь надеть панамку,</a:t>
            </a:r>
            <a:b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А иначе солнце – Хлоп! –</a:t>
            </a:r>
            <a:b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И засветит прямо в лоб.</a:t>
            </a:r>
            <a:endParaRPr lang="ru-RU" sz="2800" b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52" y="3214686"/>
            <a:ext cx="6858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  <a:t>Чтоб весь день играть на пляже,</a:t>
            </a:r>
            <a:b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  <a:t>Детям кожу кремом мажут.</a:t>
            </a:r>
            <a:b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  <a:t>Кто помазаться не смог,</a:t>
            </a:r>
            <a:b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  <a:t>Заработает…</a:t>
            </a:r>
            <a:b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</a:rPr>
              <a:t>                       (ожог)</a:t>
            </a:r>
            <a:endParaRPr lang="ru-RU" sz="28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017" b="99789" l="9926" r="89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688" y="4357694"/>
            <a:ext cx="2808312" cy="196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6307" y="-151658"/>
            <a:ext cx="4343646" cy="305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/>
          <a:srcRect l="5128" r="33260"/>
          <a:stretch>
            <a:fillRect/>
          </a:stretch>
        </p:blipFill>
        <p:spPr bwMode="auto">
          <a:xfrm>
            <a:off x="214283" y="3000372"/>
            <a:ext cx="1857388" cy="17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28596" y="785794"/>
            <a:ext cx="69294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  <a:t>Если ходишь босяком,</a:t>
            </a:r>
            <a:b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  <a:t>То смотри под ноги,</a:t>
            </a:r>
            <a:b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  <a:t>Вдруг окажется стекло</a:t>
            </a:r>
            <a:b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  <a:t>На твоей …</a:t>
            </a:r>
            <a:br>
              <a:rPr lang="ru-RU" sz="2800" b="1" dirty="0" smtClean="0">
                <a:solidFill>
                  <a:srgbClr val="6600FF"/>
                </a:solidFill>
                <a:latin typeface="Segoe Print" pitchFamily="2" charset="0"/>
              </a:rPr>
            </a:br>
            <a:endParaRPr lang="ru-RU" sz="2800" b="1" dirty="0" smtClean="0">
              <a:solidFill>
                <a:srgbClr val="6600FF"/>
              </a:solidFill>
              <a:latin typeface="Segoe Print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43306" y="3071810"/>
            <a:ext cx="55006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Через ранку в коже сразу</a:t>
            </a:r>
            <a:b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Лезет в организм зараза.</a:t>
            </a:r>
            <a:b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Чтоб не лезла, у Аленки</a:t>
            </a:r>
            <a:b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Все царапины в…</a:t>
            </a:r>
            <a:b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</a:br>
            <a:endParaRPr lang="ru-RU" sz="2800" b="1" dirty="0">
              <a:solidFill>
                <a:srgbClr val="FF0000"/>
              </a:solidFill>
              <a:latin typeface="Segoe Print" pitchFamily="2" charset="0"/>
            </a:endParaRPr>
          </a:p>
        </p:txBody>
      </p:sp>
      <p:pic>
        <p:nvPicPr>
          <p:cNvPr id="17414" name="Picture 6" descr="http://sakhtravels.16mb.com/GIF/feet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2643174" y="214290"/>
            <a:ext cx="4643470" cy="5715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857356" y="2643182"/>
            <a:ext cx="214314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600FF"/>
                </a:solidFill>
                <a:latin typeface="Comic Sans MS" pitchFamily="66" charset="0"/>
                <a:ea typeface="Microsoft Himalaya" pitchFamily="2" charset="0"/>
                <a:cs typeface="Microsoft Himalaya" pitchFamily="2" charset="0"/>
              </a:rPr>
              <a:t>(Дороге)</a:t>
            </a:r>
            <a:endParaRPr lang="ru-RU" sz="2400" b="1" dirty="0">
              <a:solidFill>
                <a:srgbClr val="6600FF"/>
              </a:solidFill>
              <a:latin typeface="Comic Sans MS" pitchFamily="66" charset="0"/>
              <a:ea typeface="Microsoft Himalaya" pitchFamily="2" charset="0"/>
              <a:cs typeface="Microsoft Himalaya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86446" y="4929198"/>
            <a:ext cx="271464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(зеленке)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354" y="214290"/>
            <a:ext cx="4343646" cy="305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http://auto.img.v4.skyrock.net/4973/71784973/pics/3182697675_1_18_zGrYevYa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4962524"/>
            <a:ext cx="5715000" cy="189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144000" cy="7143776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42918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ВОДОЕМЫ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Речка иль озеро рядом, иль пруд,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Здорово это, что скажешь уж тут!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Но один не играй и не купайся...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Мест незнакомых остерегайся!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Ногу сведет иль в яму – «бултых!»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Не услышит никто криков твоих…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3543" y="3573016"/>
            <a:ext cx="4150457" cy="30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img-fotki.yandex.ru/get/5822/60637665.153/0_772c2_c2abc918_S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4500570"/>
            <a:ext cx="1238250" cy="1238250"/>
          </a:xfrm>
          <a:prstGeom prst="rect">
            <a:avLst/>
          </a:prstGeom>
          <a:noFill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/>
          <a:srcRect l="7098" t="14165"/>
          <a:stretch>
            <a:fillRect/>
          </a:stretch>
        </p:blipFill>
        <p:spPr bwMode="auto">
          <a:xfrm>
            <a:off x="2143108" y="4143380"/>
            <a:ext cx="2901509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http://insideinternet.com.br/loja/propaganda/floaties-i6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85930" y="4143380"/>
            <a:ext cx="3400449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ped-kopilka.ru/upload/blogs/29108_dd59ff6cbc270d259d6d4ade8b732b4b.jp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86314" y="214290"/>
            <a:ext cx="42148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  <a:t>Если хочется купаться,</a:t>
            </a:r>
            <a:b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  <a:t>В речке плавать и плескаться,</a:t>
            </a:r>
            <a:b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  <a:t>То не захлебнуться вдруг</a:t>
            </a:r>
            <a:b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  <a:t>Надувной поможет…</a:t>
            </a:r>
            <a:b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</a:rPr>
              <a:t>                            (круг)</a:t>
            </a:r>
            <a:endParaRPr lang="ru-RU" sz="2000" b="1" dirty="0">
              <a:solidFill>
                <a:srgbClr val="FF0000"/>
              </a:solidFill>
              <a:latin typeface="Segoe Print" pitchFamily="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2287"/>
            <a:ext cx="4286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86314" y="214290"/>
            <a:ext cx="42148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FF0000"/>
              </a:solidFill>
              <a:latin typeface="Segoe Print" pitchFamily="2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/>
          <a:srcRect l="16100"/>
          <a:stretch>
            <a:fillRect/>
          </a:stretch>
        </p:blipFill>
        <p:spPr bwMode="auto">
          <a:xfrm>
            <a:off x="0" y="0"/>
            <a:ext cx="5282812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3384550"/>
            <a:ext cx="5080000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86190"/>
            <a:ext cx="4000496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5"/>
          <a:srcRect t="3326" r="3995" b="16348"/>
          <a:stretch>
            <a:fillRect/>
          </a:stretch>
        </p:blipFill>
        <p:spPr bwMode="auto">
          <a:xfrm>
            <a:off x="5500694" y="285728"/>
            <a:ext cx="314007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1643043" y="1500174"/>
            <a:ext cx="657229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Segoe Print" pitchFamily="2" charset="0"/>
              </a:rPr>
              <a:t>Выбирай безопасные игры и площадки!</a:t>
            </a:r>
          </a:p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Segoe Print" pitchFamily="2" charset="0"/>
              </a:rPr>
              <a:t>Надевай защитное снаряжение!</a:t>
            </a:r>
            <a:endParaRPr lang="ru-RU" sz="2800" b="1" dirty="0">
              <a:solidFill>
                <a:srgbClr val="FFC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685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7158" y="642918"/>
            <a:ext cx="59484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Пробираясь сквозь кусты,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Поотстань немного ты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И к тому, кто впереди,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Слишком близко не иди,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А иначе метко 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В глаз ударит…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(ветка)</a:t>
            </a:r>
            <a:endParaRPr lang="ru-RU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000108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Просят звери, просят птички: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«Не носи к нам в гости спички!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Хоть в лесу и много дров,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Он не место для…»</a:t>
            </a:r>
            <a:b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(костров)</a:t>
            </a:r>
            <a:endParaRPr lang="ru-RU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3071810"/>
            <a:ext cx="32480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8" y="3643314"/>
            <a:ext cx="1409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33" b="7858"/>
          <a:stretch/>
        </p:blipFill>
        <p:spPr bwMode="auto">
          <a:xfrm>
            <a:off x="6123" y="0"/>
            <a:ext cx="915737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23928" y="4429132"/>
            <a:ext cx="47914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Зреют ягоды в лесах</a:t>
            </a:r>
            <a:b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На траве и на кустах,</a:t>
            </a:r>
            <a:b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Только их не рви ты –</a:t>
            </a:r>
            <a:b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Много…</a:t>
            </a:r>
            <a:b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68934" y="5915542"/>
            <a:ext cx="194421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(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Ядовитых)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Найди ядовитые ягоды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http://www.inerboristeria.com/files/rhamnuspurshian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271464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crimea.webblaknot.com/wp-content/uploads/sites/43/2015/10/9_voronij-glaz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5736" y="3714752"/>
            <a:ext cx="265398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domoscope.com/cache/files/images/fullphoto/objava/57908/41204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1214422"/>
            <a:ext cx="2846352" cy="2214578"/>
          </a:xfrm>
          <a:prstGeom prst="rect">
            <a:avLst/>
          </a:prstGeom>
          <a:noFill/>
        </p:spPr>
      </p:pic>
      <p:pic>
        <p:nvPicPr>
          <p:cNvPr id="1028" name="Picture 4" descr="http://www.tunnel.ru/i/post/15/150711/187444/at360254240.jpg"/>
          <p:cNvPicPr>
            <a:picLocks noChangeAspect="1" noChangeArrowheads="1"/>
          </p:cNvPicPr>
          <p:nvPr/>
        </p:nvPicPr>
        <p:blipFill>
          <a:blip r:embed="rId5" cstate="print"/>
          <a:srcRect l="4401" t="4762" r="5383" b="4762"/>
          <a:stretch>
            <a:fillRect/>
          </a:stretch>
        </p:blipFill>
        <p:spPr bwMode="auto">
          <a:xfrm>
            <a:off x="6143636" y="1214422"/>
            <a:ext cx="2786082" cy="2251168"/>
          </a:xfrm>
          <a:prstGeom prst="rect">
            <a:avLst/>
          </a:prstGeom>
          <a:noFill/>
        </p:spPr>
      </p:pic>
      <p:pic>
        <p:nvPicPr>
          <p:cNvPr id="1032" name="Picture 8" descr="http://www.lves.by/wp-content/uploads/2010/07/18454.jpg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3643314"/>
            <a:ext cx="2928958" cy="2286016"/>
          </a:xfrm>
          <a:prstGeom prst="rect">
            <a:avLst/>
          </a:prstGeom>
          <a:noFill/>
        </p:spPr>
      </p:pic>
      <p:pic>
        <p:nvPicPr>
          <p:cNvPr id="1034" name="Picture 10" descr="http://333v.ru/uploads/fa/fa2d4cc28182628c08476085a89efaf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3714752"/>
            <a:ext cx="2727279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857232"/>
            <a:ext cx="81439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Шапки красные в горошек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У грибочков нехороших.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Говорят они: «Уйдите!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Нас в корзинку не кладите!»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(мухомор)</a:t>
            </a:r>
            <a:endParaRPr lang="ru-RU" sz="2800" b="1" dirty="0">
              <a:solidFill>
                <a:srgbClr val="00B050"/>
              </a:solidFill>
              <a:latin typeface="Segoe Print" pitchFamily="2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2074" b="97185" l="1185" r="988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2275732"/>
            <a:ext cx="4177604" cy="417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http://www.playcast.ru/uploads/2014/04/11/818469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1142984"/>
            <a:ext cx="1428760" cy="1428760"/>
          </a:xfrm>
          <a:prstGeom prst="rect">
            <a:avLst/>
          </a:prstGeom>
          <a:noFill/>
        </p:spPr>
      </p:pic>
      <p:pic>
        <p:nvPicPr>
          <p:cNvPr id="10244" name="Picture 4" descr="http://img-fotki.yandex.ru/get/5802/talana1959.11d/0_5733c_3ad1dc64_XL.jpg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4429132"/>
            <a:ext cx="1143000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083"/>
            <a:ext cx="8229600" cy="646331"/>
          </a:xfr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Segoe Print" pitchFamily="2" charset="0"/>
                <a:ea typeface="+mn-ea"/>
                <a:cs typeface="+mn-cs"/>
              </a:rPr>
              <a:t>«Найди несъедобный гриб»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28671"/>
            <a:ext cx="2464906" cy="264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9594" y="928671"/>
            <a:ext cx="2769730" cy="271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882" y="989788"/>
            <a:ext cx="2571618" cy="265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9593" y="3861048"/>
            <a:ext cx="2692049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881" y="3901673"/>
            <a:ext cx="2571618" cy="262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3363" y="3901673"/>
            <a:ext cx="2607190" cy="262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5848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500042"/>
            <a:ext cx="57864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Хвост чешуйчатый ползет,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Смертоносный яд везет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И шипит нам строго: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«Укушу! Не трогай!»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(змея)</a:t>
            </a:r>
            <a:endParaRPr lang="ru-RU" sz="2400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68359" y="2500306"/>
            <a:ext cx="5500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Он живет в большущей куче,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Ты его не трогай лучше,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Хоть и маленький на вид,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За обиды больно мстит.</a:t>
            </a:r>
            <a:b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Segoe Print" pitchFamily="2" charset="0"/>
              </a:rPr>
              <a:t>(муравей</a:t>
            </a:r>
            <a:r>
              <a:rPr lang="ru-RU" sz="2000" b="1" dirty="0" smtClean="0">
                <a:solidFill>
                  <a:srgbClr val="7030A0"/>
                </a:solidFill>
                <a:latin typeface="Segoe Print" pitchFamily="2" charset="0"/>
              </a:rPr>
              <a:t>)</a:t>
            </a:r>
            <a:endParaRPr lang="ru-RU" sz="2000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778" b="89778" l="6400" r="9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04" y="2672400"/>
            <a:ext cx="3362664" cy="15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9972" b="89934" l="9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94164"/>
            <a:ext cx="2284035" cy="163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3405867"/>
            <a:ext cx="5500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Очень нравится Игнату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Вид сластены полосатой,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Но жужжит она: «Не тронь!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Жжется жало, как огонь!»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(оса)</a:t>
            </a:r>
            <a:endParaRPr lang="ru-RU" sz="24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571480"/>
            <a:ext cx="49292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У сердитого цветочка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Очень жгучие листочки.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Если прикасаются,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Сразу же кусаются.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(крапива)</a:t>
            </a:r>
            <a:endParaRPr lang="ru-RU" sz="24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910" b="89910" l="5509" r="899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4032448" cy="268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497373"/>
            <a:ext cx="2546399" cy="169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635896" y="2708920"/>
            <a:ext cx="5643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  <a:t>Миллионы их в лесу</a:t>
            </a:r>
            <a:b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  <a:t>Из прохожих кровь сосут,</a:t>
            </a:r>
            <a:b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  <a:t>Если хочешь быть здоров,</a:t>
            </a:r>
            <a:b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  <a:t>Мазь возьми от…</a:t>
            </a:r>
            <a:b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Segoe Print" pitchFamily="2" charset="0"/>
              </a:rPr>
              <a:t>(комаров)</a:t>
            </a:r>
            <a:endParaRPr lang="ru-RU" sz="2400" b="1" dirty="0">
              <a:solidFill>
                <a:srgbClr val="0070C0"/>
              </a:solidFill>
              <a:latin typeface="Segoe Print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71480"/>
            <a:ext cx="55007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Не ходи по лесу летом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Необутым и раздетым,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Больше на тебе вещей,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Меньше кровопийц – …</a:t>
            </a:r>
            <a:b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Segoe Print" pitchFamily="2" charset="0"/>
              </a:rPr>
              <a:t>(клещей)</a:t>
            </a:r>
            <a:endParaRPr lang="ru-RU" sz="2800" b="1" dirty="0">
              <a:solidFill>
                <a:srgbClr val="00B050"/>
              </a:solidFill>
              <a:latin typeface="Segoe Print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478" b="92537" l="4176" r="916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6339">
            <a:off x="153846" y="3077847"/>
            <a:ext cx="2747133" cy="213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7895" l="211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4801" y="4293096"/>
            <a:ext cx="2816150" cy="188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Segoe Print" pitchFamily="2" charset="0"/>
              </a:rPr>
              <a:t>Выбери обувь для прогулки в лес</a:t>
            </a:r>
            <a:endParaRPr lang="ru-RU" sz="36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3" name="Рисунок 2" descr="http://marafet.net/uploads/images/e/5/6/f/1002/3875682cfd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390" b="98305" l="2182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9303" y="1679661"/>
            <a:ext cx="2699792" cy="203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ksriranga.files.wordpress.com/2012/07/machovka_shoes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6525" y="4214818"/>
            <a:ext cx="2311579" cy="166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773" b="98454" l="2289" r="975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89283"/>
            <a:ext cx="2443142" cy="166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200" b="96000" l="4200" r="96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4071942"/>
            <a:ext cx="2098204" cy="209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3836" b="94247" l="6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2569" y="1627229"/>
            <a:ext cx="347216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9888" b="89888" l="13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79661"/>
            <a:ext cx="2974285" cy="182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0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214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42860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Яма, а на дне вода,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Не заглядывай туда.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Если близко подойдешь,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Бух! и в воду упадешь.</a:t>
            </a:r>
            <a:b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(колодец)</a:t>
            </a:r>
            <a:endParaRPr lang="ru-RU" sz="24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198884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Воду из реки не пей,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Плавают микробы в ней,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Но гораздо хуже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Пить из грязной…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(лужи)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Segoe Print" pitchFamily="2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67" b="90000" l="10000" r="97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96552" y="2492896"/>
            <a:ext cx="4212468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697" b="95122" l="2889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5729" y="4147652"/>
            <a:ext cx="42862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29058" y="198884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/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</a:br>
            <a:endParaRPr lang="ru-RU" sz="2400" b="1" dirty="0">
              <a:solidFill>
                <a:schemeClr val="accent3">
                  <a:lumMod val="50000"/>
                </a:schemeClr>
              </a:solidFill>
              <a:latin typeface="Segoe Print" pitchFamily="2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/>
          <a:srcRect b="8873"/>
          <a:stretch>
            <a:fillRect/>
          </a:stretch>
        </p:blipFill>
        <p:spPr bwMode="auto">
          <a:xfrm>
            <a:off x="357158" y="285728"/>
            <a:ext cx="839215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0" y="0"/>
            <a:ext cx="914427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439" y="40466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В холодильнике вода</a:t>
            </a:r>
            <a:b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Летом не теплее льда.</a:t>
            </a:r>
            <a:b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Петя той воды напился</a:t>
            </a:r>
            <a:b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И ужасно простудился.</a:t>
            </a:r>
            <a:r>
              <a:rPr lang="ru-RU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endParaRPr lang="ru-RU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0" cy="802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906884" y="2890103"/>
            <a:ext cx="25840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1340768"/>
            <a:ext cx="7812360" cy="46969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Лето! Жара! Настежь окошки,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Хочется нам освежиться немножко…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Но не выглядывай сильно, дружок,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Чтоб ненароком выпасть не смог!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Коварна высота  и очень опасна,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Последствия могут быть очень ужасны!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И вместо того, чтоб под солнцем резвиться,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Будешь уныло лечиться  в больнице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ozanoglucanta.com/wp-content/uploads/2013/03/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512310" y="3315462"/>
          <a:ext cx="119380" cy="227076"/>
        </p:xfrm>
        <a:graphic>
          <a:graphicData uri="http://schemas.openxmlformats.org/drawingml/2006/table">
            <a:tbl>
              <a:tblPr/>
              <a:tblGrid>
                <a:gridCol w="59690"/>
                <a:gridCol w="5969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</a:endParaRPr>
                    </a:p>
                  </a:txBody>
                  <a:tcPr marL="17145" marR="17145" marT="17145" marB="17145">
                    <a:lnL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CC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ru-RU" sz="1100" dirty="0">
                        <a:latin typeface="Calibri"/>
                        <a:ea typeface="Times New Roman"/>
                      </a:endParaRPr>
                    </a:p>
                  </a:txBody>
                  <a:tcPr marL="17145" marR="17145" marT="17145" marB="17145">
                    <a:lnL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CCD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86000" y="1305342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Много правил есть на свете,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Их должны запомнить дети!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лес один ты не ходи – лучше маму подожди.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спички лучше не играть,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 окно не открывать.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 чтоб не было беды – 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 шалите у воды!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Надеть кепку иль  панамку 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 забудь ты спозаранку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Про пожар, что нужно знать,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 кого на помощь звать.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Ноги в лужах не мочите,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Крышки люков обходите,</a:t>
            </a:r>
            <a:b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Маму слушать обещайте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Правила не нарушайте!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6" name="Picture 2" descr="http://img1.picmix.com/output/stamp/normal/1/9/3/2/242391_8c9c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3027" y="5429264"/>
            <a:ext cx="2610973" cy="952502"/>
          </a:xfrm>
          <a:prstGeom prst="rect">
            <a:avLst/>
          </a:prstGeom>
          <a:noFill/>
        </p:spPr>
      </p:pic>
      <p:pic>
        <p:nvPicPr>
          <p:cNvPr id="2" name="Picture 4" descr="http://www.year2maths.co.uk/images/madmaths/buggy_scratching_head_hg_clr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857628"/>
            <a:ext cx="1714512" cy="2057415"/>
          </a:xfrm>
          <a:prstGeom prst="rect">
            <a:avLst/>
          </a:prstGeom>
          <a:noFill/>
        </p:spPr>
      </p:pic>
      <p:pic>
        <p:nvPicPr>
          <p:cNvPr id="1032" name="Picture 8" descr="http://www.playcast.ru/uploads/2015/01/30/1185820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2000240"/>
            <a:ext cx="3245428" cy="3000396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-428652"/>
            <a:ext cx="4343646" cy="305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585</TotalTime>
  <Words>317</Words>
  <Application>Microsoft Office PowerPoint</Application>
  <PresentationFormat>Экран (4:3)</PresentationFormat>
  <Paragraphs>63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Найди ядовитые ягоды</vt:lpstr>
      <vt:lpstr>Слайд 12</vt:lpstr>
      <vt:lpstr>«Найди несъедобный гриб»</vt:lpstr>
      <vt:lpstr>Слайд 14</vt:lpstr>
      <vt:lpstr>Слайд 15</vt:lpstr>
      <vt:lpstr>Слайд 16</vt:lpstr>
      <vt:lpstr>Выбери обувь для прогулки в лес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1</cp:lastModifiedBy>
  <cp:revision>64</cp:revision>
  <dcterms:created xsi:type="dcterms:W3CDTF">2016-03-11T09:47:48Z</dcterms:created>
  <dcterms:modified xsi:type="dcterms:W3CDTF">2022-06-02T08:57:37Z</dcterms:modified>
</cp:coreProperties>
</file>