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6" r:id="rId1"/>
  </p:sldMasterIdLst>
  <p:notesMasterIdLst>
    <p:notesMasterId r:id="rId15"/>
  </p:notesMasterIdLst>
  <p:sldIdLst>
    <p:sldId id="321" r:id="rId2"/>
    <p:sldId id="296" r:id="rId3"/>
    <p:sldId id="297" r:id="rId4"/>
    <p:sldId id="304" r:id="rId5"/>
    <p:sldId id="300" r:id="rId6"/>
    <p:sldId id="298" r:id="rId7"/>
    <p:sldId id="299" r:id="rId8"/>
    <p:sldId id="303" r:id="rId9"/>
    <p:sldId id="302" r:id="rId10"/>
    <p:sldId id="306" r:id="rId11"/>
    <p:sldId id="308" r:id="rId12"/>
    <p:sldId id="309" r:id="rId13"/>
    <p:sldId id="307" r:id="rId1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E6B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21" autoAdjust="0"/>
    <p:restoredTop sz="88454" autoAdjust="0"/>
  </p:normalViewPr>
  <p:slideViewPr>
    <p:cSldViewPr>
      <p:cViewPr varScale="1">
        <p:scale>
          <a:sx n="62" d="100"/>
          <a:sy n="62" d="100"/>
        </p:scale>
        <p:origin x="-73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3" d="100"/>
          <a:sy n="53" d="100"/>
        </p:scale>
        <p:origin x="-1878" y="-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256B52-C316-4AFC-8D7C-BA2F7CD65314}" type="datetimeFigureOut">
              <a:rPr lang="ru-RU" smtClean="0"/>
              <a:pPr/>
              <a:t>02.02.2020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AC9F07-E39A-4D5F-BC00-53BAA73DB1B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77266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B82841-9D55-4516-951A-26A3F7DFED01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02938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Каждый модуль является законченным блоком информации и включает в себя: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1) Пояснительную записку в составе:</a:t>
            </a: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цели и задачи обучения; </a:t>
            </a: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результаты освоения программы модуля;</a:t>
            </a: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обоснование форм и методов обучения;</a:t>
            </a: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требования к техническому оснащению учебного процесса.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2) Учебно-тематический план, детализированный по отдельным темам.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3) Квалификационные требования к привлекаемым преподавателям;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4) Содержание учебной программы.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5) Список литературы.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6) Тестовые задания входного контроля и для контроля усвоения материала учебного модуля.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7) Глоссарий.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8) Методические рекомендации для преподавателей, обеспечивающие необходимое качество преподавания.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9) Комплект рабочих материалов, представляемых обучаемым.</a:t>
            </a:r>
          </a:p>
          <a:p>
            <a:endParaRPr lang="ru-RU" sz="120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Модульная образовательная программа финансовой грамотности для учреждений системы дополнительного школьного образования также направлена на:</a:t>
            </a:r>
            <a:endParaRPr lang="ru-RU" sz="1200" i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– создание условий для развития ребенка;</a:t>
            </a:r>
            <a:endParaRPr lang="ru-RU" sz="1200" i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– развитие мотивации к познанию и творчеству;</a:t>
            </a:r>
            <a:endParaRPr lang="ru-RU" sz="1200" i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– обеспечение эмоционального благополучия ребенка;</a:t>
            </a:r>
            <a:endParaRPr lang="ru-RU" sz="1200" i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– приобщение детей к общечеловеческим ценностям;</a:t>
            </a:r>
            <a:endParaRPr lang="ru-RU" sz="1200" i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– профилактику асоциального поведения;</a:t>
            </a:r>
            <a:endParaRPr lang="ru-RU" sz="1200" i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– создание условий для социального, культурного и профессионального самоопределения, творческой самореализации личности ребенка, ее интеграции в систему мировой и отечественной культур;</a:t>
            </a:r>
            <a:endParaRPr lang="ru-RU" sz="1200" i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– интеллектуальное и духовное развития личности ребенка;</a:t>
            </a:r>
            <a:endParaRPr lang="ru-RU" sz="1200" i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– укрепление психического и физического здоровья;</a:t>
            </a:r>
            <a:endParaRPr lang="ru-RU" sz="1200" i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– взаимодействие педагога дополнительного образования с семьей.</a:t>
            </a:r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AC9F07-E39A-4D5F-BC00-53BAA73DB1BC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17783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Образовательная программа по финансовой грамотности рассчитана на 96 академических часов, имеет блочно-модульную структуру объемом 32, 64 и 96 академических часов соответственно.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AC9F07-E39A-4D5F-BC00-53BAA73DB1BC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47150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Объединяет все занятия и модули главные герои – Ярослав и Татьяна. Это подростки. Образы подростков были предложены детьми художественной школы. Они же и нарисовали образы героев.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Татьяна и Ярослав попадают в различные жизненные ситуации и предлагают детям найти финансовые решения из ситуаций.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AC9F07-E39A-4D5F-BC00-53BAA73DB1BC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135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Целевой установкой Модуль 1 Основы финансовой грамотности является получение обучающимися знаний и умений, способствующих обеспечению личной финансовой безопасности и реализации долгосрочной финансовой стратегии в рамках предметных областей финансовой грамотности «Доходы и расходы» и «Финансовое планирование и бюджет».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AC9F07-E39A-4D5F-BC00-53BAA73DB1BC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64300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Целевой установкой Модуль 2 является получение обучающимися знаний и умений, способствующих обеспечению личной финансовой  безопасности и реализации долгосрочной финансовой стратегии в рамках предметных областей финансовой грамотности «Личные сбережения», «Кредитование», «Инвестирование».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Основными задачами данного модуля являются: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 дать базовые знания о сбережениях, кредитования и инвестирования об общих принципах кредитования и инвестирования;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 формирование у обучающихся установки на необходимость аккумулировать сбережения, навыков управления сбережениями;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 формирования навыков оценивать свою кредитоспособность;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</a:t>
            </a: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формирование у обучающихся понимания необходимости долгосрочного инвестирования.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AC9F07-E39A-4D5F-BC00-53BAA73DB1BC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95704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Целевой установкой Модуль 3 является получение обучающимися знаний и умений, способствующих обеспечению личной финансовой  безопасности и реализации долгосрочной финансовой стратегии в рамках предметных областей финансовой грамотности «Предпринимательство», «Страхование», «Риски и финансовая безопасность», «Защита прав потребителей».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Основными задачами данного модуля являются: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 дать базовые знания о предпринимательстве, возможных рисках, страховании, рекламе и защите прав потребителей;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 формирование навыков составления бизнес - плана для обеспечения продуманности действий в будущем;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 обучение основным расчетам экономических показателей: прибыли, издержек;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 формирование у обучающихся знаний о возможности защиты своих прав как потребителя.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AC9F07-E39A-4D5F-BC00-53BAA73DB1BC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98289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Образовательная программа представлена пояснительной запискою, где отражена актуальность вопроса, цели и задачи, результаты.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Были разработаны методические указания для преподавателей и рабочие тетради для обучающихся по каждому модулю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AC9F07-E39A-4D5F-BC00-53BAA73DB1BC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19710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i="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Основные принципы обучения, предусмотренные программой:</a:t>
            </a:r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 </a:t>
            </a:r>
            <a:r>
              <a:rPr lang="ru-RU" sz="120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природосообразность</a:t>
            </a:r>
            <a:r>
              <a:rPr lang="ru-RU" sz="120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приоритет природных возможностей ребенка в сочетании с приобретенными качествами в его развитии;</a:t>
            </a:r>
          </a:p>
          <a:p>
            <a:r>
              <a:rPr lang="ru-RU" sz="120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 наглядность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– объяснение материала сопровождается демонстрацией наглядных пособий, рисунков, таблиц;</a:t>
            </a:r>
          </a:p>
          <a:p>
            <a:r>
              <a:rPr lang="ru-RU" sz="120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 системность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– проведение занятий в определенной последовательности и системе;</a:t>
            </a:r>
          </a:p>
          <a:p>
            <a:r>
              <a:rPr lang="ru-RU" sz="120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 </a:t>
            </a:r>
            <a:r>
              <a:rPr lang="ru-RU" sz="120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гуманизация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воспитательного процесса – построение занятий с учетом знаний, умений и навыков учащихся, их психологических возможностей и способностей.</a:t>
            </a:r>
          </a:p>
          <a:p>
            <a:r>
              <a:rPr lang="ru-RU" sz="1200" i="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Педагогические технологии.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Программа ориентирована на сотрудничество педагога с воспитанниками, на создание ситуации успешности, поддержки, взаимопомощи в преодолении трудностей.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AC9F07-E39A-4D5F-BC00-53BAA73DB1BC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53569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Программой предусмотрены комбинированные занятия, занятия-игры, практикумы, под которыми понимается практическое занятие с детальным разбором ситуации  и принятием решений на основе реальной финансовой информации, что способствует усвоению теоретических знаний, поддерживает у школьников высокий познавательный интерес к изучаемому  курсу, облегчает и ускоряет усвоение материала.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AC9F07-E39A-4D5F-BC00-53BAA73DB1BC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85019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Поддерживать детский интерес, развивать интеллектуальные умения и способности, вызывать желание проявлять себя возможно для данной целевой аудитории с использование элементов, приемов, методов нестандартного занятия в традиционном занятии: составление таблиц, опорных схем, конспектов, работа со словариками дат, составление кроссвордов, ролевая и дидактическая игра, иллюстрация. Такие задания позволяют обучающемуся полнее раскрыть собственную индивидуальность и выявить пробелы в знаниях, выявить проблемы в их усвоении.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AC9F07-E39A-4D5F-BC00-53BAA73DB1BC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94789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Самореализация обучающихся в учебной деятельности возможна при следующих условиях: наличие групповой работы; взаимодействие обучающихся между собой, с преподавателем, с учебной информацией. Данным условиям соответствует использование в учебной деятельности интерактивных методов обучения, которые представляют собой систему правил организации продуктивного взаимодействия обучающихся между собой, с преподавателем, с учебной литературой, при котором происходит освоение нового опыта, получение новых знаний и предоставляется возможность для самореализации личности обучающихся.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Разработанный курс программы предполагает использование следующих интерактивных методов обучения: дискуссионные методы (диалог, групповая дискуссия, разбор и анализ жизненных ситуаций); игровые методы (дидактические игры, творческие игры, в том числе деловые, ролевые игры, организационно - 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деятельностные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игры, контригры).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AC9F07-E39A-4D5F-BC00-53BAA73DB1BC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71856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3142185-7B6B-41D1-957B-DA9195121F2A}" type="datetimeFigureOut">
              <a:rPr lang="en-US" smtClean="0"/>
              <a:pPr>
                <a:defRPr/>
              </a:pPr>
              <a:t>2/2/2020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00259A-A870-4939-BA87-A02D07D47A1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BF30FB4-8F4C-4C03-93AD-63471B4A0239}" type="datetimeFigureOut">
              <a:rPr lang="en-US" smtClean="0"/>
              <a:pPr>
                <a:defRPr/>
              </a:pPr>
              <a:t>2/2/2020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485F90-4558-4A59-9E40-70934AE197D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D519C6C-A191-4958-95DD-444DC6BD0CA4}" type="datetimeFigureOut">
              <a:rPr lang="en-US" smtClean="0"/>
              <a:pPr>
                <a:defRPr/>
              </a:pPr>
              <a:t>2/2/2020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E09F30-68BE-4142-97FA-DF1F2B70CE8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FD47597-8136-415F-9A54-9016D0C4ECBE}" type="datetimeFigureOut">
              <a:rPr lang="en-US" smtClean="0"/>
              <a:pPr>
                <a:defRPr/>
              </a:pPr>
              <a:t>2/2/2020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82EDAE-DBEC-4E18-AB2C-3986F71525B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8E14525-74BE-4544-BC4D-E6A2FEA8B53D}" type="datetimeFigureOut">
              <a:rPr lang="en-US" smtClean="0"/>
              <a:pPr>
                <a:defRPr/>
              </a:pPr>
              <a:t>2/2/2020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B60700-66C6-48E0-8F00-7F0BFB67DFE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C3D3006-B23B-4B79-B627-FEF646BACB5B}" type="datetimeFigureOut">
              <a:rPr lang="en-US" smtClean="0"/>
              <a:pPr>
                <a:defRPr/>
              </a:pPr>
              <a:t>2/2/2020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36453B-22D0-4BEF-977D-8920BD9248F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FF2F742-F9A9-4730-A6D1-46E88BA9E53C}" type="datetimeFigureOut">
              <a:rPr lang="en-US" smtClean="0"/>
              <a:pPr>
                <a:defRPr/>
              </a:pPr>
              <a:t>2/2/2020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0C8AAF-05C0-4236-A01F-CDCDAB9E2CB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C0AF5AE-FFF3-4080-AC3F-9AA33251D586}" type="datetimeFigureOut">
              <a:rPr lang="en-US" smtClean="0"/>
              <a:pPr>
                <a:defRPr/>
              </a:pPr>
              <a:t>2/2/2020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EDE0EE2-878C-4911-8E3E-905FC2FAD04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558D47F-BEB0-4803-9231-7F3CE565ABC8}" type="datetimeFigureOut">
              <a:rPr lang="en-US" smtClean="0"/>
              <a:pPr>
                <a:defRPr/>
              </a:pPr>
              <a:t>2/2/2020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A09562-4DCB-4E8B-9441-5DA5ADE7C60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EC08A5D-31C9-408E-949D-D1149DE8F0FD}" type="datetimeFigureOut">
              <a:rPr lang="en-US" smtClean="0"/>
              <a:pPr>
                <a:defRPr/>
              </a:pPr>
              <a:t>2/2/2020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7ADE67-5CFC-4324-B449-61ED4CA150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C179D1B-A729-4635-BF4C-5BA90F7D3CC3}" type="datetimeFigureOut">
              <a:rPr lang="en-US" smtClean="0"/>
              <a:pPr>
                <a:defRPr/>
              </a:pPr>
              <a:t>2/2/2020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EA87BC9-2CB3-4EC9-905C-6B8FC23D5EF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138A02B-3770-40A3-B783-18BBE74D315E}" type="datetimeFigureOut">
              <a:rPr lang="en-US" smtClean="0"/>
              <a:pPr>
                <a:defRPr/>
              </a:pPr>
              <a:t>2/2/2020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834AF3D-C6E7-48E8-A6D9-C7320A84D4F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jpeg"/><Relationship Id="rId5" Type="http://schemas.openxmlformats.org/officeDocument/2006/relationships/image" Target="../media/image5.wmf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9.jpeg"/><Relationship Id="rId7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.jpe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44.png"/><Relationship Id="rId2" Type="http://schemas.openxmlformats.org/officeDocument/2006/relationships/slideLayout" Target="../slideLayouts/slideLayout4.xml"/><Relationship Id="rId1" Type="http://schemas.openxmlformats.org/officeDocument/2006/relationships/audio" Target="file:///D:\&#1050;&#1054;&#1055;&#1048;&#1071;%20&#1057;%20&#1044;&#1048;&#1057;&#1050;&#1040;%20&#1057;%20&#1053;&#1054;&#1071;&#1041;&#1056;&#1068;%202014\&#1060;&#1080;&#1085;&#1072;&#1085;&#1089;&#1086;&#1074;&#1072;&#1103;%20&#1075;&#1088;&#1072;&#1084;&#1086;&#1090;&#1085;&#1086;&#1089;&#1090;&#1100;\&#1055;&#1088;&#1077;&#1079;&#1077;&#1085;&#1090;&#1072;&#1094;&#1080;&#1103;%20&#1060;&#1080;&#1085;&#1075;&#1088;&#1072;&#1084;&#1086;&#1090;&#1072;\8.wma" TargetMode="External"/><Relationship Id="rId6" Type="http://schemas.openxmlformats.org/officeDocument/2006/relationships/image" Target="../media/image43.png"/><Relationship Id="rId11" Type="http://schemas.openxmlformats.org/officeDocument/2006/relationships/image" Target="../media/image3.jpeg"/><Relationship Id="rId5" Type="http://schemas.openxmlformats.org/officeDocument/2006/relationships/image" Target="../media/image42.png"/><Relationship Id="rId10" Type="http://schemas.openxmlformats.org/officeDocument/2006/relationships/image" Target="../media/image47.png"/><Relationship Id="rId4" Type="http://schemas.openxmlformats.org/officeDocument/2006/relationships/image" Target="../media/image41.png"/><Relationship Id="rId9" Type="http://schemas.openxmlformats.org/officeDocument/2006/relationships/image" Target="../media/image4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 l="13838" t="27415" r="11438" b="29504"/>
          <a:stretch>
            <a:fillRect/>
          </a:stretch>
        </p:blipFill>
        <p:spPr bwMode="auto">
          <a:xfrm>
            <a:off x="6143636" y="0"/>
            <a:ext cx="3000364" cy="1214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 descr="C:\Documents and Settings\1\Мои документы\Downloads\логотип собачка фед. (1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4230169" cy="1500198"/>
          </a:xfrm>
          <a:prstGeom prst="rect">
            <a:avLst/>
          </a:prstGeom>
          <a:noFill/>
        </p:spPr>
      </p:pic>
      <p:sp>
        <p:nvSpPr>
          <p:cNvPr id="4" name="Заголовок 1"/>
          <p:cNvSpPr>
            <a:spLocks noGrp="1"/>
          </p:cNvSpPr>
          <p:nvPr>
            <p:ph type="ctrTitle"/>
          </p:nvPr>
        </p:nvSpPr>
        <p:spPr>
          <a:xfrm>
            <a:off x="642910" y="1928802"/>
            <a:ext cx="7815290" cy="3870343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Реализация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региональной модульной дополнительной образовательной программы по финансовой грамотности и учебных материалов для разных возрастных групп обучающихся общеобразовательных организаций и дошкольных образовательных организаций Волгоградской области в рамках вариативного и/или факультативного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курса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Модульная образовательная программа 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по </a:t>
            </a: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финансовой 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грамотности</a:t>
            </a:r>
            <a:endParaRPr lang="ru-RU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sz="half" idx="1"/>
          </p:nvPr>
        </p:nvSpPr>
        <p:spPr>
          <a:xfrm>
            <a:off x="152400" y="3962400"/>
            <a:ext cx="7391400" cy="1905000"/>
          </a:xfrm>
        </p:spPr>
        <p:txBody>
          <a:bodyPr>
            <a:normAutofit fontScale="55000" lnSpcReduction="20000"/>
          </a:bodyPr>
          <a:lstStyle/>
          <a:p>
            <a:pPr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ru-RU" sz="6000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ru-RU" sz="5600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Волгоград - 2014</a:t>
            </a:r>
            <a:endParaRPr lang="ru-RU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196" name="Прямоугольник 4"/>
          <p:cNvSpPr>
            <a:spLocks noChangeArrowheads="1"/>
          </p:cNvSpPr>
          <p:nvPr/>
        </p:nvSpPr>
        <p:spPr bwMode="auto">
          <a:xfrm>
            <a:off x="0" y="1905000"/>
            <a:ext cx="68580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000" b="1" u="sng" dirty="0" smtClean="0">
                <a:latin typeface="Times New Roman" pitchFamily="18" charset="0"/>
                <a:cs typeface="Times New Roman" pitchFamily="18" charset="0"/>
              </a:rPr>
              <a:t>Цель программы: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развитие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компетенции финансовой грамотности детей среднего школьного возраста, способствование формированию базовых знаний и умений деятельности в сферах финансовых отношений, затрагивающих интересы целевой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аудитории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7" name="Picture 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26188" y="5683250"/>
            <a:ext cx="2817812" cy="1174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31747" name="Picture 3" descr="C:\Documents and Settings\1\Local Settings\Temporary Internet Files\Content.IE5\MVE6XGF3\MC900440380[1]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38400" y="4495800"/>
            <a:ext cx="2057400" cy="2057400"/>
          </a:xfrm>
          <a:prstGeom prst="rect">
            <a:avLst/>
          </a:prstGeom>
          <a:noFill/>
        </p:spPr>
      </p:pic>
      <p:pic>
        <p:nvPicPr>
          <p:cNvPr id="9" name="Picture 4" descr="C:\Documents and Settings\1\Local Settings\Temporary Internet Files\Content.IE5\YUBPUXJ0\MC900426210[1].wm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91200" y="4495800"/>
            <a:ext cx="1295400" cy="1257431"/>
          </a:xfrm>
          <a:prstGeom prst="rect">
            <a:avLst/>
          </a:prstGeom>
          <a:noFill/>
        </p:spPr>
      </p:pic>
      <p:pic>
        <p:nvPicPr>
          <p:cNvPr id="10" name="Picture 4" descr="C:\Documents and Settings\1\Local Settings\Temporary Internet Files\Content.IE5\YUBPUXJ0\MC900426210[1].wm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76800" y="4953000"/>
            <a:ext cx="1295400" cy="1257431"/>
          </a:xfrm>
          <a:prstGeom prst="rect">
            <a:avLst/>
          </a:prstGeom>
          <a:noFill/>
        </p:spPr>
      </p:pic>
      <p:pic>
        <p:nvPicPr>
          <p:cNvPr id="11" name="Picture 4" descr="C:\Documents and Settings\1\Local Settings\Temporary Internet Files\Content.IE5\YUBPUXJ0\MC900426210[1].wm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629400" y="4114800"/>
            <a:ext cx="1295400" cy="1257431"/>
          </a:xfrm>
          <a:prstGeom prst="rect">
            <a:avLst/>
          </a:prstGeom>
          <a:noFill/>
        </p:spPr>
      </p:pic>
      <p:pic>
        <p:nvPicPr>
          <p:cNvPr id="1026" name="Picture 2" descr="G:\ГРАНТ ФИНГРАМОТА\Рисунки Финграмота\татьяна модуль2 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81800" y="762000"/>
            <a:ext cx="1800000" cy="2395938"/>
          </a:xfrm>
          <a:prstGeom prst="rect">
            <a:avLst/>
          </a:prstGeom>
          <a:noFill/>
        </p:spPr>
      </p:pic>
      <p:pic>
        <p:nvPicPr>
          <p:cNvPr id="1027" name="Picture 3" descr="G:\ГРАНТ ФИНГРАМОТА\Рисунки Финграмота\ФГ 24 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04800" y="4038600"/>
            <a:ext cx="1800000" cy="2226001"/>
          </a:xfrm>
          <a:prstGeom prst="rect">
            <a:avLst/>
          </a:prstGeom>
          <a:noFill/>
        </p:spPr>
      </p:pic>
    </p:spTree>
  </p:cSld>
  <p:clrMapOvr>
    <a:masterClrMapping/>
  </p:clrMapOvr>
  <p:transition advTm="15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 cstate="print">
            <a:alphaModFix amt="3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Модульная образовательная программа 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по </a:t>
            </a: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финансовой 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грамотности</a:t>
            </a:r>
            <a:endParaRPr lang="ru-RU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7" name="Picture 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26188" y="5683250"/>
            <a:ext cx="2817812" cy="1174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grpSp>
        <p:nvGrpSpPr>
          <p:cNvPr id="20" name="Группа 19"/>
          <p:cNvGrpSpPr/>
          <p:nvPr/>
        </p:nvGrpSpPr>
        <p:grpSpPr>
          <a:xfrm>
            <a:off x="457200" y="2057400"/>
            <a:ext cx="8153400" cy="3167628"/>
            <a:chOff x="457200" y="2057400"/>
            <a:chExt cx="8153400" cy="3167628"/>
          </a:xfrm>
        </p:grpSpPr>
        <p:sp>
          <p:nvSpPr>
            <p:cNvPr id="15" name="TextBox 14"/>
            <p:cNvSpPr txBox="1"/>
            <p:nvPr/>
          </p:nvSpPr>
          <p:spPr>
            <a:xfrm>
              <a:off x="6400800" y="2971800"/>
              <a:ext cx="1676400" cy="369332"/>
            </a:xfrm>
            <a:prstGeom prst="rect">
              <a:avLst/>
            </a:prstGeom>
            <a:noFill/>
            <a:ln>
              <a:solidFill>
                <a:schemeClr val="tx2">
                  <a:lumMod val="60000"/>
                  <a:lumOff val="40000"/>
                </a:schemeClr>
              </a:solidFill>
            </a:ln>
            <a:effectLst>
              <a:glow rad="139700">
                <a:schemeClr val="accent1">
                  <a:satMod val="175000"/>
                  <a:alpha val="40000"/>
                </a:schemeClr>
              </a:glo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 smtClean="0">
                  <a:solidFill>
                    <a:schemeClr val="tx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Модуль 3</a:t>
              </a:r>
              <a:endParaRPr lang="ru-RU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657600" y="2971800"/>
              <a:ext cx="1676400" cy="369332"/>
            </a:xfrm>
            <a:prstGeom prst="rect">
              <a:avLst/>
            </a:prstGeom>
            <a:noFill/>
            <a:ln>
              <a:solidFill>
                <a:schemeClr val="tx2">
                  <a:lumMod val="60000"/>
                  <a:lumOff val="40000"/>
                </a:schemeClr>
              </a:solidFill>
            </a:ln>
            <a:effectLst>
              <a:glow rad="139700">
                <a:schemeClr val="accent1">
                  <a:satMod val="175000"/>
                  <a:alpha val="40000"/>
                </a:schemeClr>
              </a:glo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 smtClean="0">
                  <a:solidFill>
                    <a:schemeClr val="tx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Модуль 2</a:t>
              </a:r>
              <a:endParaRPr lang="ru-RU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838200" y="2971800"/>
              <a:ext cx="1676400" cy="369332"/>
            </a:xfrm>
            <a:prstGeom prst="rect">
              <a:avLst/>
            </a:prstGeom>
            <a:noFill/>
            <a:ln>
              <a:solidFill>
                <a:schemeClr val="tx2">
                  <a:lumMod val="60000"/>
                  <a:lumOff val="40000"/>
                </a:schemeClr>
              </a:solidFill>
            </a:ln>
            <a:effectLst>
              <a:glow rad="139700">
                <a:schemeClr val="accent1">
                  <a:satMod val="175000"/>
                  <a:alpha val="40000"/>
                </a:schemeClr>
              </a:glo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 smtClean="0">
                  <a:solidFill>
                    <a:schemeClr val="tx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Модуль 1</a:t>
              </a:r>
              <a:endParaRPr lang="ru-RU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2590800" y="2057400"/>
              <a:ext cx="3733800" cy="369332"/>
            </a:xfrm>
            <a:prstGeom prst="rect">
              <a:avLst/>
            </a:prstGeom>
            <a:noFill/>
            <a:ln>
              <a:solidFill>
                <a:schemeClr val="tx2">
                  <a:lumMod val="60000"/>
                  <a:lumOff val="40000"/>
                </a:schemeClr>
              </a:solidFill>
            </a:ln>
            <a:effectLst>
              <a:glow rad="139700">
                <a:schemeClr val="accent1">
                  <a:satMod val="175000"/>
                  <a:alpha val="40000"/>
                </a:schemeClr>
              </a:glo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 smtClean="0">
                  <a:solidFill>
                    <a:schemeClr val="tx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СТРУКТУРА ПРОГРАММЫ</a:t>
              </a:r>
              <a:endParaRPr lang="ru-RU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57200" y="3886200"/>
              <a:ext cx="2438400" cy="1338828"/>
            </a:xfrm>
            <a:prstGeom prst="rect">
              <a:avLst/>
            </a:prstGeom>
            <a:noFill/>
            <a:ln>
              <a:solidFill>
                <a:schemeClr val="tx2">
                  <a:lumMod val="60000"/>
                  <a:lumOff val="40000"/>
                </a:schemeClr>
              </a:solidFill>
            </a:ln>
            <a:effectLst>
              <a:glow rad="139700">
                <a:schemeClr val="accent1">
                  <a:satMod val="175000"/>
                  <a:alpha val="40000"/>
                </a:schemeClr>
              </a:glow>
            </a:effectLst>
          </p:spPr>
          <p:txBody>
            <a:bodyPr wrap="square" rtlCol="0">
              <a:spAutoFit/>
            </a:bodyPr>
            <a:lstStyle/>
            <a:p>
              <a:pPr algn="ctr"/>
              <a:endParaRPr lang="ru-RU" sz="5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  <a:p>
              <a:pPr algn="ctr"/>
              <a:r>
                <a:rPr lang="ru-RU" b="1" dirty="0" smtClean="0">
                  <a:solidFill>
                    <a:schemeClr val="tx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Основы финансовой грамотности</a:t>
              </a:r>
            </a:p>
            <a:p>
              <a:pPr algn="ctr"/>
              <a:endParaRPr lang="ru-RU" sz="40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3200400" y="3886200"/>
              <a:ext cx="2438400" cy="1323439"/>
            </a:xfrm>
            <a:prstGeom prst="rect">
              <a:avLst/>
            </a:prstGeom>
            <a:noFill/>
            <a:ln>
              <a:solidFill>
                <a:schemeClr val="tx2">
                  <a:lumMod val="60000"/>
                  <a:lumOff val="40000"/>
                </a:schemeClr>
              </a:solidFill>
            </a:ln>
            <a:effectLst>
              <a:glow rad="139700">
                <a:schemeClr val="accent1">
                  <a:satMod val="175000"/>
                  <a:alpha val="40000"/>
                </a:schemeClr>
              </a:glow>
            </a:effectLst>
          </p:spPr>
          <p:txBody>
            <a:bodyPr wrap="square" rtlCol="0">
              <a:spAutoFit/>
            </a:bodyPr>
            <a:lstStyle/>
            <a:p>
              <a:pPr algn="ctr"/>
              <a:endParaRPr lang="ru-RU" sz="9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  <a:p>
              <a:pPr algn="ctr"/>
              <a:r>
                <a:rPr lang="ru-RU" b="1" dirty="0" smtClean="0">
                  <a:solidFill>
                    <a:schemeClr val="tx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Сбережения и банки</a:t>
              </a:r>
            </a:p>
            <a:p>
              <a:pPr algn="ctr"/>
              <a:endParaRPr lang="ru-RU" sz="42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  <a:p>
              <a:pPr algn="ctr"/>
              <a:endParaRPr lang="ru-RU" sz="9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5943600" y="3886200"/>
              <a:ext cx="2667000" cy="1308050"/>
            </a:xfrm>
            <a:prstGeom prst="rect">
              <a:avLst/>
            </a:prstGeom>
            <a:noFill/>
            <a:ln>
              <a:solidFill>
                <a:schemeClr val="tx2">
                  <a:lumMod val="60000"/>
                  <a:lumOff val="40000"/>
                </a:schemeClr>
              </a:solidFill>
            </a:ln>
            <a:effectLst>
              <a:glow rad="139700">
                <a:schemeClr val="accent1">
                  <a:satMod val="175000"/>
                  <a:alpha val="40000"/>
                </a:schemeClr>
              </a:glow>
            </a:effectLst>
          </p:spPr>
          <p:txBody>
            <a:bodyPr wrap="square" rtlCol="0">
              <a:spAutoFit/>
            </a:bodyPr>
            <a:lstStyle/>
            <a:p>
              <a:pPr algn="ctr"/>
              <a:endParaRPr lang="ru-RU" sz="9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  <a:p>
              <a:pPr algn="ctr"/>
              <a:r>
                <a:rPr lang="ru-RU" b="1" dirty="0" smtClean="0">
                  <a:solidFill>
                    <a:schemeClr val="tx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Предпринимательство и основы финансовой безопасности</a:t>
              </a:r>
            </a:p>
            <a:p>
              <a:pPr algn="ctr"/>
              <a:endParaRPr lang="ru-RU" sz="14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</p:cSld>
  <p:clrMapOvr>
    <a:masterClrMapping/>
  </p:clrMapOvr>
  <p:transition advClick="0" advTm="4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Модульная образовательная программа 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по </a:t>
            </a: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финансовой 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грамотности</a:t>
            </a:r>
            <a:endParaRPr lang="ru-RU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581400" y="1219200"/>
            <a:ext cx="2286000" cy="600164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endParaRPr lang="ru-RU" sz="900" b="1" dirty="0" smtClean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spc="4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ГЕРОИ</a:t>
            </a:r>
            <a:endParaRPr lang="ru-RU" b="1" spc="4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1000" y="1371600"/>
            <a:ext cx="3048000" cy="600164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endParaRPr lang="ru-RU" sz="900" b="1" dirty="0" smtClean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spc="4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ЯРОСЛАВ</a:t>
            </a:r>
            <a:endParaRPr lang="ru-RU" b="1" spc="4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19800" y="1447800"/>
            <a:ext cx="2743200" cy="600164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endParaRPr lang="ru-RU" sz="900" b="1" dirty="0" smtClean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spc="4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ТАТЬЯНА</a:t>
            </a:r>
            <a:endParaRPr lang="ru-RU" b="1" spc="4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Рисунок 12" descr="Мальчик диван полов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47800" y="4495800"/>
            <a:ext cx="2743200" cy="2057400"/>
          </a:xfrm>
          <a:prstGeom prst="rect">
            <a:avLst/>
          </a:prstGeom>
        </p:spPr>
      </p:pic>
      <p:pic>
        <p:nvPicPr>
          <p:cNvPr id="14" name="Рисунок 13" descr="Мальчик витрина полов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28600" y="2209800"/>
            <a:ext cx="2343150" cy="3124200"/>
          </a:xfrm>
          <a:prstGeom prst="rect">
            <a:avLst/>
          </a:prstGeom>
        </p:spPr>
      </p:pic>
      <p:pic>
        <p:nvPicPr>
          <p:cNvPr id="15" name="Рисунок 14" descr="Девочка комп пояс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486400" y="2362200"/>
            <a:ext cx="3352800" cy="2514600"/>
          </a:xfrm>
          <a:prstGeom prst="rect">
            <a:avLst/>
          </a:prstGeom>
        </p:spPr>
      </p:pic>
      <p:pic>
        <p:nvPicPr>
          <p:cNvPr id="17" name="Рисунок 16" descr="Девочка колен.JPG"/>
          <p:cNvPicPr>
            <a:picLocks noChangeAspect="1"/>
          </p:cNvPicPr>
          <p:nvPr/>
        </p:nvPicPr>
        <p:blipFill>
          <a:blip r:embed="rId6" cstate="print"/>
          <a:srcRect l="15926" t="4444"/>
          <a:stretch>
            <a:fillRect/>
          </a:stretch>
        </p:blipFill>
        <p:spPr>
          <a:xfrm>
            <a:off x="4038600" y="3124200"/>
            <a:ext cx="2286000" cy="3464247"/>
          </a:xfrm>
          <a:prstGeom prst="rect">
            <a:avLst/>
          </a:prstGeom>
        </p:spPr>
      </p:pic>
      <p:pic>
        <p:nvPicPr>
          <p:cNvPr id="8197" name="Picture 9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326188" y="5683250"/>
            <a:ext cx="2817812" cy="1174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8"/>
          <a:srcRect l="13281" t="17708" r="13281" b="26042"/>
          <a:stretch>
            <a:fillRect/>
          </a:stretch>
        </p:blipFill>
        <p:spPr bwMode="auto">
          <a:xfrm>
            <a:off x="228600" y="2133600"/>
            <a:ext cx="87630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9"/>
          <a:srcRect l="15625" t="12500" r="16406" b="28125"/>
          <a:stretch>
            <a:fillRect/>
          </a:stretch>
        </p:blipFill>
        <p:spPr bwMode="auto">
          <a:xfrm>
            <a:off x="304800" y="2133600"/>
            <a:ext cx="8662736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Tm="3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8" presetClass="entr" presetSubtype="16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000"/>
                            </p:stCondLst>
                            <p:childTnLst>
                              <p:par>
                                <p:cTn id="2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7" name="Picture 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26188" y="5683250"/>
            <a:ext cx="2817812" cy="1174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grpSp>
        <p:nvGrpSpPr>
          <p:cNvPr id="3" name="Группа 19"/>
          <p:cNvGrpSpPr/>
          <p:nvPr/>
        </p:nvGrpSpPr>
        <p:grpSpPr>
          <a:xfrm>
            <a:off x="1066800" y="1066800"/>
            <a:ext cx="7239000" cy="1165085"/>
            <a:chOff x="457200" y="2971800"/>
            <a:chExt cx="2438400" cy="1230409"/>
          </a:xfrm>
        </p:grpSpPr>
        <p:sp>
          <p:nvSpPr>
            <p:cNvPr id="17" name="TextBox 16"/>
            <p:cNvSpPr txBox="1"/>
            <p:nvPr/>
          </p:nvSpPr>
          <p:spPr>
            <a:xfrm>
              <a:off x="838200" y="2971800"/>
              <a:ext cx="1676400" cy="369332"/>
            </a:xfrm>
            <a:prstGeom prst="rect">
              <a:avLst/>
            </a:prstGeom>
            <a:noFill/>
            <a:ln>
              <a:solidFill>
                <a:schemeClr val="tx2">
                  <a:lumMod val="60000"/>
                  <a:lumOff val="40000"/>
                </a:schemeClr>
              </a:solidFill>
            </a:ln>
            <a:effectLst>
              <a:glow rad="139700">
                <a:schemeClr val="accent1">
                  <a:satMod val="175000"/>
                  <a:alpha val="40000"/>
                </a:schemeClr>
              </a:glo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 smtClean="0">
                  <a:solidFill>
                    <a:schemeClr val="tx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Модуль 1</a:t>
              </a:r>
              <a:endParaRPr lang="ru-RU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57200" y="3454633"/>
              <a:ext cx="2438400" cy="747576"/>
            </a:xfrm>
            <a:prstGeom prst="rect">
              <a:avLst/>
            </a:prstGeom>
            <a:noFill/>
            <a:ln>
              <a:solidFill>
                <a:schemeClr val="tx2">
                  <a:lumMod val="60000"/>
                  <a:lumOff val="40000"/>
                </a:schemeClr>
              </a:solidFill>
            </a:ln>
            <a:effectLst>
              <a:glow rad="139700">
                <a:schemeClr val="accent1">
                  <a:satMod val="175000"/>
                  <a:alpha val="40000"/>
                </a:schemeClr>
              </a:glo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 smtClean="0">
                  <a:solidFill>
                    <a:schemeClr val="tx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Основы финансовой грамотности</a:t>
              </a:r>
              <a:endParaRPr lang="ru-RU" sz="40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4"/>
          <a:srcRect l="23438" t="23959" r="25781" b="30208"/>
          <a:stretch>
            <a:fillRect/>
          </a:stretch>
        </p:blipFill>
        <p:spPr bwMode="auto">
          <a:xfrm>
            <a:off x="304800" y="2743200"/>
            <a:ext cx="495300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5"/>
          <a:srcRect l="24219" t="21875" r="22656" b="7292"/>
          <a:stretch>
            <a:fillRect/>
          </a:stretch>
        </p:blipFill>
        <p:spPr bwMode="auto">
          <a:xfrm>
            <a:off x="2667000" y="2362200"/>
            <a:ext cx="42672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72" name="Picture 4"/>
          <p:cNvPicPr>
            <a:picLocks noChangeAspect="1" noChangeArrowheads="1"/>
          </p:cNvPicPr>
          <p:nvPr/>
        </p:nvPicPr>
        <p:blipFill>
          <a:blip r:embed="rId6"/>
          <a:srcRect l="27344" t="26042" r="25000" b="15625"/>
          <a:stretch>
            <a:fillRect/>
          </a:stretch>
        </p:blipFill>
        <p:spPr bwMode="auto">
          <a:xfrm>
            <a:off x="2819400" y="2666999"/>
            <a:ext cx="4267200" cy="3917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73" name="Picture 5"/>
          <p:cNvPicPr>
            <a:picLocks noChangeAspect="1" noChangeArrowheads="1"/>
          </p:cNvPicPr>
          <p:nvPr/>
        </p:nvPicPr>
        <p:blipFill>
          <a:blip r:embed="rId7"/>
          <a:srcRect l="14844" t="40961" r="15625" b="28125"/>
          <a:stretch>
            <a:fillRect/>
          </a:stretch>
        </p:blipFill>
        <p:spPr bwMode="auto">
          <a:xfrm>
            <a:off x="609600" y="2514600"/>
            <a:ext cx="7792675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Модульная образовательная программа  по финансовой грамотности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ransition advClick="0" advTm="2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500"/>
                            </p:stCondLst>
                            <p:childTnLst>
                              <p:par>
                                <p:cTn id="10" presetID="2" presetClass="exit" presetSubtype="8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1000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" presetClass="entr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500"/>
                            </p:stCondLst>
                            <p:childTnLst>
                              <p:par>
                                <p:cTn id="19" presetID="2" presetClass="exit" presetSubtype="8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1000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2500"/>
                            </p:stCondLst>
                            <p:childTnLst>
                              <p:par>
                                <p:cTn id="28" presetID="2" presetClass="exit" presetSubtype="8" fill="hold" nodeType="afterEffect">
                                  <p:stCondLst>
                                    <p:cond delay="4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9" dur="1000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2" presetClass="entr" presetSubtype="2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Модульная образовательная программа 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по </a:t>
            </a: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финансовой 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грамотности</a:t>
            </a:r>
            <a:endParaRPr lang="ru-RU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7" name="Picture 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26188" y="5683250"/>
            <a:ext cx="2817812" cy="1174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grpSp>
        <p:nvGrpSpPr>
          <p:cNvPr id="3" name="Группа 19"/>
          <p:cNvGrpSpPr/>
          <p:nvPr/>
        </p:nvGrpSpPr>
        <p:grpSpPr>
          <a:xfrm>
            <a:off x="533400" y="1295400"/>
            <a:ext cx="8001000" cy="1041231"/>
            <a:chOff x="3223623" y="2514600"/>
            <a:chExt cx="2438400" cy="1041231"/>
          </a:xfrm>
        </p:grpSpPr>
        <p:sp>
          <p:nvSpPr>
            <p:cNvPr id="16" name="TextBox 15"/>
            <p:cNvSpPr txBox="1"/>
            <p:nvPr/>
          </p:nvSpPr>
          <p:spPr>
            <a:xfrm>
              <a:off x="3641634" y="2514600"/>
              <a:ext cx="1676400" cy="369332"/>
            </a:xfrm>
            <a:prstGeom prst="rect">
              <a:avLst/>
            </a:prstGeom>
            <a:noFill/>
            <a:ln>
              <a:solidFill>
                <a:schemeClr val="tx2">
                  <a:lumMod val="60000"/>
                  <a:lumOff val="40000"/>
                </a:schemeClr>
              </a:solidFill>
            </a:ln>
            <a:effectLst>
              <a:glow rad="139700">
                <a:schemeClr val="accent1">
                  <a:satMod val="175000"/>
                  <a:alpha val="40000"/>
                </a:schemeClr>
              </a:glo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 smtClean="0">
                  <a:solidFill>
                    <a:schemeClr val="tx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Модуль 2</a:t>
              </a:r>
              <a:endParaRPr lang="ru-RU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3223623" y="3048000"/>
              <a:ext cx="2438400" cy="507831"/>
            </a:xfrm>
            <a:prstGeom prst="rect">
              <a:avLst/>
            </a:prstGeom>
            <a:noFill/>
            <a:ln>
              <a:solidFill>
                <a:schemeClr val="tx2">
                  <a:lumMod val="60000"/>
                  <a:lumOff val="40000"/>
                </a:schemeClr>
              </a:solidFill>
            </a:ln>
            <a:effectLst>
              <a:glow rad="139700">
                <a:schemeClr val="accent1">
                  <a:satMod val="175000"/>
                  <a:alpha val="40000"/>
                </a:schemeClr>
              </a:glow>
            </a:effectLst>
          </p:spPr>
          <p:txBody>
            <a:bodyPr wrap="square" rtlCol="0">
              <a:spAutoFit/>
            </a:bodyPr>
            <a:lstStyle/>
            <a:p>
              <a:pPr algn="ctr"/>
              <a:endParaRPr lang="ru-RU" sz="9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  <a:p>
              <a:pPr algn="ctr"/>
              <a:r>
                <a:rPr lang="ru-RU" b="1" dirty="0" smtClean="0">
                  <a:solidFill>
                    <a:schemeClr val="tx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Сбережения и банки</a:t>
              </a:r>
              <a:endParaRPr lang="ru-RU" sz="9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4"/>
          <a:srcRect l="28125" t="23959" r="13281" b="13542"/>
          <a:stretch>
            <a:fillRect/>
          </a:stretch>
        </p:blipFill>
        <p:spPr bwMode="auto">
          <a:xfrm>
            <a:off x="685800" y="2514600"/>
            <a:ext cx="5105400" cy="4084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/>
          <a:srcRect l="28125" t="21875" r="13281" b="32292"/>
          <a:stretch>
            <a:fillRect/>
          </a:stretch>
        </p:blipFill>
        <p:spPr bwMode="auto">
          <a:xfrm>
            <a:off x="914400" y="2819400"/>
            <a:ext cx="571500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6"/>
          <a:srcRect l="28125" t="20833" r="9375" b="13542"/>
          <a:stretch>
            <a:fillRect/>
          </a:stretch>
        </p:blipFill>
        <p:spPr bwMode="auto">
          <a:xfrm>
            <a:off x="1447799" y="2590800"/>
            <a:ext cx="5031619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7"/>
          <a:srcRect l="28125" t="21875" r="12500" b="19792"/>
          <a:stretch>
            <a:fillRect/>
          </a:stretch>
        </p:blipFill>
        <p:spPr bwMode="auto">
          <a:xfrm>
            <a:off x="990599" y="2514600"/>
            <a:ext cx="5480957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Tm="1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xit" presetSubtype="8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0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0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" presetClass="entr" presetSubtype="2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500"/>
                            </p:stCondLst>
                            <p:childTnLst>
                              <p:par>
                                <p:cTn id="19" presetID="2" presetClass="exit" presetSubtype="8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1000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9500"/>
                            </p:stCondLst>
                            <p:childTnLst>
                              <p:par>
                                <p:cTn id="28" presetID="2" presetClass="exit" presetSubtype="8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9" dur="1000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2" presetClass="entr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Модульная образовательная программа 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по </a:t>
            </a: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финансовой 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грамотности</a:t>
            </a:r>
            <a:endParaRPr lang="ru-RU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7" name="Picture 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26188" y="5683250"/>
            <a:ext cx="2817812" cy="1174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grpSp>
        <p:nvGrpSpPr>
          <p:cNvPr id="3" name="Группа 19"/>
          <p:cNvGrpSpPr/>
          <p:nvPr/>
        </p:nvGrpSpPr>
        <p:grpSpPr>
          <a:xfrm>
            <a:off x="914400" y="1066800"/>
            <a:ext cx="7620000" cy="965031"/>
            <a:chOff x="5916930" y="2971800"/>
            <a:chExt cx="2667000" cy="965031"/>
          </a:xfrm>
        </p:grpSpPr>
        <p:sp>
          <p:nvSpPr>
            <p:cNvPr id="15" name="TextBox 14"/>
            <p:cNvSpPr txBox="1"/>
            <p:nvPr/>
          </p:nvSpPr>
          <p:spPr>
            <a:xfrm>
              <a:off x="6400800" y="2971800"/>
              <a:ext cx="1676400" cy="369332"/>
            </a:xfrm>
            <a:prstGeom prst="rect">
              <a:avLst/>
            </a:prstGeom>
            <a:noFill/>
            <a:ln>
              <a:solidFill>
                <a:schemeClr val="tx2">
                  <a:lumMod val="60000"/>
                  <a:lumOff val="40000"/>
                </a:schemeClr>
              </a:solidFill>
            </a:ln>
            <a:effectLst>
              <a:glow rad="139700">
                <a:schemeClr val="accent1">
                  <a:satMod val="175000"/>
                  <a:alpha val="40000"/>
                </a:schemeClr>
              </a:glo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 smtClean="0">
                  <a:solidFill>
                    <a:schemeClr val="tx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Модуль 3</a:t>
              </a:r>
              <a:endParaRPr lang="ru-RU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5916930" y="3429000"/>
              <a:ext cx="2667000" cy="507831"/>
            </a:xfrm>
            <a:prstGeom prst="rect">
              <a:avLst/>
            </a:prstGeom>
            <a:noFill/>
            <a:ln>
              <a:solidFill>
                <a:schemeClr val="tx2">
                  <a:lumMod val="60000"/>
                  <a:lumOff val="40000"/>
                </a:schemeClr>
              </a:solidFill>
            </a:ln>
            <a:effectLst>
              <a:glow rad="139700">
                <a:schemeClr val="accent1">
                  <a:satMod val="175000"/>
                  <a:alpha val="40000"/>
                </a:schemeClr>
              </a:glow>
            </a:effectLst>
          </p:spPr>
          <p:txBody>
            <a:bodyPr wrap="square" rtlCol="0">
              <a:spAutoFit/>
            </a:bodyPr>
            <a:lstStyle/>
            <a:p>
              <a:pPr algn="ctr"/>
              <a:endParaRPr lang="ru-RU" sz="9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  <a:p>
              <a:pPr algn="ctr"/>
              <a:r>
                <a:rPr lang="ru-RU" b="1" dirty="0" smtClean="0">
                  <a:solidFill>
                    <a:schemeClr val="tx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Предпринимательство и основы финансовой безопасности</a:t>
              </a:r>
              <a:endParaRPr lang="ru-RU" sz="14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/>
          <a:srcRect l="25781" t="30208" r="9375" b="9375"/>
          <a:stretch>
            <a:fillRect/>
          </a:stretch>
        </p:blipFill>
        <p:spPr bwMode="auto">
          <a:xfrm>
            <a:off x="533400" y="2362200"/>
            <a:ext cx="5779376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5"/>
          <a:srcRect l="25000" t="21875" r="9375" b="10417"/>
          <a:stretch>
            <a:fillRect/>
          </a:stretch>
        </p:blipFill>
        <p:spPr bwMode="auto">
          <a:xfrm>
            <a:off x="685800" y="2286000"/>
            <a:ext cx="5638800" cy="4363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6"/>
          <a:srcRect l="25000" t="22917" r="9375" b="17708"/>
          <a:stretch>
            <a:fillRect/>
          </a:stretch>
        </p:blipFill>
        <p:spPr bwMode="auto">
          <a:xfrm>
            <a:off x="838200" y="2362200"/>
            <a:ext cx="6019800" cy="4084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" name="Picture 4"/>
          <p:cNvPicPr>
            <a:picLocks noChangeAspect="1" noChangeArrowheads="1"/>
          </p:cNvPicPr>
          <p:nvPr/>
        </p:nvPicPr>
        <p:blipFill>
          <a:blip r:embed="rId7"/>
          <a:srcRect l="25001" t="26042" r="7812" b="16667"/>
          <a:stretch>
            <a:fillRect/>
          </a:stretch>
        </p:blipFill>
        <p:spPr bwMode="auto">
          <a:xfrm>
            <a:off x="457200" y="2590800"/>
            <a:ext cx="6019800" cy="3849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Tm="2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0"/>
                            </p:stCondLst>
                            <p:childTnLst>
                              <p:par>
                                <p:cTn id="10" presetID="2" presetClass="exit" presetSubtype="8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1000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" presetClass="entr" presetSubtype="2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0"/>
                            </p:stCondLst>
                            <p:childTnLst>
                              <p:par>
                                <p:cTn id="19" presetID="2" presetClass="exit" presetSubtype="8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0"/>
                            </p:stCondLst>
                            <p:childTnLst>
                              <p:par>
                                <p:cTn id="28" presetID="2" presetClass="exit" presetSubtype="8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9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2" presetClass="entr" presetSubtype="2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Модульная образовательная программа 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по </a:t>
            </a: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финансовой 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грамотности</a:t>
            </a:r>
            <a:endParaRPr lang="ru-RU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09600" y="1219200"/>
            <a:ext cx="7620000" cy="600164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endParaRPr lang="ru-RU" sz="900" b="1" dirty="0" smtClean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spc="4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Методическое обеспечение</a:t>
            </a:r>
            <a:endParaRPr lang="ru-RU" b="1" spc="4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7" name="Picture 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26188" y="5683250"/>
            <a:ext cx="2817812" cy="1174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4"/>
          <a:srcRect l="28906" t="15625" r="30469" b="7292"/>
          <a:stretch>
            <a:fillRect/>
          </a:stretch>
        </p:blipFill>
        <p:spPr bwMode="auto">
          <a:xfrm>
            <a:off x="2554406" y="1897039"/>
            <a:ext cx="3429000" cy="49609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4820" name="Picture 4"/>
          <p:cNvPicPr>
            <a:picLocks noChangeAspect="1" noChangeArrowheads="1"/>
          </p:cNvPicPr>
          <p:nvPr/>
        </p:nvPicPr>
        <p:blipFill>
          <a:blip r:embed="rId5"/>
          <a:srcRect l="30469" t="15625" r="28906" b="11458"/>
          <a:stretch>
            <a:fillRect/>
          </a:stretch>
        </p:blipFill>
        <p:spPr bwMode="auto">
          <a:xfrm>
            <a:off x="1219200" y="1934308"/>
            <a:ext cx="3657600" cy="49236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4821" name="Picture 5"/>
          <p:cNvPicPr>
            <a:picLocks noChangeAspect="1" noChangeArrowheads="1"/>
          </p:cNvPicPr>
          <p:nvPr/>
        </p:nvPicPr>
        <p:blipFill>
          <a:blip r:embed="rId6"/>
          <a:srcRect l="29688" t="15625" r="28906" b="8333"/>
          <a:stretch>
            <a:fillRect/>
          </a:stretch>
        </p:blipFill>
        <p:spPr bwMode="auto">
          <a:xfrm>
            <a:off x="2438400" y="1905001"/>
            <a:ext cx="3596013" cy="4952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Tm="1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3482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1000"/>
                                        <p:tgtEl>
                                          <p:spTgt spid="348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4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3481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" dur="1000"/>
                                        <p:tgtEl>
                                          <p:spTgt spid="348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4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6" dur="500" fill="hold"/>
                                        <p:tgtEl>
                                          <p:spTgt spid="3482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Модульная образовательная программа 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по </a:t>
            </a: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финансовой 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грамотности</a:t>
            </a:r>
            <a:endParaRPr lang="ru-RU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09600" y="1219200"/>
            <a:ext cx="7620000" cy="600164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endParaRPr lang="ru-RU" sz="900" b="1" dirty="0" smtClean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spc="4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Методическое обеспечение</a:t>
            </a:r>
            <a:endParaRPr lang="ru-RU" b="1" spc="4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3796" name="Picture 4"/>
          <p:cNvPicPr>
            <a:picLocks noChangeAspect="1" noChangeArrowheads="1"/>
          </p:cNvPicPr>
          <p:nvPr/>
        </p:nvPicPr>
        <p:blipFill>
          <a:blip r:embed="rId3"/>
          <a:srcRect l="28906" t="13542" r="28906" b="8333"/>
          <a:stretch>
            <a:fillRect/>
          </a:stretch>
        </p:blipFill>
        <p:spPr bwMode="auto">
          <a:xfrm>
            <a:off x="1143000" y="1921934"/>
            <a:ext cx="3429000" cy="4936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4"/>
          <a:srcRect l="27344" t="13542" r="28906" b="10417"/>
          <a:stretch>
            <a:fillRect/>
          </a:stretch>
        </p:blipFill>
        <p:spPr bwMode="auto">
          <a:xfrm>
            <a:off x="2057400" y="1981200"/>
            <a:ext cx="3741107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5"/>
          <a:srcRect l="28906" t="13542" r="28906" b="8333"/>
          <a:stretch>
            <a:fillRect/>
          </a:stretch>
        </p:blipFill>
        <p:spPr bwMode="auto">
          <a:xfrm>
            <a:off x="2590800" y="1883833"/>
            <a:ext cx="3581400" cy="49741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7" name="Picture 9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326188" y="5683250"/>
            <a:ext cx="2817812" cy="1174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advTm="1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3379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1000"/>
                                        <p:tgtEl>
                                          <p:spTgt spid="337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3379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" dur="10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3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6" dur="1000" fill="hold"/>
                                        <p:tgtEl>
                                          <p:spTgt spid="3379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Модульная образовательная программа 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по </a:t>
            </a: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финансовой 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грамотности</a:t>
            </a:r>
            <a:endParaRPr lang="ru-RU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38200" y="1219200"/>
            <a:ext cx="7620000" cy="600164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endParaRPr lang="ru-RU" sz="900" b="1" dirty="0" smtClean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spc="4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Формы учебных занятий</a:t>
            </a:r>
            <a:endParaRPr lang="ru-RU" b="1" spc="4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62000" y="2133600"/>
            <a:ext cx="5334000" cy="6001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endParaRPr lang="ru-RU" sz="900" b="1" dirty="0" smtClean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spc="4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комбинированное занятие</a:t>
            </a:r>
            <a:endParaRPr lang="ru-RU" b="1" spc="4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00600" y="2971800"/>
            <a:ext cx="3581400" cy="6001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endParaRPr lang="ru-RU" sz="900" b="1" dirty="0" smtClean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spc="4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занятие – поиск </a:t>
            </a:r>
            <a:endParaRPr lang="ru-RU" b="1" spc="4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62000" y="3886200"/>
            <a:ext cx="7162800" cy="6001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endParaRPr lang="ru-RU" sz="900" b="1" dirty="0" smtClean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spc="4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интегративно – понятийное занятие</a:t>
            </a:r>
            <a:endParaRPr lang="ru-RU" b="1" spc="4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419600" y="4800600"/>
            <a:ext cx="4038600" cy="6001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endParaRPr lang="ru-RU" sz="900" b="1" dirty="0" smtClean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spc="4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занятие - викторина</a:t>
            </a:r>
            <a:endParaRPr lang="ru-RU" b="1" spc="4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85800" y="5715000"/>
            <a:ext cx="3733800" cy="6001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endParaRPr lang="ru-RU" sz="900" b="1" dirty="0" smtClean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spc="4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занятие - игра</a:t>
            </a:r>
            <a:endParaRPr lang="ru-RU" b="1" spc="4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" name="Picture 5"/>
          <p:cNvPicPr>
            <a:picLocks noChangeAspect="1" noChangeArrowheads="1"/>
          </p:cNvPicPr>
          <p:nvPr/>
        </p:nvPicPr>
        <p:blipFill>
          <a:blip r:embed="rId3"/>
          <a:srcRect l="16406" t="12500" r="14063" b="14583"/>
          <a:stretch>
            <a:fillRect/>
          </a:stretch>
        </p:blipFill>
        <p:spPr bwMode="auto">
          <a:xfrm>
            <a:off x="304800" y="1524000"/>
            <a:ext cx="79248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4"/>
          <a:srcRect l="23438" t="25000" r="25781" b="13542"/>
          <a:stretch>
            <a:fillRect/>
          </a:stretch>
        </p:blipFill>
        <p:spPr bwMode="auto">
          <a:xfrm>
            <a:off x="304800" y="1524000"/>
            <a:ext cx="8070313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5"/>
          <a:srcRect l="23438" t="18750" r="35156" b="26042"/>
          <a:stretch>
            <a:fillRect/>
          </a:stretch>
        </p:blipFill>
        <p:spPr bwMode="auto">
          <a:xfrm>
            <a:off x="304800" y="1066800"/>
            <a:ext cx="7696200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" name="Picture 9"/>
          <p:cNvPicPr>
            <a:picLocks noChangeAspect="1" noChangeArrowheads="1"/>
          </p:cNvPicPr>
          <p:nvPr/>
        </p:nvPicPr>
        <p:blipFill>
          <a:blip r:embed="rId6"/>
          <a:srcRect l="20313" t="18750" r="18750" b="8333"/>
          <a:stretch>
            <a:fillRect/>
          </a:stretch>
        </p:blipFill>
        <p:spPr bwMode="auto">
          <a:xfrm>
            <a:off x="762000" y="1066800"/>
            <a:ext cx="7848600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7" name="Picture 9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326188" y="5683250"/>
            <a:ext cx="2817812" cy="1174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advTm="3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13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5" grpId="0" animBg="1"/>
      <p:bldP spid="1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Модульная образовательная программа 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по </a:t>
            </a: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финансовой 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грамотности</a:t>
            </a:r>
            <a:endParaRPr lang="ru-RU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38200" y="1219200"/>
            <a:ext cx="7620000" cy="600164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endParaRPr lang="ru-RU" sz="900" b="1" dirty="0" smtClean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spc="4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Методы обучения</a:t>
            </a:r>
            <a:endParaRPr lang="ru-RU" b="1" spc="4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" name="Picture 4"/>
          <p:cNvPicPr>
            <a:picLocks noChangeAspect="1" noChangeArrowheads="1"/>
          </p:cNvPicPr>
          <p:nvPr/>
        </p:nvPicPr>
        <p:blipFill>
          <a:blip r:embed="rId3"/>
          <a:srcRect l="17188" t="19792" r="16406" b="13542"/>
          <a:stretch>
            <a:fillRect/>
          </a:stretch>
        </p:blipFill>
        <p:spPr bwMode="auto">
          <a:xfrm>
            <a:off x="457200" y="1905000"/>
            <a:ext cx="6072188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4"/>
          <a:srcRect l="17969" t="16667" r="16406" b="30208"/>
          <a:stretch>
            <a:fillRect/>
          </a:stretch>
        </p:blipFill>
        <p:spPr bwMode="auto">
          <a:xfrm>
            <a:off x="152400" y="2057400"/>
            <a:ext cx="6513095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" name="Picture 6"/>
          <p:cNvPicPr>
            <a:picLocks noChangeAspect="1" noChangeArrowheads="1"/>
          </p:cNvPicPr>
          <p:nvPr/>
        </p:nvPicPr>
        <p:blipFill>
          <a:blip r:embed="rId5"/>
          <a:srcRect l="12500" t="14583" r="13281" b="17708"/>
          <a:stretch>
            <a:fillRect/>
          </a:stretch>
        </p:blipFill>
        <p:spPr bwMode="auto">
          <a:xfrm>
            <a:off x="0" y="2057400"/>
            <a:ext cx="6793523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7" name="Picture 11"/>
          <p:cNvPicPr>
            <a:picLocks noChangeAspect="1" noChangeArrowheads="1"/>
          </p:cNvPicPr>
          <p:nvPr/>
        </p:nvPicPr>
        <p:blipFill>
          <a:blip r:embed="rId6"/>
          <a:srcRect l="21094" t="17708" r="22656" b="15625"/>
          <a:stretch>
            <a:fillRect/>
          </a:stretch>
        </p:blipFill>
        <p:spPr bwMode="auto">
          <a:xfrm>
            <a:off x="152400" y="1981200"/>
            <a:ext cx="70104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7" name="Picture 9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326188" y="5683250"/>
            <a:ext cx="2817812" cy="1174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advTm="4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Модульная образовательная программа 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по </a:t>
            </a: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финансовой 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грамотности</a:t>
            </a:r>
            <a:endParaRPr lang="ru-RU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4"/>
          <a:srcRect l="8594" t="27083" r="6250" b="8333"/>
          <a:stretch>
            <a:fillRect/>
          </a:stretch>
        </p:blipFill>
        <p:spPr bwMode="auto">
          <a:xfrm>
            <a:off x="381000" y="1371600"/>
            <a:ext cx="83058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8.wma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38915" name="Picture 3"/>
          <p:cNvPicPr>
            <a:picLocks noChangeAspect="1" noChangeArrowheads="1"/>
          </p:cNvPicPr>
          <p:nvPr/>
        </p:nvPicPr>
        <p:blipFill>
          <a:blip r:embed="rId6"/>
          <a:srcRect l="25000" t="12500" r="21094" b="11458"/>
          <a:stretch>
            <a:fillRect/>
          </a:stretch>
        </p:blipFill>
        <p:spPr bwMode="auto">
          <a:xfrm>
            <a:off x="0" y="1066800"/>
            <a:ext cx="861060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8916" name="Picture 4"/>
          <p:cNvPicPr>
            <a:picLocks noChangeAspect="1" noChangeArrowheads="1"/>
          </p:cNvPicPr>
          <p:nvPr/>
        </p:nvPicPr>
        <p:blipFill>
          <a:blip r:embed="rId7"/>
          <a:srcRect l="9375" t="17708" r="9375" b="17708"/>
          <a:stretch>
            <a:fillRect/>
          </a:stretch>
        </p:blipFill>
        <p:spPr bwMode="auto">
          <a:xfrm>
            <a:off x="0" y="1447800"/>
            <a:ext cx="8947355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10"/>
          <p:cNvPicPr>
            <a:picLocks noChangeAspect="1" noChangeArrowheads="1"/>
          </p:cNvPicPr>
          <p:nvPr/>
        </p:nvPicPr>
        <p:blipFill>
          <a:blip r:embed="rId8"/>
          <a:srcRect l="16406" t="12500" r="16406" b="16667"/>
          <a:stretch>
            <a:fillRect/>
          </a:stretch>
        </p:blipFill>
        <p:spPr bwMode="auto">
          <a:xfrm>
            <a:off x="0" y="1219200"/>
            <a:ext cx="9144000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8"/>
          <p:cNvPicPr>
            <a:picLocks noChangeAspect="1" noChangeArrowheads="1"/>
          </p:cNvPicPr>
          <p:nvPr/>
        </p:nvPicPr>
        <p:blipFill>
          <a:blip r:embed="rId9"/>
          <a:srcRect l="13281" t="9375" r="13281" b="9375"/>
          <a:stretch>
            <a:fillRect/>
          </a:stretch>
        </p:blipFill>
        <p:spPr bwMode="auto">
          <a:xfrm>
            <a:off x="0" y="1143000"/>
            <a:ext cx="9144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8917" name="Picture 5"/>
          <p:cNvPicPr>
            <a:picLocks noChangeAspect="1" noChangeArrowheads="1"/>
          </p:cNvPicPr>
          <p:nvPr/>
        </p:nvPicPr>
        <p:blipFill>
          <a:blip r:embed="rId10"/>
          <a:srcRect l="12500" t="10417" r="13281" b="14583"/>
          <a:stretch>
            <a:fillRect/>
          </a:stretch>
        </p:blipFill>
        <p:spPr bwMode="auto">
          <a:xfrm>
            <a:off x="-1" y="1066800"/>
            <a:ext cx="9144001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7" name="Picture 9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6326188" y="5683250"/>
            <a:ext cx="2817812" cy="1174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advTm="5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8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8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6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20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25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8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2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381000" y="1905000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latin typeface="Monotype Corsiva" pitchFamily="66" charset="0"/>
              </a:rPr>
              <a:t>СПАСИБО ЗА ВНИМАНИЕ!!!</a:t>
            </a:r>
            <a:endParaRPr lang="ru-RU" b="1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pic>
        <p:nvPicPr>
          <p:cNvPr id="18" name="Picture 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10200" y="5301372"/>
            <a:ext cx="3733800" cy="155662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1480</TotalTime>
  <Words>784</Words>
  <Application>Microsoft Office PowerPoint</Application>
  <PresentationFormat>Экран (4:3)</PresentationFormat>
  <Paragraphs>131</Paragraphs>
  <Slides>13</Slides>
  <Notes>12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Реализация региональной модульной дополнительной образовательной программы по финансовой грамотности и учебных материалов для разных возрастных групп обучающихся общеобразовательных организаций и дошкольных образовательных организаций Волгоградской области в рамках вариативного и/или факультативного курса</vt:lpstr>
      <vt:lpstr>Модульная образовательная программа  по финансовой грамотности</vt:lpstr>
      <vt:lpstr>Модульная образовательная программа  по финансовой грамотности</vt:lpstr>
      <vt:lpstr>Модульная образовательная программа  по финансовой грамотности</vt:lpstr>
      <vt:lpstr>Презентация PowerPoint</vt:lpstr>
      <vt:lpstr>Модульная образовательная программа  по финансовой грамотности</vt:lpstr>
      <vt:lpstr>Модульная образовательная программа  по финансовой грамотности</vt:lpstr>
      <vt:lpstr>Модульная образовательная программа  по финансовой грамотности</vt:lpstr>
      <vt:lpstr>Модульная образовательная программа  по финансовой грамотности</vt:lpstr>
      <vt:lpstr>Модульная образовательная программа  по финансовой грамотности</vt:lpstr>
      <vt:lpstr>Модульная образовательная программа  по финансовой грамотности</vt:lpstr>
      <vt:lpstr>Модульная образовательная программа  по финансовой грамотности</vt:lpstr>
      <vt:lpstr>СПАСИБО ЗА ВНИМАНИЕ!!!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СТРАНА ФИНАГРИЯ</dc:title>
  <dc:creator>Администратор</dc:creator>
  <cp:lastModifiedBy>User</cp:lastModifiedBy>
  <cp:revision>185</cp:revision>
  <dcterms:created xsi:type="dcterms:W3CDTF">2014-06-22T15:58:32Z</dcterms:created>
  <dcterms:modified xsi:type="dcterms:W3CDTF">2020-02-02T09:15:08Z</dcterms:modified>
</cp:coreProperties>
</file>