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684212" y="685799"/>
            <a:ext cx="8001001" cy="29718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684212" y="3843868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15"/>
          <p:cNvCxnSpPr>
            <a:cxnSpLocks/>
          </p:cNvCxnSpPr>
          <p:nvPr/>
        </p:nvCxnSpPr>
        <p:spPr bwMode="auto">
          <a:xfrm flipH="1">
            <a:off x="8228013" y="846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6"/>
          <p:cNvCxnSpPr>
            <a:cxnSpLocks/>
          </p:cNvCxnSpPr>
          <p:nvPr/>
        </p:nvCxnSpPr>
        <p:spPr bwMode="auto">
          <a:xfrm flipH="1">
            <a:off x="6108171" y="91546"/>
            <a:ext cx="6080654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8"/>
          <p:cNvCxnSpPr>
            <a:cxnSpLocks/>
          </p:cNvCxnSpPr>
          <p:nvPr/>
        </p:nvCxnSpPr>
        <p:spPr bwMode="auto">
          <a:xfrm flipH="1">
            <a:off x="7235825" y="228600"/>
            <a:ext cx="4953001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0"/>
          <p:cNvCxnSpPr>
            <a:cxnSpLocks/>
          </p:cNvCxnSpPr>
          <p:nvPr/>
        </p:nvCxnSpPr>
        <p:spPr bwMode="auto">
          <a:xfrm flipH="1">
            <a:off x="7335838" y="32279"/>
            <a:ext cx="4852988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2"/>
          <p:cNvCxnSpPr>
            <a:cxnSpLocks/>
          </p:cNvCxnSpPr>
          <p:nvPr/>
        </p:nvCxnSpPr>
        <p:spPr bwMode="auto"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84212" y="2006600"/>
            <a:ext cx="8534402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84213" y="685801"/>
            <a:ext cx="4937655" cy="361526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808133" y="685801"/>
            <a:ext cx="4934478" cy="361526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2081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84213" y="1270529"/>
            <a:ext cx="4937655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079067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806546" y="1262062"/>
            <a:ext cx="4929188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84211" y="685800"/>
            <a:ext cx="5943602" cy="53086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722812" y="1447800"/>
            <a:ext cx="6019801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722814" y="2777067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3"/>
          </p:nvPr>
        </p:nvSpPr>
        <p:spPr bwMode="auto">
          <a:xfrm>
            <a:off x="685802" y="533400"/>
            <a:ext cx="10818811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/>
          </p:nvPr>
        </p:nvSpPr>
        <p:spPr bwMode="auto"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1141412" y="685800"/>
            <a:ext cx="914400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301068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extBox 13"/>
          <p:cNvSpPr>
            <a:spLocks/>
          </p:cNvSpPr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1" name="TextBox 14"/>
          <p:cNvSpPr>
            <a:spLocks/>
          </p:cNvSpPr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5132981"/>
            <a:ext cx="8535989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4"/>
            <a:ext cx="8534402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978400"/>
            <a:ext cx="8534402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extBox 10"/>
          <p:cNvSpPr>
            <a:spLocks/>
          </p:cNvSpPr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1" name="TextBox 11"/>
          <p:cNvSpPr>
            <a:spLocks/>
          </p:cNvSpPr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5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766733"/>
            <a:ext cx="8534402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685212" y="685800"/>
            <a:ext cx="2057401" cy="45720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85801" y="685800"/>
            <a:ext cx="7823200" cy="5308600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auto">
          <a:xfrm>
            <a:off x="9206970" y="2963334"/>
            <a:ext cx="2981858" cy="3208867"/>
            <a:chOff x="9206969" y="2963333"/>
            <a:chExt cx="2981858" cy="3208867"/>
          </a:xfrm>
        </p:grpSpPr>
        <p:cxnSp>
          <p:nvCxnSpPr>
            <p:cNvPr id="5" name="Straight Connector 7"/>
            <p:cNvCxnSpPr>
              <a:cxnSpLocks/>
            </p:cNvCxnSpPr>
            <p:nvPr/>
          </p:nvCxnSpPr>
          <p:spPr bwMode="auto"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>
              <a:cxnSpLocks/>
            </p:cNvCxnSpPr>
            <p:nvPr/>
          </p:nvCxnSpPr>
          <p:spPr bwMode="auto"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>
              <a:cxnSpLocks/>
            </p:cNvCxnSpPr>
            <p:nvPr/>
          </p:nvCxnSpPr>
          <p:spPr bwMode="auto">
            <a:xfrm flipH="1">
              <a:off x="10292292" y="3285067"/>
              <a:ext cx="1896534" cy="189653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>
              <a:cxnSpLocks/>
            </p:cNvCxnSpPr>
            <p:nvPr/>
          </p:nvCxnSpPr>
          <p:spPr bwMode="auto"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>
              <a:cxnSpLocks/>
            </p:cNvCxnSpPr>
            <p:nvPr/>
          </p:nvCxnSpPr>
          <p:spPr bwMode="auto"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684212" y="4487332"/>
            <a:ext cx="8534400" cy="1507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685801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9904413" y="6172201"/>
            <a:ext cx="1600201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9134EA-C697-4F04-BE7E-70E5057CD5FA}" type="datetimeFigureOut">
              <a:rPr lang="ru-RU"/>
              <a:pPr>
                <a:defRPr/>
              </a:pPr>
              <a:t>29.08.2021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84212" y="6172201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63201" y="5578476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E78DA8-B3A7-468E-9DCA-F1A5048B8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>
        <a:spcBef>
          <a:spcPts val="0"/>
        </a:spcBef>
        <a:buNone/>
        <a:defRPr sz="36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0" indent="-28575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20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8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1200150" indent="-28575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6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543050" indent="-17145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2000250" indent="-17145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ozd.duma.gov.ru/bill/960545-7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773" y="1058240"/>
            <a:ext cx="11025028" cy="2897313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Владимир Путин внес в Госдуму </a:t>
            </a:r>
            <a:r>
              <a:rPr lang="ru-RU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поправки в закон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"О образовании в РФ".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774" y="3955552"/>
            <a:ext cx="11025026" cy="222141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….Их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- укрепить, акцентировать воспитательную составляющую отечественной образовательной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38202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программа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воспитания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https://www.investvostok.ru/upload/iblock/b1d/b1d1fcd12ce280d395d1901396fe0e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029" y="0"/>
            <a:ext cx="4622683" cy="2500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191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8"/>
            <a:ext cx="10515600" cy="83560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Основания для разработки программы воспитания</a:t>
            </a:r>
            <a:endParaRPr lang="ru-RU" sz="3200" b="1" dirty="0">
              <a:solidFill>
                <a:srgbClr val="FF5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021" y="1881764"/>
            <a:ext cx="10515600" cy="497623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31 июля 2020 года принят закон N 304-ФЗ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ВНЕСЕНИИ ИЗМЕНЕНИЙ В ФЕДЕРАЛЬНЫЙ ЗАКОН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ОБ ОБРАЗОВАНИИ В РОССИЙСКОЙ ФЕДЕРАЦИИ" ПО ВОПРОСАМ ВОСПИТАНИЯ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ОБУЧАЮЩИХСЯ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338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8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программа воспитания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1"/>
            <a:ext cx="10341010" cy="4886339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выводит на новый уровень такие понятия, как формирование чувства патриотизма, гражданственности подрастающего поколения. Фактически он возвращает воспитательную функцию в школы, нормативно закрепляет ее. Не только за семьей, но и за системой образования. Это не дополнительная бюрократическая нагрузка на школы. Это систематизация той работы, которая уже ведется образовательными организациями»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просвещения Сергей Кравцов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6660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093493" y="304801"/>
            <a:ext cx="11098508" cy="2463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5400" b="1" dirty="0">
                <a:solidFill>
                  <a:schemeClr val="bg2">
                    <a:lumMod val="75000"/>
                  </a:schemeClr>
                </a:solidFill>
              </a:rPr>
              <a:t>ПРОГРАММА ВОСПИТАНИЯ </a:t>
            </a:r>
            <a:br>
              <a:rPr lang="ru-RU" sz="5400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bg2">
                    <a:lumMod val="75000"/>
                  </a:schemeClr>
                </a:solidFill>
              </a:rPr>
              <a:t>МБОУ Алексеевкой СШ</a:t>
            </a:r>
            <a:r>
              <a:rPr lang="ru-RU" sz="5400" b="1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z="5400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75000"/>
                  </a:schemeClr>
                </a:solidFill>
              </a:rPr>
              <a:t>на</a:t>
            </a:r>
            <a:r>
              <a:rPr lang="ru-RU" sz="5400" b="1" dirty="0">
                <a:solidFill>
                  <a:schemeClr val="bg2">
                    <a:lumMod val="75000"/>
                  </a:schemeClr>
                </a:solidFill>
              </a:rPr>
              <a:t> 2021-2026 </a:t>
            </a:r>
            <a:r>
              <a:rPr lang="ru-RU" sz="2400" b="1" dirty="0">
                <a:solidFill>
                  <a:schemeClr val="bg2">
                    <a:lumMod val="75000"/>
                  </a:schemeClr>
                </a:solidFill>
              </a:rPr>
              <a:t>годы</a:t>
            </a:r>
          </a:p>
        </p:txBody>
      </p:sp>
      <p:pic>
        <p:nvPicPr>
          <p:cNvPr id="6" name="Picture 8" descr="https://sun9-8.userapi.com/c836222/v836222182/594d4/aFIb8h9WGM8.jpg"/>
          <p:cNvPicPr>
            <a:picLocks noChangeAspect="1" noChangeArrowheads="1"/>
          </p:cNvPicPr>
          <p:nvPr/>
        </p:nvPicPr>
        <p:blipFill>
          <a:blip r:embed="rId2" cstate="print"/>
          <a:srcRect t="24478"/>
          <a:stretch/>
        </p:blipFill>
        <p:spPr bwMode="auto">
          <a:xfrm rot="5400000">
            <a:off x="-2892581" y="2784048"/>
            <a:ext cx="6858001" cy="1347664"/>
          </a:xfrm>
          <a:prstGeom prst="rect">
            <a:avLst/>
          </a:prstGeom>
          <a:noFill/>
        </p:spPr>
      </p:pic>
      <p:pic>
        <p:nvPicPr>
          <p:cNvPr id="18434" name="Picture 2" descr="https://data3.proshkolu.ru/content/media/pic/std/1000000/525000/524134-b5589a65cd59979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2794" y="3000372"/>
            <a:ext cx="5429289" cy="34290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440714" y="2034784"/>
            <a:ext cx="3360514" cy="14605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СТРУКТУРА программы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3116247" y="528471"/>
            <a:ext cx="5283200" cy="8635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Раздел 1. Особенности организуемого в школе воспитательного процесса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4524364" y="2000240"/>
            <a:ext cx="5283200" cy="8635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Раздел 2. Цель и задачи воспитания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5920990" y="3458939"/>
            <a:ext cx="5283200" cy="8635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Раздел 3. Виды, формы и содержание деятельности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703170" y="4965253"/>
            <a:ext cx="5283200" cy="8635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Раздел 4. Основные направления самоанализа воспитательной работы</a:t>
            </a:r>
          </a:p>
        </p:txBody>
      </p:sp>
      <p:pic>
        <p:nvPicPr>
          <p:cNvPr id="9" name="Picture 10" descr="https://vnd12.ru/uploads/posts/2015-06/1435042313_dosug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431736" y="3679824"/>
            <a:ext cx="3901036" cy="25990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82787" y="565146"/>
            <a:ext cx="4503515" cy="25527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ОСОБЕННОСТИ ОРГАНИЗУЕМОГО В ШКОЛЕ ВОСПИТАТЕЛЬНОГО ПРОЦЕССА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5185063" y="1679175"/>
            <a:ext cx="5283200" cy="1213644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ориентир на создание психологически комфортной среды для каждого ребенка и взрослого, без которой невозможно конструктивное взаимодействие школьников и педагогов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6096000" y="214290"/>
            <a:ext cx="5283200" cy="11303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неукоснительное соблюдение законности и прав семьи и ребенка, соблюдения конфиденциальности информации о ребенке и семье, приоритета безопасности ребенка при нахождении в школе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2609966" y="4758133"/>
            <a:ext cx="4724398" cy="863599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основных совместных дел школьников и педагогов как предмета совместной заботы и взрослых, и детей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8"/>
          <p:cNvSpPr/>
          <p:nvPr/>
        </p:nvSpPr>
        <p:spPr bwMode="auto">
          <a:xfrm>
            <a:off x="3742846" y="3103045"/>
            <a:ext cx="5414084" cy="14152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процесса воспитания главным образом через создание в школе детско-взрослых общностей, которые	объединяют детей и педагогов содержательными событиями, позитивными эмоциями и доверительными отношениями друг к другу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9"/>
          <p:cNvSpPr/>
          <p:nvPr/>
        </p:nvSpPr>
        <p:spPr bwMode="auto">
          <a:xfrm>
            <a:off x="870476" y="5825331"/>
            <a:ext cx="4971525" cy="7834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системность и целесообразность воспитания как условия его эффективности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http://4.bp.blogspot.com/-iANCCa1JECc/VldxRUkZeSI/AAAAAAAAAHk/3KShztFGp8Y/s1600-r/%25D1%2583%25D1%2587%25D0%25B5%25D0%25BD%25D0%25B8%25D0%25BA%25D0%25B8.jp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320362" y="3117846"/>
            <a:ext cx="2838750" cy="34909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voran.by/wp-content/uploads/2015/09/3570894.jp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831520" y="12373783"/>
            <a:ext cx="1262325" cy="692314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5636" y="655628"/>
            <a:ext cx="4612014" cy="31556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b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ВОСПИТАНИЯ - </a:t>
            </a:r>
            <a:r>
              <a:rPr lang="ru-RU" sz="4000" b="1" cap="none" dirty="0">
                <a:ln w="0"/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личностное развитие школьников</a:t>
            </a:r>
            <a:endParaRPr lang="ru-RU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4826000" y="353562"/>
            <a:ext cx="7011324" cy="1662114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уровень начального общего образования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целевым приоритетом является создание благоприятных условий для усвоения школьниками социально значимых знаний - </a:t>
            </a:r>
            <a:r>
              <a:rPr lang="ru-RU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знаний</a:t>
            </a: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основных норм и традиций того общества, в котором они живут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4780783" y="2508690"/>
            <a:ext cx="7011323" cy="191768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уровень основного общего образования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целевым приоритетом является создание благоприятных условий для развития социально значимых отношений школьников, и, прежде всего, ценностных отношений к семье, к труду, к своему отечеству, к природе, к миру, к знаниям, к культуре, к здоровью, к окружающим людям, к самим себе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4803390" y="4987636"/>
            <a:ext cx="6988715" cy="150771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уровень среднего общего образования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целевым приоритетом является создание благоприятных условий для приобретения школьниками опыта осуществления социально значимых дел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http://sch1sev.ucoz.org/foto5/obrazovanie.jpg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881149" y="3953683"/>
            <a:ext cx="2892830" cy="25416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830329" y="176209"/>
            <a:ext cx="11065184" cy="85456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ЗАДАЧИ ВОСПИТАНИЯ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830329" y="1030779"/>
            <a:ext cx="11048085" cy="58189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Реализовывать потенциал классного руководства в воспитании	 школьников,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поддерживать активное участие классных коллективов в жизни школы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830329" y="1663819"/>
            <a:ext cx="11048085" cy="943339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вовлекать школьников в кружки, секции, клубы, студии и иные объединения, работающие по школьным программам внеурочной деятельности и дополнительного образования, реализовывать их воспитательные возможности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847429" y="3712514"/>
            <a:ext cx="11030988" cy="427224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поддерживать школьное ученическое самоуправление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881026" y="2714620"/>
            <a:ext cx="11119523" cy="931027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Реализовывать воспитательные возможности общешкольных ключевых дел, поддерживать традиции их коллективного планирования, организации, проведения и анализа в школьном коллективе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809588" y="4286256"/>
            <a:ext cx="11030988" cy="69899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организовать работу с семьями   школьников,   направленную на повышение педагогической, психологической и правовой грамотности их родителями </a:t>
            </a:r>
          </a:p>
        </p:txBody>
      </p:sp>
      <p:pic>
        <p:nvPicPr>
          <p:cNvPr id="10" name="Picture 2" descr="https://zvyagintseva.my1.ru/shkolnaja_strana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2510444" y="5002072"/>
            <a:ext cx="8172594" cy="18559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27684" y="131689"/>
            <a:ext cx="11493499" cy="6389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ВИДЫ, ФОРМЫ И СОДЕРЖАНИЕ</a:t>
            </a:r>
            <a:endParaRPr lang="ru-RU" sz="27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632939" y="1534971"/>
            <a:ext cx="5283200" cy="59298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КЛАССНОЕ РУКОВОДСТВО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666712" y="3286124"/>
            <a:ext cx="5283200" cy="59997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ШКОЛЬНЫЙ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УРОК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632939" y="2235821"/>
            <a:ext cx="5283200" cy="94238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9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19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КУРСЫ ВНЕУРОЧНОЙ ДЕЯТЕЛЬНОСТИ              И ДОПОЛНИТЕЛЬНОЕ ОБРАЗОВАНИЕ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32939" y="4014012"/>
            <a:ext cx="5283200" cy="7206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САМОУПРАВЛЕНИЕ</a:t>
            </a:r>
            <a:endParaRPr lang="ru-RU" sz="2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632939" y="5681183"/>
            <a:ext cx="5283200" cy="64929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 РОДИТЕЛЯМИ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632939" y="4852623"/>
            <a:ext cx="5283200" cy="71064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ПРОФОРИЕНТАЦИЯ</a:t>
            </a:r>
          </a:p>
        </p:txBody>
      </p:sp>
      <p:sp>
        <p:nvSpPr>
          <p:cNvPr id="11" name="Заголовок 1"/>
          <p:cNvSpPr>
            <a:spLocks/>
          </p:cNvSpPr>
          <p:nvPr/>
        </p:nvSpPr>
        <p:spPr bwMode="auto">
          <a:xfrm>
            <a:off x="430312" y="894467"/>
            <a:ext cx="5688457" cy="3793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457200">
              <a:spcBef>
                <a:spcPts val="0"/>
              </a:spcBef>
              <a:buNone/>
              <a:defRPr sz="4800" cap="all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7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ИНВАРИАТИВНЫЕ (ОБЯЗАТЕЛЬНЫЕ) МОДУЛИ</a:t>
            </a:r>
          </a:p>
        </p:txBody>
      </p:sp>
      <p:sp>
        <p:nvSpPr>
          <p:cNvPr id="12" name="Заголовок 1"/>
          <p:cNvSpPr>
            <a:spLocks/>
          </p:cNvSpPr>
          <p:nvPr/>
        </p:nvSpPr>
        <p:spPr bwMode="auto">
          <a:xfrm>
            <a:off x="6746659" y="812357"/>
            <a:ext cx="4524101" cy="46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>
              <a:spcBef>
                <a:spcPts val="0"/>
              </a:spcBef>
              <a:buNone/>
              <a:defRPr sz="4800" cap="all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1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ВАРИАТИВНЫЕ МОДУЛИ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 bwMode="auto">
          <a:xfrm>
            <a:off x="6576540" y="1534971"/>
            <a:ext cx="5283200" cy="86396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КЛЮЧЕВЫЕ ОБЩЕШКОЛЬНЫЕ ДЕЛА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 bwMode="auto">
          <a:xfrm>
            <a:off x="6576540" y="2609916"/>
            <a:ext cx="5283200" cy="79414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ДЕТСКИЕ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ОБЩЕСТВЕННЫЕ ОБЪЕДИНЕНИЯ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 bwMode="auto">
          <a:xfrm>
            <a:off x="6576540" y="3573019"/>
            <a:ext cx="5283200" cy="72836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ШКОЛЬНЫЕ МЕДИА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 bwMode="auto">
          <a:xfrm>
            <a:off x="6596066" y="4429132"/>
            <a:ext cx="5283200" cy="919157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ЭКСКУРСИИ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ЭКСПЕДИЦИИ, ПОХОДЫ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 bwMode="auto">
          <a:xfrm>
            <a:off x="6606348" y="5563266"/>
            <a:ext cx="5283200" cy="72069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ПРОФИЛАКТИКА</a:t>
            </a:r>
            <a:endParaRPr lang="ru-RU" sz="2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http://dream-wallpaper.com/free-wallpaper/cartoon-wallpaper/children-games-3-wallpaper/1920x1440/free-wallpaper-12.jp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0469736" y="55931"/>
            <a:ext cx="1602046" cy="111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258588" y="39877"/>
            <a:ext cx="8426585" cy="109575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ВИДЫ, ФОРМЫ И СОДЕРЖАНИЕ</a:t>
            </a: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ИНВАРИАТИВНЫЕ (ОБЯЗАТЕЛЬНЫЕ) МОДУЛИ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394043" y="2140768"/>
            <a:ext cx="5283200" cy="86396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КЛАССНОЕ РУКОВОДСТВО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6401973" y="3515152"/>
            <a:ext cx="5283200" cy="79414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ШКОЛЬНЫЙ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УРОК</a:t>
            </a:r>
          </a:p>
        </p:txBody>
      </p:sp>
      <p:sp>
        <p:nvSpPr>
          <p:cNvPr id="7" name="Блок-схема: альтернативный процесс 7"/>
          <p:cNvSpPr/>
          <p:nvPr/>
        </p:nvSpPr>
        <p:spPr bwMode="auto">
          <a:xfrm>
            <a:off x="394043" y="5604103"/>
            <a:ext cx="5283200" cy="7206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САМОУПРАВЛЕНИЕ</a:t>
            </a:r>
            <a:endParaRPr lang="ru-RU" sz="2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10"/>
          <p:cNvSpPr/>
          <p:nvPr/>
        </p:nvSpPr>
        <p:spPr bwMode="auto">
          <a:xfrm>
            <a:off x="6401973" y="1449934"/>
            <a:ext cx="5283200" cy="1842195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деятельность методического объединения;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участие педагогов в конкурсах профессионального мастерства;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создание условий для психологической разгрузки;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публичное признание результатов труда классных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руководителей 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11"/>
          <p:cNvSpPr/>
          <p:nvPr/>
        </p:nvSpPr>
        <p:spPr bwMode="auto">
          <a:xfrm>
            <a:off x="394043" y="3207293"/>
            <a:ext cx="5283200" cy="19119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Уроки в соответствии с требованиями ФГОС;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Концепция 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естественно-научного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образования;</a:t>
            </a: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Развитие цифрового образования, ведение уроков с использованием цифровых платформ Сбербанк,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Учу.ру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т.д.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n w="0"/>
              <a:solidFill>
                <a:schemeClr val="accent1"/>
              </a:solidFill>
            </a:endParaRPr>
          </a:p>
        </p:txBody>
      </p:sp>
      <p:sp>
        <p:nvSpPr>
          <p:cNvPr id="10" name="Блок-схема: альтернативный процесс 12"/>
          <p:cNvSpPr/>
          <p:nvPr/>
        </p:nvSpPr>
        <p:spPr bwMode="auto">
          <a:xfrm>
            <a:off x="6401973" y="4708095"/>
            <a:ext cx="5283200" cy="1896607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Выборы в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Актив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Развитие детского самоуправления в 1-4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; 5-8; 9-11 классах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Проведение активом школы общешкольных коллективных дел</a:t>
            </a:r>
          </a:p>
        </p:txBody>
      </p:sp>
      <p:pic>
        <p:nvPicPr>
          <p:cNvPr id="11" name="Picture 8" descr="https://www.klass39.ru/wp-content/uploads/2015/03/0_8cee7_f944087f_L-500x375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286954" y="217651"/>
            <a:ext cx="3246164" cy="1984504"/>
          </a:xfrm>
          <a:prstGeom prst="rect">
            <a:avLst/>
          </a:prstGeom>
          <a:noFill/>
        </p:spPr>
      </p:pic>
      <p:sp>
        <p:nvSpPr>
          <p:cNvPr id="12" name="Выгнутая вверх стрелка 2"/>
          <p:cNvSpPr/>
          <p:nvPr/>
        </p:nvSpPr>
        <p:spPr bwMode="auto">
          <a:xfrm rot="20831130">
            <a:off x="4966043" y="1422587"/>
            <a:ext cx="1422400" cy="511363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верх стрелка 13"/>
          <p:cNvSpPr/>
          <p:nvPr/>
        </p:nvSpPr>
        <p:spPr bwMode="auto">
          <a:xfrm rot="1669255" flipH="1">
            <a:off x="5572972" y="3020825"/>
            <a:ext cx="933278" cy="466757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верх стрелка 14"/>
          <p:cNvSpPr/>
          <p:nvPr/>
        </p:nvSpPr>
        <p:spPr bwMode="auto">
          <a:xfrm rot="21257661" flipV="1">
            <a:off x="5196285" y="6355208"/>
            <a:ext cx="1214523" cy="395077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75984" y="177799"/>
            <a:ext cx="8035012" cy="10329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ВИДЫ, ФОРМЫ И СОДЕРЖАНИЕ</a:t>
            </a:r>
            <a:b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ИНВАРИАТИВНЫЕ (ОБЯЗАТЕЛЬНЫЕ) МОДУЛИ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653342" y="1295785"/>
            <a:ext cx="5283200" cy="1922735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Участие в проекте «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» и «Билет в будущее»;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Проведение 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профориентационного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тестирования и экскурсий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организации Алексеевского района;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Участие в проекте «Большая перемена»;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Сотрудничество с ВУЗами, проведение образовательных 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вебинаров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6642100" y="2831113"/>
            <a:ext cx="5008208" cy="202355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Консультирование по вопросам воспитания и обучения детей;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Заседания Совета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школы,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Управляющего совета школы;</a:t>
            </a: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Дни родительского самоуправления;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Создание 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клуба «Неравнодушные родители»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6743700" y="5226327"/>
            <a:ext cx="4906608" cy="919157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КУРСЫ ВНЕУРОЧНОЙ ДЕЯТЕЛЬНОСТИ И ДОПОЛНИТЕЛЬНОЕ ОБРАЗОВАНИЕ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53342" y="4414453"/>
            <a:ext cx="5283200" cy="2053244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программы в рамках проектов «Точка роста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»; программы внеурочной деятельности «Речевой этикет», «Азбука профессий», «История родного края» и др.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Программы внеурочной деятельности 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предпрофильной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и профильной подготовки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653342" y="3491841"/>
            <a:ext cx="5283200" cy="64929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6642100" y="1738760"/>
            <a:ext cx="5008208" cy="72069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ПРОФОРИЕНТАЦИЯ</a:t>
            </a:r>
          </a:p>
        </p:txBody>
      </p:sp>
      <p:pic>
        <p:nvPicPr>
          <p:cNvPr id="11" name="Picture 4" descr="https://www.mstrana.ru/_mod_files/ce_images/articles/muzyka-1-180917.jp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209905" y="177798"/>
            <a:ext cx="2466821" cy="1530667"/>
          </a:xfrm>
          <a:prstGeom prst="rect">
            <a:avLst/>
          </a:prstGeom>
          <a:noFill/>
        </p:spPr>
      </p:pic>
      <p:sp>
        <p:nvSpPr>
          <p:cNvPr id="12" name="Выгнутая вверх стрелка 11"/>
          <p:cNvSpPr/>
          <p:nvPr/>
        </p:nvSpPr>
        <p:spPr bwMode="auto">
          <a:xfrm rot="21188302" flipH="1">
            <a:off x="5992647" y="1266103"/>
            <a:ext cx="936249" cy="478636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верх стрелка 12"/>
          <p:cNvSpPr/>
          <p:nvPr/>
        </p:nvSpPr>
        <p:spPr bwMode="auto">
          <a:xfrm rot="19610347">
            <a:off x="5922040" y="3069368"/>
            <a:ext cx="645150" cy="46598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верх стрелка 13"/>
          <p:cNvSpPr/>
          <p:nvPr/>
        </p:nvSpPr>
        <p:spPr bwMode="auto">
          <a:xfrm rot="20737513" flipH="1" flipV="1">
            <a:off x="5983865" y="5753172"/>
            <a:ext cx="678571" cy="466813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4310050" y="142852"/>
            <a:ext cx="7581209" cy="137159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ВИДЫ, ФОРМЫ И СОДЕРЖАНИЕ</a:t>
            </a:r>
            <a:b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ВАРИАТИВНЫЕ МОДУЛИ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482140" y="1968500"/>
            <a:ext cx="5309061" cy="86396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</a:rPr>
              <a:t>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КЛЮЧЕВЫЕ ОБЩЕШКОЛЬНЫЕ ДЕЛА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6746829" y="3694474"/>
            <a:ext cx="4853602" cy="79414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ДЕТСКИЕ 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ОБЩЕСТВЕННЫЕ ОБЪЕДИНЕНИЯ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482140" y="5051960"/>
            <a:ext cx="5309061" cy="919157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ЭКСКУРСИИ</a:t>
            </a:r>
            <a:r>
              <a:rPr lang="ru-RU" sz="2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ЭКСПЕДИЦИИ, ПОХОДЫ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317230" y="4788131"/>
            <a:ext cx="5283200" cy="17937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Дни семьи, Дни здоровья;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культурно-просветительские поездки в рамках каникулярного периода</a:t>
            </a: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Походы выходного дня;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Культурно-образовательные и ознакомительные поездки в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город Волгоград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9"/>
          <p:cNvSpPr/>
          <p:nvPr/>
        </p:nvSpPr>
        <p:spPr bwMode="auto">
          <a:xfrm>
            <a:off x="6746829" y="1639223"/>
            <a:ext cx="4853602" cy="190200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общешкольные праздники;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проекты 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</a:t>
            </a:r>
            <a:r>
              <a:rPr lang="ru-RU" sz="1400" b="1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совместные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театрализованные, танцевальные,  и иные выступления педагогических работников, родителей и обучающихся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8"/>
          <p:cNvSpPr/>
          <p:nvPr/>
        </p:nvSpPr>
        <p:spPr bwMode="auto">
          <a:xfrm>
            <a:off x="482140" y="3096291"/>
            <a:ext cx="5309061" cy="169184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деятельность первичной организации РДШ, «</a:t>
            </a:r>
            <a:r>
              <a:rPr lang="ru-RU" sz="1400" dirty="0" err="1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развитие школьного волонтерского движения и реализация социально-значимых проектов</a:t>
            </a:r>
          </a:p>
        </p:txBody>
      </p:sp>
      <p:pic>
        <p:nvPicPr>
          <p:cNvPr id="11" name="Picture 2" descr="http://kemcdt.ru/wp-content/uploads/2017/11/%D0%A0%D0%94%D0%A8-%D0%A6%D0%94%D0%A2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482139" y="260394"/>
            <a:ext cx="3301209" cy="1444279"/>
          </a:xfrm>
          <a:prstGeom prst="rect">
            <a:avLst/>
          </a:prstGeom>
          <a:noFill/>
        </p:spPr>
      </p:pic>
      <p:sp>
        <p:nvSpPr>
          <p:cNvPr id="12" name="Выгнутая вверх стрелка 10"/>
          <p:cNvSpPr/>
          <p:nvPr/>
        </p:nvSpPr>
        <p:spPr bwMode="auto">
          <a:xfrm rot="20831130">
            <a:off x="5802074" y="1766384"/>
            <a:ext cx="933883" cy="49505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верх стрелка 11"/>
          <p:cNvSpPr/>
          <p:nvPr/>
        </p:nvSpPr>
        <p:spPr bwMode="auto">
          <a:xfrm rot="1011988" flipH="1" flipV="1">
            <a:off x="5319945" y="6140820"/>
            <a:ext cx="877714" cy="53300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верх стрелка 12"/>
          <p:cNvSpPr/>
          <p:nvPr/>
        </p:nvSpPr>
        <p:spPr bwMode="auto">
          <a:xfrm rot="1353297" flipH="1">
            <a:off x="5874350" y="3296658"/>
            <a:ext cx="885760" cy="489129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 descr="http://lyceum-kungur.ru/wp-content/uploads/2020/04/17604609044b148c5dfdaef18bc7d11e.jpeg"/>
          <p:cNvPicPr>
            <a:picLocks noChangeAspect="1" noChangeArrowheads="1"/>
          </p:cNvPicPr>
          <p:nvPr/>
        </p:nvPicPr>
        <p:blipFill>
          <a:blip r:embed="rId2" cstate="print"/>
          <a:srcRect b="4004"/>
          <a:stretch/>
        </p:blipFill>
        <p:spPr bwMode="auto">
          <a:xfrm>
            <a:off x="1259839" y="4939528"/>
            <a:ext cx="3455540" cy="1801218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66007" y="177798"/>
            <a:ext cx="7664334" cy="137159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ВИДЫ, ФОРМЫ И СОДЕРЖАНИЕ</a:t>
            </a:r>
            <a:b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ВАРИАТИВНЫЕ МОДУЛИ</a:t>
            </a:r>
          </a:p>
        </p:txBody>
      </p:sp>
      <p:sp>
        <p:nvSpPr>
          <p:cNvPr id="6" name="Блок-схема: альтернативный процесс 4"/>
          <p:cNvSpPr/>
          <p:nvPr/>
        </p:nvSpPr>
        <p:spPr bwMode="auto">
          <a:xfrm>
            <a:off x="6275666" y="3960397"/>
            <a:ext cx="5603220" cy="1958265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Реализуются: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Месячники по профилактике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Встречи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 представителями субъектов системы профилактики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Единые дни профилактики;</a:t>
            </a:r>
            <a:endParaRPr lang="ru-RU" sz="1400" dirty="0">
              <a:ln w="0"/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волонтеров школы к профилактической и просветительской деятельности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461783" y="2143117"/>
            <a:ext cx="4776961" cy="107157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400" dirty="0">
              <a:ln w="0"/>
              <a:solidFill>
                <a:schemeClr val="accent1"/>
              </a:solidFill>
            </a:endParaRPr>
          </a:p>
          <a:p>
            <a:pPr>
              <a:defRPr/>
            </a:pPr>
            <a:r>
              <a:rPr lang="ru-RU" sz="1400" b="1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Планируются</a:t>
            </a:r>
            <a:r>
              <a:rPr lang="ru-RU" sz="1400" b="1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sz="1400" b="1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Выпуск школьной газеты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Информационно-библиотечный </a:t>
            </a:r>
            <a:r>
              <a:rPr lang="ru-RU" sz="14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центр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275666" y="2566260"/>
            <a:ext cx="5603220" cy="7206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ШКОЛЬНЫЕ МЕДИА</a:t>
            </a:r>
          </a:p>
        </p:txBody>
      </p:sp>
      <p:sp>
        <p:nvSpPr>
          <p:cNvPr id="9" name="Блок-схема: альтернативный процесс 9"/>
          <p:cNvSpPr/>
          <p:nvPr/>
        </p:nvSpPr>
        <p:spPr bwMode="auto">
          <a:xfrm>
            <a:off x="461783" y="4218836"/>
            <a:ext cx="5283200" cy="72069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dirty="0">
                <a:ln w="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pic>
        <p:nvPicPr>
          <p:cNvPr id="10" name="Picture 2" descr="https://st1.vvsu.ru/photos/39B3E543_31A7_4AE3_9884_9D34D36D3276.jpg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8458223" y="177798"/>
            <a:ext cx="3192087" cy="2045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Выгнутая вверх стрелка 10"/>
          <p:cNvSpPr/>
          <p:nvPr/>
        </p:nvSpPr>
        <p:spPr bwMode="auto">
          <a:xfrm rot="1011988" flipH="1">
            <a:off x="5938299" y="1632638"/>
            <a:ext cx="1267131" cy="506961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верх стрелка 11"/>
          <p:cNvSpPr/>
          <p:nvPr/>
        </p:nvSpPr>
        <p:spPr bwMode="auto">
          <a:xfrm rot="1011988" flipV="1">
            <a:off x="5019318" y="5328004"/>
            <a:ext cx="988229" cy="61960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27012" y="431799"/>
            <a:ext cx="10948988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/>
              <a:t>Модуль «Классное руководство»</a:t>
            </a:r>
            <a:endParaRPr/>
          </a:p>
        </p:txBody>
      </p:sp>
      <p:sp>
        <p:nvSpPr>
          <p:cNvPr id="5" name="Заголовок 1"/>
          <p:cNvSpPr>
            <a:spLocks/>
          </p:cNvSpPr>
          <p:nvPr/>
        </p:nvSpPr>
        <p:spPr bwMode="auto">
          <a:xfrm>
            <a:off x="266007" y="177798"/>
            <a:ext cx="11671068" cy="13715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>
              <a:spcBef>
                <a:spcPts val="0"/>
              </a:spcBef>
              <a:buNone/>
              <a:defRPr sz="4800" cap="all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ПРОБЛЕМЫ,</a:t>
            </a:r>
            <a:b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выявленные в ходе самоанализа</a:t>
            </a:r>
          </a:p>
        </p:txBody>
      </p:sp>
      <p:sp>
        <p:nvSpPr>
          <p:cNvPr id="6" name="Блок-схема: альтернативный процесс 3"/>
          <p:cNvSpPr/>
          <p:nvPr/>
        </p:nvSpPr>
        <p:spPr bwMode="auto">
          <a:xfrm>
            <a:off x="3331141" y="3920921"/>
            <a:ext cx="5767186" cy="15399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Несовершенство системы школьного и классного ученического самоуправления, снижение уровня воспитанности, гражданской ответственности и социальной активности учащихся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4"/>
          <p:cNvSpPr/>
          <p:nvPr/>
        </p:nvSpPr>
        <p:spPr bwMode="auto">
          <a:xfrm>
            <a:off x="6653876" y="2001637"/>
            <a:ext cx="5283200" cy="15728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Снижение активности участия родительской общественности в школьных мероприятиях (5-11 классы), незаинтересованность в повышении уровня грамотности по вопросам воспитания и обучения детей</a:t>
            </a:r>
            <a:endParaRPr lang="ru-RU" sz="16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945803" y="2008218"/>
            <a:ext cx="5283200" cy="156625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Недостаточная готовность педагогов, классных руководителей к решению существующих задач в воспитании, продолжение использования неэффективных форм работы с учащимися и родителями.</a:t>
            </a:r>
          </a:p>
        </p:txBody>
      </p:sp>
      <p:pic>
        <p:nvPicPr>
          <p:cNvPr id="9" name="Picture 2" descr="http://school73.tgl.net.ru/images/news2020/240743984-35fd43b308375159155800369e12ccea.jp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1" y="20772"/>
            <a:ext cx="2215746" cy="1730498"/>
          </a:xfrm>
          <a:prstGeom prst="rect">
            <a:avLst/>
          </a:prstGeom>
          <a:noFill/>
        </p:spPr>
      </p:pic>
      <p:pic>
        <p:nvPicPr>
          <p:cNvPr id="8194" name="Picture 2" descr="IMG 9866 коп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86298"/>
            <a:ext cx="3167042" cy="2071702"/>
          </a:xfrm>
          <a:prstGeom prst="rect">
            <a:avLst/>
          </a:prstGeom>
          <a:noFill/>
        </p:spPr>
      </p:pic>
      <p:pic>
        <p:nvPicPr>
          <p:cNvPr id="8196" name="Picture 4" descr="IMG 0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67836" y="4786322"/>
            <a:ext cx="3024165" cy="20716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27012" y="431799"/>
            <a:ext cx="10948988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 smtClean="0"/>
              <a:t>Модуль </a:t>
            </a:r>
            <a:r>
              <a:rPr lang="ru-RU" sz="3200" dirty="0"/>
              <a:t>«</a:t>
            </a:r>
          </a:p>
        </p:txBody>
      </p:sp>
      <p:sp>
        <p:nvSpPr>
          <p:cNvPr id="5" name="Заголовок 1"/>
          <p:cNvSpPr>
            <a:spLocks/>
          </p:cNvSpPr>
          <p:nvPr/>
        </p:nvSpPr>
        <p:spPr bwMode="auto">
          <a:xfrm>
            <a:off x="227014" y="280328"/>
            <a:ext cx="11671068" cy="68487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457200">
              <a:spcBef>
                <a:spcPts val="0"/>
              </a:spcBef>
              <a:buNone/>
              <a:defRPr sz="4800" cap="all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ПУТИ РЕШЕНИЯ</a:t>
            </a:r>
            <a:endParaRPr lang="ru-RU" sz="27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3"/>
          <p:cNvSpPr/>
          <p:nvPr/>
        </p:nvSpPr>
        <p:spPr bwMode="auto">
          <a:xfrm>
            <a:off x="1243805" y="2863010"/>
            <a:ext cx="7823202" cy="52691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внутришкольную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среду, ориентированную на поддержку процессов сотворчества,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соуправления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4"/>
          <p:cNvSpPr/>
          <p:nvPr/>
        </p:nvSpPr>
        <p:spPr bwMode="auto">
          <a:xfrm>
            <a:off x="2933699" y="2088821"/>
            <a:ext cx="7823202" cy="58015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Повышать эффективность воспитательного процесса через внедрение инновационных  педагогических технологий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5"/>
          <p:cNvSpPr/>
          <p:nvPr/>
        </p:nvSpPr>
        <p:spPr bwMode="auto">
          <a:xfrm>
            <a:off x="2933699" y="5635971"/>
            <a:ext cx="7823202" cy="73353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Продолжить работу по повышению педагогической культуры и грамотности родителей учащихся и вовлечению их в процесс воспитания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6"/>
          <p:cNvSpPr/>
          <p:nvPr/>
        </p:nvSpPr>
        <p:spPr bwMode="auto">
          <a:xfrm>
            <a:off x="2933699" y="1024793"/>
            <a:ext cx="7823202" cy="9544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Продолжить работу по повышению уровня профессиональной компетентности классных руководителей через участие в работе методического объединения, обучающих семинарах, организацию самообразования, повышение квалификации  на дистанционных курсах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7"/>
          <p:cNvSpPr/>
          <p:nvPr/>
        </p:nvSpPr>
        <p:spPr bwMode="auto">
          <a:xfrm>
            <a:off x="1243805" y="3659878"/>
            <a:ext cx="7823202" cy="77689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Продолжить работу по  формированию уклада школьной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жизни,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основы для организации пространства духовно-нравственного развития обучающихся, их социализации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альтернативный процесс 8"/>
          <p:cNvSpPr/>
          <p:nvPr/>
        </p:nvSpPr>
        <p:spPr bwMode="auto">
          <a:xfrm>
            <a:off x="2933699" y="4637771"/>
            <a:ext cx="7823202" cy="79720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Развивать школьное волонтерское движение, вовлекать в социально-значимую деятельность большинство учащихся и их родителей, активизировать участие детей в общественных детских объединениях</a:t>
            </a:r>
            <a:endParaRPr lang="ru-RU" sz="1400" dirty="0">
              <a:ln w="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i.ytimg.com/vi/CKR2jq7C6gs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45" y="4714884"/>
            <a:ext cx="2571769" cy="2000264"/>
          </a:xfrm>
          <a:prstGeom prst="rect">
            <a:avLst/>
          </a:prstGeom>
          <a:noFill/>
        </p:spPr>
      </p:pic>
      <p:pic>
        <p:nvPicPr>
          <p:cNvPr id="2" name="Picture 2" descr="ea546a36 9aa3 4e8a bc62 ea8d77b2a5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09" y="0"/>
            <a:ext cx="2701945" cy="1928850"/>
          </a:xfrm>
          <a:prstGeom prst="rect">
            <a:avLst/>
          </a:prstGeom>
          <a:noFill/>
        </p:spPr>
      </p:pic>
      <p:pic>
        <p:nvPicPr>
          <p:cNvPr id="15" name="Picture 4" descr="http://storage.inovaco.ru/media/project_smi3_881/31/0a/06/e8/8a/27/09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53589" y="2714620"/>
            <a:ext cx="2357452" cy="17335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Arial"/>
        <a:cs typeface="Arial"/>
      </a:majorFont>
      <a:minorFont>
        <a:latin typeface="Century Gothic"/>
        <a:ea typeface="Arial"/>
        <a:cs typeface="Arial"/>
      </a:minorFont>
    </a:fontScheme>
    <a:fmtScheme name="Сектор">
      <a:fillStyleLst>
        <a:solidFill>
          <a:schemeClr val="phClr"/>
        </a:solidFill>
        <a:gradFill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hueMod val="94000"/>
              <a:alpha val="60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1022</Words>
  <Application>Microsoft Office PowerPoint</Application>
  <DocSecurity>0</DocSecurity>
  <PresentationFormat>Произвольный</PresentationFormat>
  <Paragraphs>136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Сектор</vt:lpstr>
      <vt:lpstr> Президент РФ Владимир Путин внес в Госдуму поправки в закон "О образовании в РФ".</vt:lpstr>
      <vt:lpstr>Основания для разработки программы воспитания</vt:lpstr>
      <vt:lpstr>Новая программа воспитания</vt:lpstr>
      <vt:lpstr>ПРОГРАММА ВОСПИТАНИЯ  МБОУ Алексеевкой СШ на 2021-2026 годы</vt:lpstr>
      <vt:lpstr>СТРУКТУРА программы</vt:lpstr>
      <vt:lpstr>ОСОБЕННОСТИ ОРГАНИЗУЕМОГО В ШКОЛЕ ВОСПИТАТЕЛЬНОГО ПРОЦЕССА</vt:lpstr>
      <vt:lpstr>ЦЕЛЬ  ВОСПИТАНИЯ - личностное развитие школьников</vt:lpstr>
      <vt:lpstr>ЗАДАЧИ ВОСПИТАНИЯ</vt:lpstr>
      <vt:lpstr>ВИДЫ, ФОРМЫ И СОДЕРЖАНИЕ</vt:lpstr>
      <vt:lpstr>ВИДЫ, ФОРМЫ И СОДЕРЖАНИЕ ИНВАРИАТИВНЫЕ (ОБЯЗАТЕЛЬНЫЕ) МОДУЛИ</vt:lpstr>
      <vt:lpstr>ВИДЫ, ФОРМЫ И СОДЕРЖАНИЕ ИНВАРИАТИВНЫЕ (ОБЯЗАТЕЛЬНЫЕ) МОДУЛИ</vt:lpstr>
      <vt:lpstr>ВИДЫ, ФОРМЫ И СОДЕРЖАНИЕ ВАРИАТИВНЫЕ МОДУЛИ</vt:lpstr>
      <vt:lpstr>ВИДЫ, ФОРМЫ И СОДЕРЖАНИЕ ВАРИАТИВНЫЕ МОДУЛИ</vt:lpstr>
      <vt:lpstr>Модуль «Классное руководство»</vt:lpstr>
      <vt:lpstr>Модуль «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ВОСПИТАНИЯ  МБОУ «СОШ№5»</dc:title>
  <dc:subject/>
  <dc:creator>Ирина Жирова</dc:creator>
  <cp:keywords/>
  <dc:description/>
  <cp:lastModifiedBy>Виктор</cp:lastModifiedBy>
  <cp:revision>72</cp:revision>
  <dcterms:created xsi:type="dcterms:W3CDTF">2021-04-07T03:09:09Z</dcterms:created>
  <dcterms:modified xsi:type="dcterms:W3CDTF">2021-08-29T14:19:47Z</dcterms:modified>
  <cp:category/>
  <dc:identifier/>
  <cp:contentStatus/>
  <dc:language/>
  <cp:version/>
</cp:coreProperties>
</file>