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60" r:id="rId2"/>
    <p:sldId id="265" r:id="rId3"/>
    <p:sldId id="266" r:id="rId4"/>
    <p:sldId id="267" r:id="rId5"/>
    <p:sldId id="263" r:id="rId6"/>
    <p:sldId id="269" r:id="rId7"/>
    <p:sldId id="270" r:id="rId8"/>
    <p:sldId id="271" r:id="rId9"/>
    <p:sldId id="272" r:id="rId10"/>
    <p:sldId id="274" r:id="rId11"/>
    <p:sldId id="276" r:id="rId12"/>
    <p:sldId id="277" r:id="rId13"/>
    <p:sldId id="278" r:id="rId14"/>
    <p:sldId id="279" r:id="rId15"/>
    <p:sldId id="280" r:id="rId16"/>
    <p:sldId id="28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333F37-7460-484A-A59B-BCFF48A6F69E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457D59-13D6-4080-AA56-B29C216A331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 </a:t>
            </a:r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13B0C89-CFDA-4E00-B632-7371F4B2B120}" type="slidenum">
              <a:rPr lang="ru-RU" smtClean="0">
                <a:cs typeface="Arial" charset="0"/>
              </a:rPr>
              <a:pPr/>
              <a:t>4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4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36880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6881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0C14A-BF6A-4AAF-A4A4-2E0C53DCCB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911D30-C6D3-4F87-BD76-33434C026E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15A6A2-F4AE-477E-BDFC-CF3742AF27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623DA8-6BF9-42E7-9888-EDDEAAE543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9CB548-650B-4D68-A060-00DDBD5291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3F59E-1280-4D8C-89C7-7152E00F25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6EBDC5-B91E-4526-99CD-DF15EB7875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FE72A9-BD4D-4713-A7D0-629B97654F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97E1E8-60FC-4BFD-AFC7-7B7EC58CBD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5CD82-6639-44F6-A1E0-C19CD0D636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C4940E-23D8-4EEA-9A14-2431440AB8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1032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3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1035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6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7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9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851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41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42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854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35855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5856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5857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58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59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fld id="{F99AB31F-2451-433D-9E4B-2C0BC3713A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13" Type="http://schemas.openxmlformats.org/officeDocument/2006/relationships/image" Target="../media/image11.png"/><Relationship Id="rId3" Type="http://schemas.openxmlformats.org/officeDocument/2006/relationships/image" Target="../media/image1.gif"/><Relationship Id="rId7" Type="http://schemas.openxmlformats.org/officeDocument/2006/relationships/image" Target="../media/image5.gif"/><Relationship Id="rId12" Type="http://schemas.openxmlformats.org/officeDocument/2006/relationships/image" Target="../media/image10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6" Type="http://schemas.openxmlformats.org/officeDocument/2006/relationships/image" Target="../media/image4.gif"/><Relationship Id="rId11" Type="http://schemas.openxmlformats.org/officeDocument/2006/relationships/image" Target="../media/image9.gif"/><Relationship Id="rId5" Type="http://schemas.openxmlformats.org/officeDocument/2006/relationships/image" Target="../media/image3.gif"/><Relationship Id="rId10" Type="http://schemas.openxmlformats.org/officeDocument/2006/relationships/image" Target="../media/image8.gif"/><Relationship Id="rId4" Type="http://schemas.openxmlformats.org/officeDocument/2006/relationships/image" Target="../media/image2.jpeg"/><Relationship Id="rId9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1981200"/>
            <a:ext cx="7086600" cy="14319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648200"/>
            <a:ext cx="8382000" cy="9906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defRPr/>
            </a:pPr>
            <a:endParaRPr lang="ru-RU" sz="2800" dirty="0" smtClean="0"/>
          </a:p>
          <a:p>
            <a:pPr algn="ctr" eaLnBrk="1" hangingPunct="1">
              <a:lnSpc>
                <a:spcPct val="90000"/>
              </a:lnSpc>
              <a:defRPr/>
            </a:pPr>
            <a:r>
              <a:rPr lang="ru-RU" sz="1800" dirty="0" smtClean="0"/>
              <a:t> </a:t>
            </a:r>
          </a:p>
          <a:p>
            <a:pPr algn="ctr" eaLnBrk="1" hangingPunct="1">
              <a:lnSpc>
                <a:spcPct val="90000"/>
              </a:lnSpc>
              <a:defRPr/>
            </a:pPr>
            <a:r>
              <a:rPr lang="ru-RU" sz="1800" dirty="0" smtClean="0"/>
              <a:t>                                                      </a:t>
            </a:r>
          </a:p>
        </p:txBody>
      </p:sp>
      <p:sp>
        <p:nvSpPr>
          <p:cNvPr id="3076" name="Rectangle 6"/>
          <p:cNvSpPr>
            <a:spLocks noChangeArrowheads="1"/>
          </p:cNvSpPr>
          <p:nvPr/>
        </p:nvSpPr>
        <p:spPr bwMode="auto">
          <a:xfrm>
            <a:off x="304800" y="1828800"/>
            <a:ext cx="8153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3200" b="1"/>
              <a:t>  Почему Солнце светит днём, а звёзды - ночью?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 descr="black43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WordArt 6"/>
          <p:cNvSpPr>
            <a:spLocks noChangeArrowheads="1" noChangeShapeType="1" noTextEdit="1"/>
          </p:cNvSpPr>
          <p:nvPr/>
        </p:nvSpPr>
        <p:spPr bwMode="auto">
          <a:xfrm>
            <a:off x="685800" y="2438400"/>
            <a:ext cx="8001000" cy="1828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Электронная физминутка</a:t>
            </a:r>
          </a:p>
        </p:txBody>
      </p:sp>
    </p:spTree>
  </p:cSld>
  <p:clrMapOvr>
    <a:masterClrMapping/>
  </p:clrMapOvr>
  <p:transition spd="slow" advClick="0" advTm="14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 descr="black4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572000" cy="355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6" descr="black4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0"/>
            <a:ext cx="4787900" cy="355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7" descr="black4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300413"/>
            <a:ext cx="4572000" cy="355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8" descr="black4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3300413"/>
            <a:ext cx="4787900" cy="355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6" name="AutoShape 10"/>
          <p:cNvSpPr>
            <a:spLocks noChangeArrowheads="1"/>
          </p:cNvSpPr>
          <p:nvPr/>
        </p:nvSpPr>
        <p:spPr bwMode="auto">
          <a:xfrm rot="-2453948">
            <a:off x="2987675" y="1989138"/>
            <a:ext cx="3384550" cy="3314700"/>
          </a:xfrm>
          <a:prstGeom prst="star4">
            <a:avLst>
              <a:gd name="adj" fmla="val 11542"/>
            </a:avLst>
          </a:prstGeom>
          <a:gradFill rotWithShape="1">
            <a:gsLst>
              <a:gs pos="0">
                <a:srgbClr val="990099"/>
              </a:gs>
              <a:gs pos="100000">
                <a:srgbClr val="FF00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5" name="AutoShape 9"/>
          <p:cNvSpPr>
            <a:spLocks noChangeArrowheads="1"/>
          </p:cNvSpPr>
          <p:nvPr/>
        </p:nvSpPr>
        <p:spPr bwMode="auto">
          <a:xfrm>
            <a:off x="3276600" y="2060575"/>
            <a:ext cx="2736850" cy="2954338"/>
          </a:xfrm>
          <a:prstGeom prst="star4">
            <a:avLst>
              <a:gd name="adj" fmla="val 11542"/>
            </a:avLst>
          </a:prstGeom>
          <a:gradFill rotWithShape="1">
            <a:gsLst>
              <a:gs pos="0">
                <a:schemeClr val="accent1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7" name="AutoShape 11"/>
          <p:cNvSpPr>
            <a:spLocks noChangeArrowheads="1"/>
          </p:cNvSpPr>
          <p:nvPr/>
        </p:nvSpPr>
        <p:spPr bwMode="auto">
          <a:xfrm rot="-1728264">
            <a:off x="6084888" y="765175"/>
            <a:ext cx="1795462" cy="1603375"/>
          </a:xfrm>
          <a:prstGeom prst="star5">
            <a:avLst/>
          </a:prstGeom>
          <a:gradFill rotWithShape="1">
            <a:gsLst>
              <a:gs pos="0">
                <a:schemeClr val="bg1"/>
              </a:gs>
              <a:gs pos="100000">
                <a:srgbClr val="FF99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dirty="0">
              <a:cs typeface="+mn-cs"/>
            </a:endParaRPr>
          </a:p>
        </p:txBody>
      </p:sp>
      <p:pic>
        <p:nvPicPr>
          <p:cNvPr id="9219" name="Picture 3" descr="05_moon_meteorit_alh-8100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620838" y="0"/>
            <a:ext cx="1404938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9" name="Picture 13" descr="05_moon_meteorit_alh-8100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324975" y="0"/>
            <a:ext cx="1404938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31" name="AutoShape 15"/>
          <p:cNvSpPr>
            <a:spLocks noChangeArrowheads="1"/>
          </p:cNvSpPr>
          <p:nvPr/>
        </p:nvSpPr>
        <p:spPr bwMode="auto">
          <a:xfrm>
            <a:off x="1042988" y="4797425"/>
            <a:ext cx="936625" cy="863600"/>
          </a:xfrm>
          <a:prstGeom prst="star5">
            <a:avLst/>
          </a:prstGeom>
          <a:gradFill rotWithShape="1">
            <a:gsLst>
              <a:gs pos="0">
                <a:srgbClr val="6699FF"/>
              </a:gs>
              <a:gs pos="100000">
                <a:srgbClr val="00FF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dirty="0">
              <a:cs typeface="+mn-cs"/>
            </a:endParaRPr>
          </a:p>
        </p:txBody>
      </p:sp>
      <p:sp>
        <p:nvSpPr>
          <p:cNvPr id="9233" name="AutoShape 17"/>
          <p:cNvSpPr>
            <a:spLocks noChangeArrowheads="1"/>
          </p:cNvSpPr>
          <p:nvPr/>
        </p:nvSpPr>
        <p:spPr bwMode="auto">
          <a:xfrm>
            <a:off x="3635375" y="549275"/>
            <a:ext cx="1223963" cy="1079500"/>
          </a:xfrm>
          <a:prstGeom prst="star5">
            <a:avLst/>
          </a:prstGeom>
          <a:gradFill rotWithShape="1">
            <a:gsLst>
              <a:gs pos="0">
                <a:srgbClr val="FFFF66"/>
              </a:gs>
              <a:gs pos="100000">
                <a:srgbClr val="00FF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dirty="0">
              <a:cs typeface="+mn-cs"/>
            </a:endParaRPr>
          </a:p>
        </p:txBody>
      </p:sp>
      <p:sp>
        <p:nvSpPr>
          <p:cNvPr id="9234" name="AutoShape 18"/>
          <p:cNvSpPr>
            <a:spLocks noChangeArrowheads="1"/>
          </p:cNvSpPr>
          <p:nvPr/>
        </p:nvSpPr>
        <p:spPr bwMode="auto">
          <a:xfrm rot="-1624394">
            <a:off x="6283325" y="3414713"/>
            <a:ext cx="1731963" cy="1655762"/>
          </a:xfrm>
          <a:prstGeom prst="star5">
            <a:avLst/>
          </a:prstGeom>
          <a:gradFill rotWithShape="1">
            <a:gsLst>
              <a:gs pos="0">
                <a:srgbClr val="FF0066"/>
              </a:gs>
              <a:gs pos="100000">
                <a:srgbClr val="CC99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dirty="0">
              <a:cs typeface="+mn-cs"/>
            </a:endParaRPr>
          </a:p>
        </p:txBody>
      </p:sp>
      <p:sp>
        <p:nvSpPr>
          <p:cNvPr id="9235" name="AutoShape 19"/>
          <p:cNvSpPr>
            <a:spLocks noChangeArrowheads="1"/>
          </p:cNvSpPr>
          <p:nvPr/>
        </p:nvSpPr>
        <p:spPr bwMode="auto">
          <a:xfrm rot="-1624394">
            <a:off x="779463" y="1011238"/>
            <a:ext cx="1587500" cy="1511300"/>
          </a:xfrm>
          <a:prstGeom prst="star5">
            <a:avLst/>
          </a:prstGeom>
          <a:gradFill rotWithShape="1">
            <a:gsLst>
              <a:gs pos="0">
                <a:srgbClr val="990099"/>
              </a:gs>
              <a:gs pos="100000">
                <a:srgbClr val="FF99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dirty="0">
              <a:cs typeface="+mn-cs"/>
            </a:endParaRPr>
          </a:p>
        </p:txBody>
      </p:sp>
      <p:sp>
        <p:nvSpPr>
          <p:cNvPr id="9236" name="AutoShape 20"/>
          <p:cNvSpPr>
            <a:spLocks noChangeArrowheads="1"/>
          </p:cNvSpPr>
          <p:nvPr/>
        </p:nvSpPr>
        <p:spPr bwMode="auto">
          <a:xfrm rot="-1624394">
            <a:off x="3567113" y="4805363"/>
            <a:ext cx="1873250" cy="1736725"/>
          </a:xfrm>
          <a:prstGeom prst="star5">
            <a:avLst/>
          </a:prstGeom>
          <a:gradFill rotWithShape="1">
            <a:gsLst>
              <a:gs pos="0">
                <a:srgbClr val="33CC33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cs typeface="+mn-cs"/>
            </a:endParaRPr>
          </a:p>
        </p:txBody>
      </p:sp>
      <p:pic>
        <p:nvPicPr>
          <p:cNvPr id="9237" name="Picture 21" descr="earth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71775" y="4076700"/>
            <a:ext cx="15113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8" name="Picture 22" descr="42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87900" y="3860800"/>
            <a:ext cx="792163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9" name="Picture 23" descr="mars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71775" y="2205038"/>
            <a:ext cx="8636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0" name="Picture 24" descr="112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235825" y="3213100"/>
            <a:ext cx="10795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1" name="Picture 25" descr="upiter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124075" y="708025"/>
            <a:ext cx="93503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2" name="Picture 26" descr="r4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-5400000">
            <a:off x="-33337" y="5857875"/>
            <a:ext cx="14287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5" name="Picture 29" descr="r4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95288" y="188913"/>
            <a:ext cx="14287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6" name="Picture 30" descr="r4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5400000">
            <a:off x="7888288" y="617538"/>
            <a:ext cx="14287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8" name="Picture 32" descr="r7"/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-2096382">
            <a:off x="4211638" y="1700213"/>
            <a:ext cx="16573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9" name="Picture 33" descr="56r2"/>
          <p:cNvPicPr>
            <a:picLocks noChangeAspect="1"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-1371600" y="0"/>
            <a:ext cx="13716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50" name="Picture 34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принц.wav"/>
          </p:nvPr>
        </p:nvPicPr>
        <p:blipFill>
          <a:blip r:embed="rId13"/>
          <a:srcRect/>
          <a:stretch>
            <a:fillRect/>
          </a:stretch>
        </p:blipFill>
        <p:spPr bwMode="auto">
          <a:xfrm>
            <a:off x="7596188" y="623728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2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2" dur="3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3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0"/>
                            </p:stCondLst>
                            <p:childTnLst>
                              <p:par>
                                <p:cTn id="27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0"/>
                            </p:stCondLst>
                            <p:childTnLst>
                              <p:par>
                                <p:cTn id="3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500"/>
                            </p:stCondLst>
                            <p:childTnLst>
                              <p:par>
                                <p:cTn id="39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500"/>
                            </p:stCondLst>
                            <p:childTnLst>
                              <p:par>
                                <p:cTn id="4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9500"/>
                            </p:stCondLst>
                            <p:childTnLst>
                              <p:par>
                                <p:cTn id="47" presetID="2" presetClass="exit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300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00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2500"/>
                            </p:stCondLst>
                            <p:childTnLst>
                              <p:par>
                                <p:cTn id="52" presetID="2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3000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3000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500"/>
                            </p:stCondLst>
                            <p:childTnLst>
                              <p:par>
                                <p:cTn id="57" presetID="2" presetClass="exit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3000"/>
                                        <p:tgtEl>
                                          <p:spTgt spid="9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3000"/>
                                        <p:tgtEl>
                                          <p:spTgt spid="9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8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9000"/>
                            </p:stCondLst>
                            <p:childTnLst>
                              <p:par>
                                <p:cTn id="6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9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0"/>
                            </p:stCondLst>
                            <p:childTnLst>
                              <p:par>
                                <p:cTn id="7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10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1500"/>
                            </p:stCondLst>
                            <p:childTnLst>
                              <p:par>
                                <p:cTn id="8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2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3000"/>
                            </p:stCondLst>
                            <p:childTnLst>
                              <p:par>
                                <p:cTn id="9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10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4000"/>
                            </p:stCondLst>
                            <p:childTnLst>
                              <p:par>
                                <p:cTn id="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4500"/>
                            </p:stCondLst>
                            <p:childTnLst>
                              <p:par>
                                <p:cTn id="9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5500"/>
                            </p:stCondLst>
                            <p:childTnLst>
                              <p:par>
                                <p:cTn id="1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0.00035 -0.80532 " pathEditMode="relative" rAng="0" ptsTypes="AA">
                                      <p:cBhvr>
                                        <p:cTn id="106" dur="30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8500"/>
                            </p:stCondLst>
                            <p:childTnLst>
                              <p:par>
                                <p:cTn id="10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96296E-6 L 0.80382 -0.01018 " pathEditMode="relative" rAng="0" ptsTypes="AA">
                                      <p:cBhvr>
                                        <p:cTn id="115" dur="3000" fill="hold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2" y="-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1500"/>
                            </p:stCondLst>
                            <p:childTnLst>
                              <p:par>
                                <p:cTn id="1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9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9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3000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3000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4500"/>
                            </p:stCondLst>
                            <p:childTnLst>
                              <p:par>
                                <p:cTn id="1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550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" presetClass="path" presetSubtype="0" repeatCount="4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77 -0.01991 C 0.02951 0.0875 -0.01042 0.2169 -0.09566 0.26829 C -0.1809 0.32084 -0.28021 0.27384 -0.31649 0.16667 C -0.35295 0.05926 -0.31319 -0.06944 -0.2276 -0.12106 C -0.14236 -0.17245 -0.0434 -0.12731 -0.00677 -0.01991 Z " pathEditMode="relative" rAng="3942850" ptsTypes="fffff">
                                      <p:cBhvr>
                                        <p:cTn id="136" dur="3000" spd="-1000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" y="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7500"/>
                            </p:stCondLst>
                            <p:childTnLst>
                              <p:par>
                                <p:cTn id="1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8500"/>
                            </p:stCondLst>
                            <p:childTnLst>
                              <p:par>
                                <p:cTn id="1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9500"/>
                            </p:stCondLst>
                            <p:childTnLst>
                              <p:par>
                                <p:cTn id="1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60500"/>
                            </p:stCondLst>
                            <p:childTnLst>
                              <p:par>
                                <p:cTn id="15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30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30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63500"/>
                            </p:stCondLst>
                            <p:childTnLst>
                              <p:par>
                                <p:cTn id="155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9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66500"/>
                            </p:stCondLst>
                            <p:childTnLst>
                              <p:par>
                                <p:cTn id="15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44444E-6 L -0.13385 0.30463 " pathEditMode="relative" rAng="0" ptsTypes="AA">
                                      <p:cBhvr>
                                        <p:cTn id="160" dur="30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" y="152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2" dur="3000" fill="hold"/>
                                        <p:tgtEl>
                                          <p:spTgt spid="924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69500"/>
                            </p:stCondLst>
                            <p:childTnLst>
                              <p:par>
                                <p:cTn id="16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5" dur="2000" fill="hold"/>
                                        <p:tgtEl>
                                          <p:spTgt spid="923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71500"/>
                            </p:stCondLst>
                            <p:childTnLst>
                              <p:par>
                                <p:cTn id="16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10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72500"/>
                            </p:stCondLst>
                            <p:childTnLst>
                              <p:par>
                                <p:cTn id="17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10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10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10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73500"/>
                            </p:stCondLst>
                            <p:childTnLst>
                              <p:par>
                                <p:cTn id="18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9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74000"/>
                            </p:stCondLst>
                            <p:childTnLst>
                              <p:par>
                                <p:cTn id="18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20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8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50"/>
                </p:tgtEl>
              </p:cMediaNode>
            </p:audio>
          </p:childTnLst>
        </p:cTn>
      </p:par>
    </p:tnLst>
    <p:bldLst>
      <p:bldP spid="9226" grpId="0" animBg="1"/>
      <p:bldP spid="9226" grpId="1" animBg="1"/>
      <p:bldP spid="9226" grpId="2" animBg="1"/>
      <p:bldP spid="9225" grpId="0" animBg="1"/>
      <p:bldP spid="9225" grpId="1" animBg="1"/>
      <p:bldP spid="9225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Картинка 80 из 36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4" descr="Картинка 63 из 77477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25" y="857250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7429500" y="2428875"/>
            <a:ext cx="857250" cy="214313"/>
          </a:xfrm>
          <a:prstGeom prst="rect">
            <a:avLst/>
          </a:prstGeom>
          <a:solidFill>
            <a:srgbClr val="111111"/>
          </a:solidFill>
          <a:ln>
            <a:solidFill>
              <a:srgbClr val="1111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7171" name="Picture 4" descr="Картинка 3 из 339901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66800" y="304800"/>
            <a:ext cx="7543800" cy="59436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Солнце-шар - великан.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Температура на поверхности 6000</a:t>
            </a:r>
            <a:r>
              <a:rPr lang="en-US" smtClean="0">
                <a:cs typeface="Tahoma" pitchFamily="34" charset="0"/>
              </a:rPr>
              <a:t>°</a:t>
            </a:r>
            <a:r>
              <a:rPr lang="ru-RU" smtClean="0">
                <a:cs typeface="Tahoma" pitchFamily="34" charset="0"/>
              </a:rPr>
              <a:t> по Цельсию.</a:t>
            </a:r>
          </a:p>
          <a:p>
            <a:pPr eaLnBrk="1" hangingPunct="1">
              <a:defRPr/>
            </a:pPr>
            <a:r>
              <a:rPr lang="ru-RU" smtClean="0">
                <a:cs typeface="Tahoma" pitchFamily="34" charset="0"/>
              </a:rPr>
              <a:t>Масса в 333 раза больше Земли.</a:t>
            </a:r>
          </a:p>
          <a:p>
            <a:pPr eaLnBrk="1" hangingPunct="1">
              <a:defRPr/>
            </a:pPr>
            <a:r>
              <a:rPr lang="ru-RU" smtClean="0">
                <a:cs typeface="Tahoma" pitchFamily="34" charset="0"/>
              </a:rPr>
              <a:t>Расстояние от Солнца до Земли 150 миллионов километров. </a:t>
            </a:r>
            <a:endParaRPr lang="en-US" smtClean="0">
              <a:cs typeface="Tahoma" pitchFamily="34" charset="0"/>
            </a:endParaRPr>
          </a:p>
        </p:txBody>
      </p:sp>
      <p:sp>
        <p:nvSpPr>
          <p:cNvPr id="40965" name="AutoShape 5"/>
          <p:cNvSpPr>
            <a:spLocks noChangeArrowheads="1"/>
          </p:cNvSpPr>
          <p:nvPr/>
        </p:nvSpPr>
        <p:spPr bwMode="auto">
          <a:xfrm>
            <a:off x="6781800" y="4648200"/>
            <a:ext cx="1752600" cy="1676400"/>
          </a:xfrm>
          <a:prstGeom prst="star16">
            <a:avLst>
              <a:gd name="adj" fmla="val 375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966" name="AutoShape 6"/>
          <p:cNvSpPr>
            <a:spLocks noChangeArrowheads="1"/>
          </p:cNvSpPr>
          <p:nvPr/>
        </p:nvSpPr>
        <p:spPr bwMode="auto">
          <a:xfrm>
            <a:off x="7162800" y="5029200"/>
            <a:ext cx="914400" cy="8382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  <p:bldP spid="40965" grpId="0" animBg="1"/>
      <p:bldP spid="4096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WordArt 2"/>
          <p:cNvSpPr>
            <a:spLocks noChangeArrowheads="1" noChangeShapeType="1" noTextEdit="1"/>
          </p:cNvSpPr>
          <p:nvPr/>
        </p:nvSpPr>
        <p:spPr bwMode="auto">
          <a:xfrm>
            <a:off x="1066800" y="381000"/>
            <a:ext cx="6934200" cy="198120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2639"/>
              </a:avLst>
            </a:prstTxWarp>
          </a:bodyPr>
          <a:lstStyle/>
          <a:p>
            <a:pPr algn="ctr"/>
            <a:r>
              <a:rPr lang="ru-RU" sz="4000" kern="10">
                <a:ln w="9525">
                  <a:noFill/>
                  <a:round/>
                  <a:headEnd/>
                  <a:tailEnd/>
                </a:ln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Отгадайте загадку!</a:t>
            </a:r>
          </a:p>
        </p:txBody>
      </p:sp>
      <p:sp>
        <p:nvSpPr>
          <p:cNvPr id="14339" name="Прямоугольник 2"/>
          <p:cNvSpPr>
            <a:spLocks noChangeArrowheads="1"/>
          </p:cNvSpPr>
          <p:nvPr/>
        </p:nvSpPr>
        <p:spPr bwMode="auto">
          <a:xfrm>
            <a:off x="457200" y="3124200"/>
            <a:ext cx="822960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 u="sng">
                <a:latin typeface="Times New Roman" pitchFamily="18" charset="0"/>
                <a:cs typeface="Times New Roman" pitchFamily="18" charset="0"/>
              </a:rPr>
              <a:t>Рассыпалось к ночи зерно,  Глянули утром-нет ничего. Что это такое</a:t>
            </a:r>
            <a:r>
              <a:rPr lang="en-US" sz="5400" u="sng">
                <a:latin typeface="Times New Roman" pitchFamily="18" charset="0"/>
                <a:cs typeface="Times New Roman" pitchFamily="18" charset="0"/>
              </a:rPr>
              <a:t>?</a:t>
            </a:r>
            <a:r>
              <a:rPr lang="ru-RU" sz="5400" u="sng">
                <a:latin typeface="Times New Roman" pitchFamily="18" charset="0"/>
                <a:cs typeface="Times New Roman" pitchFamily="18" charset="0"/>
              </a:rPr>
              <a:t> </a:t>
            </a:r>
            <a:endParaRPr lang="ru-RU" sz="5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15364" name="Picture 4" descr="heic0503a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88cc16e70814d417-original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432925" cy="707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914400" y="565150"/>
            <a:ext cx="7315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1431925" y="5651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381000" y="381000"/>
            <a:ext cx="8458200" cy="42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4000"/>
          </a:p>
          <a:p>
            <a:endParaRPr lang="ru-RU" sz="4000"/>
          </a:p>
          <a:p>
            <a:endParaRPr lang="ru-RU" sz="4000"/>
          </a:p>
          <a:p>
            <a:r>
              <a:rPr lang="ru-RU" sz="4000"/>
              <a:t>Звёзды мерцают разным цветом: </a:t>
            </a:r>
          </a:p>
          <a:p>
            <a:r>
              <a:rPr lang="ru-RU" sz="4000"/>
              <a:t>белым,  голубым,        жёлтым и красноватым.</a:t>
            </a:r>
          </a:p>
          <a:p>
            <a:endParaRPr lang="ru-RU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30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30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505728" cy="1431925"/>
          </a:xfrm>
        </p:spPr>
        <p:txBody>
          <a:bodyPr/>
          <a:lstStyle/>
          <a:p>
            <a:pPr eaLnBrk="1" hangingPunct="1">
              <a:defRPr/>
            </a:pPr>
            <a:endParaRPr lang="ru-RU" dirty="0" smtClean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81200"/>
            <a:ext cx="8305800" cy="4114800"/>
          </a:xfrm>
        </p:spPr>
        <p:txBody>
          <a:bodyPr/>
          <a:lstStyle/>
          <a:p>
            <a:pPr eaLnBrk="1" hangingPunct="1">
              <a:defRPr/>
            </a:pPr>
            <a:r>
              <a:rPr lang="uk-UA" dirty="0" smtClean="0"/>
              <a:t>Днём </a:t>
            </a:r>
            <a:r>
              <a:rPr lang="uk-UA" dirty="0" err="1" smtClean="0"/>
              <a:t>звёзды</a:t>
            </a:r>
            <a:r>
              <a:rPr lang="uk-UA" dirty="0" smtClean="0"/>
              <a:t> </a:t>
            </a:r>
            <a:r>
              <a:rPr lang="uk-UA" dirty="0" err="1" smtClean="0"/>
              <a:t>светят</a:t>
            </a:r>
            <a:r>
              <a:rPr lang="uk-UA" dirty="0" smtClean="0"/>
              <a:t> </a:t>
            </a:r>
            <a:r>
              <a:rPr lang="uk-UA" dirty="0" err="1" smtClean="0"/>
              <a:t>тоже</a:t>
            </a:r>
            <a:r>
              <a:rPr lang="uk-UA" dirty="0" smtClean="0"/>
              <a:t>, </a:t>
            </a:r>
            <a:r>
              <a:rPr lang="uk-UA" dirty="0" err="1" smtClean="0"/>
              <a:t>но</a:t>
            </a:r>
            <a:r>
              <a:rPr lang="uk-UA" dirty="0" smtClean="0"/>
              <a:t> небо </a:t>
            </a:r>
            <a:r>
              <a:rPr lang="uk-UA" dirty="0" err="1" smtClean="0"/>
              <a:t>становится</a:t>
            </a:r>
            <a:r>
              <a:rPr lang="uk-UA" dirty="0" smtClean="0"/>
              <a:t> </a:t>
            </a:r>
            <a:r>
              <a:rPr lang="uk-UA" dirty="0" err="1" smtClean="0"/>
              <a:t>настолько</a:t>
            </a:r>
            <a:r>
              <a:rPr lang="uk-UA" dirty="0" smtClean="0"/>
              <a:t> ярким </a:t>
            </a:r>
            <a:r>
              <a:rPr lang="uk-UA" dirty="0" err="1" smtClean="0"/>
              <a:t>из-за</a:t>
            </a:r>
            <a:r>
              <a:rPr lang="uk-UA" dirty="0" smtClean="0"/>
              <a:t> </a:t>
            </a:r>
            <a:r>
              <a:rPr lang="uk-UA" dirty="0" err="1" smtClean="0"/>
              <a:t>солнечного</a:t>
            </a:r>
            <a:r>
              <a:rPr lang="uk-UA" dirty="0" smtClean="0"/>
              <a:t> </a:t>
            </a:r>
            <a:r>
              <a:rPr lang="uk-UA" dirty="0" err="1" smtClean="0"/>
              <a:t>света</a:t>
            </a:r>
            <a:r>
              <a:rPr lang="uk-UA" dirty="0" smtClean="0"/>
              <a:t>, </a:t>
            </a:r>
            <a:r>
              <a:rPr lang="uk-UA" dirty="0" err="1" smtClean="0"/>
              <a:t>что</a:t>
            </a:r>
            <a:r>
              <a:rPr lang="uk-UA" dirty="0" smtClean="0"/>
              <a:t> </a:t>
            </a:r>
            <a:r>
              <a:rPr lang="uk-UA" dirty="0" err="1" smtClean="0"/>
              <a:t>свет</a:t>
            </a:r>
            <a:r>
              <a:rPr lang="uk-UA" dirty="0" smtClean="0"/>
              <a:t> </a:t>
            </a:r>
            <a:r>
              <a:rPr lang="uk-UA" dirty="0" err="1" smtClean="0"/>
              <a:t>звёзд</a:t>
            </a:r>
            <a:r>
              <a:rPr lang="uk-UA" dirty="0" smtClean="0"/>
              <a:t> </a:t>
            </a:r>
            <a:r>
              <a:rPr lang="uk-UA" dirty="0" err="1" smtClean="0"/>
              <a:t>затмевается</a:t>
            </a:r>
            <a:r>
              <a:rPr lang="uk-UA" dirty="0" smtClean="0"/>
              <a:t>. </a:t>
            </a:r>
            <a:r>
              <a:rPr lang="uk-UA" dirty="0" err="1" smtClean="0"/>
              <a:t>Лучше</a:t>
            </a:r>
            <a:r>
              <a:rPr lang="uk-UA" dirty="0" smtClean="0"/>
              <a:t> </a:t>
            </a:r>
            <a:r>
              <a:rPr lang="uk-UA" dirty="0" err="1" smtClean="0"/>
              <a:t>всего</a:t>
            </a:r>
            <a:r>
              <a:rPr lang="uk-UA" dirty="0" smtClean="0"/>
              <a:t> </a:t>
            </a:r>
            <a:r>
              <a:rPr lang="uk-UA" dirty="0" err="1" smtClean="0"/>
              <a:t>смотреть</a:t>
            </a:r>
            <a:r>
              <a:rPr lang="uk-UA" dirty="0" smtClean="0"/>
              <a:t> на </a:t>
            </a:r>
            <a:r>
              <a:rPr lang="uk-UA" dirty="0" err="1" smtClean="0"/>
              <a:t>звёзды</a:t>
            </a:r>
            <a:r>
              <a:rPr lang="uk-UA" dirty="0" smtClean="0"/>
              <a:t> в </a:t>
            </a:r>
            <a:r>
              <a:rPr lang="uk-UA" dirty="0" err="1" smtClean="0"/>
              <a:t>безлунные</a:t>
            </a:r>
            <a:r>
              <a:rPr lang="uk-UA" dirty="0" smtClean="0"/>
              <a:t> </a:t>
            </a:r>
            <a:r>
              <a:rPr lang="uk-UA" dirty="0" err="1" smtClean="0"/>
              <a:t>ночи</a:t>
            </a:r>
            <a:r>
              <a:rPr lang="uk-UA" dirty="0" smtClean="0"/>
              <a:t>.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Telescope%20Wizard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457200"/>
            <a:ext cx="60960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 descr="zerkalнiiy_teleskop2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066800"/>
            <a:ext cx="61722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Картинка 1 из 994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0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ChangeArrowheads="1"/>
          </p:cNvSpPr>
          <p:nvPr/>
        </p:nvSpPr>
        <p:spPr bwMode="auto">
          <a:xfrm rot="10800000" flipV="1">
            <a:off x="334963" y="1366838"/>
            <a:ext cx="8504237" cy="43084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1.Игра Звездный час</a:t>
            </a:r>
            <a:endParaRPr lang="ru-RU" sz="1200">
              <a:cs typeface="Times New Roman" pitchFamily="18" charset="0"/>
            </a:endParaRPr>
          </a:p>
          <a:p>
            <a:pPr eaLnBrk="0" hangingPunct="0">
              <a:tabLst>
                <a:tab pos="457200" algn="l"/>
              </a:tabLst>
            </a:pPr>
            <a:r>
              <a:rPr lang="ru-RU" sz="3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          Игра «Звездный час» </a:t>
            </a:r>
            <a:endParaRPr lang="ru-RU" sz="3600">
              <a:cs typeface="Times New Roman" pitchFamily="18" charset="0"/>
            </a:endParaRPr>
          </a:p>
          <a:p>
            <a:pPr eaLnBrk="0" hangingPunct="0">
              <a:buFontTx/>
              <a:buChar char="•"/>
              <a:tabLst>
                <a:tab pos="457200" algn="l"/>
              </a:tabLst>
            </a:pPr>
            <a:r>
              <a:rPr 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Как называется звезда, которую можно увидеть днем?</a:t>
            </a:r>
            <a:endParaRPr lang="ru-RU" sz="280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buFontTx/>
              <a:buChar char="•"/>
              <a:tabLst>
                <a:tab pos="457200" algn="l"/>
              </a:tabLst>
            </a:pPr>
            <a:r>
              <a:rPr 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Какой прибор используют для изучения звезд?</a:t>
            </a:r>
            <a:endParaRPr lang="ru-RU" sz="280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buFontTx/>
              <a:buChar char="•"/>
              <a:tabLst>
                <a:tab pos="457200" algn="l"/>
              </a:tabLst>
            </a:pPr>
            <a:r>
              <a:rPr 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Как называется группа звезд?</a:t>
            </a:r>
            <a:endParaRPr lang="ru-RU" sz="280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buFontTx/>
              <a:buChar char="•"/>
              <a:tabLst>
                <a:tab pos="457200" algn="l"/>
              </a:tabLst>
            </a:pPr>
            <a:r>
              <a:rPr 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Как называют ученых, которые изучают космические тела?</a:t>
            </a:r>
            <a:endParaRPr lang="ru-RU" sz="280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buFontTx/>
              <a:buChar char="•"/>
              <a:tabLst>
                <a:tab pos="457200" algn="l"/>
              </a:tabLst>
            </a:pPr>
            <a:r>
              <a:rPr 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Что больше планета Земля или Солнце?</a:t>
            </a:r>
            <a:endParaRPr lang="ru-RU" sz="280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buFontTx/>
              <a:buChar char="•"/>
              <a:tabLst>
                <a:tab pos="457200" algn="l"/>
              </a:tabLst>
            </a:pPr>
            <a:r>
              <a:rPr 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Какого цвета бывают звезды?</a:t>
            </a:r>
            <a:endParaRPr lang="ru-RU" sz="280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buFontTx/>
              <a:buChar char="•"/>
              <a:tabLst>
                <a:tab pos="457200" algn="l"/>
              </a:tabLst>
            </a:pPr>
            <a:r>
              <a:rPr 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Как раньше называли ученых-астрономов?</a:t>
            </a:r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24580" name="Picture 5" descr="heic0503a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4" name="Rectangle 6"/>
          <p:cNvSpPr>
            <a:spLocks noChangeArrowheads="1"/>
          </p:cNvSpPr>
          <p:nvPr/>
        </p:nvSpPr>
        <p:spPr bwMode="auto">
          <a:xfrm>
            <a:off x="152400" y="685800"/>
            <a:ext cx="8610600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57200" algn="l"/>
              </a:tabLst>
            </a:pPr>
            <a:r>
              <a:rPr lang="uk-UA" sz="2800" b="1">
                <a:latin typeface="Comic Sans MS" pitchFamily="66" charset="0"/>
              </a:rPr>
              <a:t>Солнце –это огромный пылающий (   )</a:t>
            </a:r>
            <a:endParaRPr lang="ru-RU" sz="2800" b="1">
              <a:latin typeface="Comic Sans MS" pitchFamily="66" charset="0"/>
            </a:endParaRPr>
          </a:p>
          <a:p>
            <a:pPr algn="ctr">
              <a:tabLst>
                <a:tab pos="457200" algn="l"/>
              </a:tabLst>
            </a:pPr>
            <a:r>
              <a:rPr lang="uk-UA" sz="2800" b="1">
                <a:latin typeface="Comic Sans MS" pitchFamily="66" charset="0"/>
              </a:rPr>
              <a:t>Солнце –это ближайшая к Земле (   )</a:t>
            </a:r>
            <a:endParaRPr lang="ru-RU" sz="2800" b="1">
              <a:latin typeface="Comic Sans MS" pitchFamily="66" charset="0"/>
            </a:endParaRPr>
          </a:p>
          <a:p>
            <a:pPr algn="ctr">
              <a:tabLst>
                <a:tab pos="457200" algn="l"/>
              </a:tabLst>
            </a:pPr>
            <a:r>
              <a:rPr lang="uk-UA" sz="2800" b="1">
                <a:latin typeface="Comic Sans MS" pitchFamily="66" charset="0"/>
              </a:rPr>
              <a:t>Оно кажется нам маленьким кружочком, т.к. находится (   )</a:t>
            </a:r>
            <a:endParaRPr lang="ru-RU" sz="2800" b="1">
              <a:latin typeface="Comic Sans MS" pitchFamily="66" charset="0"/>
            </a:endParaRPr>
          </a:p>
          <a:p>
            <a:pPr algn="ctr">
              <a:tabLst>
                <a:tab pos="457200" algn="l"/>
              </a:tabLst>
            </a:pPr>
            <a:r>
              <a:rPr lang="uk-UA" sz="2800" b="1">
                <a:latin typeface="Comic Sans MS" pitchFamily="66" charset="0"/>
              </a:rPr>
              <a:t>Звёзды отличаются друг от друга (  )</a:t>
            </a:r>
            <a:endParaRPr lang="ru-RU" sz="2800" b="1">
              <a:latin typeface="Comic Sans MS" pitchFamily="66" charset="0"/>
            </a:endParaRPr>
          </a:p>
          <a:p>
            <a:pPr algn="ctr">
              <a:tabLst>
                <a:tab pos="457200" algn="l"/>
              </a:tabLst>
            </a:pPr>
            <a:r>
              <a:rPr lang="uk-UA" sz="2800" b="1">
                <a:latin typeface="Comic Sans MS" pitchFamily="66" charset="0"/>
              </a:rPr>
              <a:t>Звёзд на небе очень много, и люди объединили их в (   )</a:t>
            </a:r>
            <a:endParaRPr lang="ru-RU" sz="2800" b="1">
              <a:latin typeface="Comic Sans MS" pitchFamily="66" charset="0"/>
            </a:endParaRPr>
          </a:p>
          <a:p>
            <a:pPr algn="ctr">
              <a:tabLst>
                <a:tab pos="457200" algn="l"/>
              </a:tabLst>
            </a:pPr>
            <a:r>
              <a:rPr lang="ru-RU" sz="2800" b="1">
                <a:latin typeface="Comic Sans MS" pitchFamily="66" charset="0"/>
              </a:rPr>
              <a:t> </a:t>
            </a:r>
          </a:p>
          <a:p>
            <a:pPr algn="ctr">
              <a:tabLst>
                <a:tab pos="457200" algn="l"/>
              </a:tabLst>
            </a:pPr>
            <a:r>
              <a:rPr lang="uk-UA" sz="2800" b="1">
                <a:latin typeface="Comic Sans MS" pitchFamily="66" charset="0"/>
              </a:rPr>
              <a:t>Днём можно увидеть только одну звезду (  )</a:t>
            </a:r>
            <a:endParaRPr lang="ru-RU" sz="2800" b="1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8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8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8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8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48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8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8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8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48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48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48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48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48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48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48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48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48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800" decel="100000"/>
                                        <p:tgtEl>
                                          <p:spTgt spid="48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48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48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48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800" decel="100000"/>
                                        <p:tgtEl>
                                          <p:spTgt spid="48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48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48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48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2967335"/>
            <a:ext cx="9444200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Спасибо за внимание!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умерки">
  <a:themeElements>
    <a:clrScheme name="Сумерки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Сумерки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умерки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217</Words>
  <Application>Microsoft Office PowerPoint</Application>
  <PresentationFormat>Экран (4:3)</PresentationFormat>
  <Paragraphs>37</Paragraphs>
  <Slides>16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Сумерки</vt:lpstr>
      <vt:lpstr> </vt:lpstr>
      <vt:lpstr>Слайд 2</vt:lpstr>
      <vt:lpstr>Слайд 3</vt:lpstr>
      <vt:lpstr>Слайд 4</vt:lpstr>
      <vt:lpstr>Слайд 5</vt:lpstr>
      <vt:lpstr>Солнце-шар - великан.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Евгений</dc:creator>
  <cp:lastModifiedBy>Евгений</cp:lastModifiedBy>
  <cp:revision>4</cp:revision>
  <dcterms:created xsi:type="dcterms:W3CDTF">2016-02-24T13:20:29Z</dcterms:created>
  <dcterms:modified xsi:type="dcterms:W3CDTF">2016-02-24T13:40:59Z</dcterms:modified>
</cp:coreProperties>
</file>