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8" r:id="rId3"/>
    <p:sldId id="294" r:id="rId4"/>
    <p:sldId id="299" r:id="rId5"/>
    <p:sldId id="300" r:id="rId6"/>
    <p:sldId id="263" r:id="rId7"/>
    <p:sldId id="301" r:id="rId8"/>
    <p:sldId id="265" r:id="rId9"/>
    <p:sldId id="271" r:id="rId10"/>
    <p:sldId id="267" r:id="rId11"/>
    <p:sldId id="272" r:id="rId12"/>
    <p:sldId id="268" r:id="rId13"/>
    <p:sldId id="273" r:id="rId14"/>
    <p:sldId id="295" r:id="rId15"/>
    <p:sldId id="275" r:id="rId16"/>
    <p:sldId id="269" r:id="rId17"/>
    <p:sldId id="302" r:id="rId18"/>
    <p:sldId id="303" r:id="rId19"/>
    <p:sldId id="276" r:id="rId20"/>
    <p:sldId id="277" r:id="rId21"/>
    <p:sldId id="297" r:id="rId22"/>
    <p:sldId id="298" r:id="rId23"/>
    <p:sldId id="29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90" autoAdjust="0"/>
  </p:normalViewPr>
  <p:slideViewPr>
    <p:cSldViewPr>
      <p:cViewPr varScale="1">
        <p:scale>
          <a:sx n="58" d="100"/>
          <a:sy n="58" d="100"/>
        </p:scale>
        <p:origin x="-96" y="-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3928" y="2348879"/>
            <a:ext cx="4824536" cy="1440161"/>
          </a:xfrm>
        </p:spPr>
        <p:txBody>
          <a:bodyPr>
            <a:normAutofit/>
          </a:bodyPr>
          <a:lstStyle/>
          <a:p>
            <a:pPr algn="ctr"/>
            <a: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СПАЙС</a:t>
            </a:r>
            <a:endParaRPr lang="ru-RU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" y="3789040"/>
            <a:ext cx="4572000" cy="2376263"/>
          </a:xfrm>
        </p:spPr>
        <p:txBody>
          <a:bodyPr>
            <a:normAutofit/>
          </a:bodyPr>
          <a:lstStyle/>
          <a:p>
            <a:pPr algn="ctr"/>
            <a:r>
              <a:rPr lang="ru-RU" sz="3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ПОСЛЕДСТВИЯ УПОТРЕБЛЕНИЯ</a:t>
            </a:r>
            <a:endParaRPr lang="ru-RU" sz="3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011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9592" y="4365104"/>
            <a:ext cx="3600400" cy="1728193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Спайс </a:t>
            </a:r>
            <a:b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(от англ. «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spice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– специя, пряность)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3" r="13193"/>
          <a:stretch>
            <a:fillRect/>
          </a:stretch>
        </p:blipFill>
        <p:spPr>
          <a:xfrm>
            <a:off x="1005208" y="693795"/>
            <a:ext cx="3359623" cy="3527293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0" y="692696"/>
            <a:ext cx="3672407" cy="5544616"/>
          </a:xfrm>
        </p:spPr>
        <p:txBody>
          <a:bodyPr>
            <a:normAutofit fontScale="92500"/>
          </a:bodyPr>
          <a:lstStyle/>
          <a:p>
            <a:r>
              <a:rPr lang="ru-RU" sz="2600" b="1" dirty="0" smtClean="0"/>
              <a:t>Это </a:t>
            </a:r>
            <a:r>
              <a:rPr lang="ru-RU" sz="2600" b="1" dirty="0"/>
              <a:t>один из брендов синтетических курительных смесей, поставляемых в продажу в виде травы, с нанесенным химическим веществом</a:t>
            </a:r>
            <a:r>
              <a:rPr lang="ru-RU" sz="2400" b="1" dirty="0"/>
              <a:t>. </a:t>
            </a:r>
            <a:r>
              <a:rPr lang="ru-RU" sz="2600" b="1" dirty="0">
                <a:latin typeface="+mj-lt"/>
                <a:cs typeface="Tahoma" pitchFamily="34" charset="0"/>
              </a:rPr>
              <a:t>Обладает психоактивным действием, </a:t>
            </a:r>
            <a:r>
              <a:rPr lang="ru-RU" sz="2600" b="1" dirty="0" smtClean="0">
                <a:latin typeface="+mj-lt"/>
                <a:cs typeface="Tahoma" pitchFamily="34" charset="0"/>
              </a:rPr>
              <a:t>имитирующим </a:t>
            </a:r>
            <a:r>
              <a:rPr lang="ru-RU" sz="2600" b="1" dirty="0">
                <a:latin typeface="+mj-lt"/>
                <a:cs typeface="Tahoma" pitchFamily="34" charset="0"/>
              </a:rPr>
              <a:t>действие </a:t>
            </a:r>
            <a:r>
              <a:rPr lang="ru-RU" sz="2600" b="1" dirty="0" smtClean="0">
                <a:latin typeface="+mj-lt"/>
                <a:cs typeface="Tahoma" pitchFamily="34" charset="0"/>
              </a:rPr>
              <a:t>марихуаны</a:t>
            </a:r>
            <a:r>
              <a:rPr lang="en-US" sz="2600" b="1" dirty="0">
                <a:latin typeface="+mj-lt"/>
                <a:cs typeface="Tahoma" pitchFamily="34" charset="0"/>
              </a:rPr>
              <a:t>.</a:t>
            </a:r>
            <a:endParaRPr lang="ru-RU" sz="2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140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980728"/>
            <a:ext cx="7924800" cy="4734272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2800" b="1" dirty="0">
                <a:latin typeface="Tahoma" pitchFamily="34" charset="0"/>
                <a:cs typeface="Tahoma" pitchFamily="34" charset="0"/>
              </a:rPr>
              <a:t>Как правило, 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дл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я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производства 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курительных смесей используются 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листья, семена, корни, стебли или цветы различных растений. В дальнейшем для приданий психотропного эффекта натуральное 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сырье подвергается 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химической 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обработке.</a:t>
            </a:r>
            <a:endParaRPr lang="en-US" sz="2800" b="1" dirty="0" smtClean="0">
              <a:latin typeface="Tahoma" pitchFamily="34" charset="0"/>
              <a:cs typeface="Tahoma" pitchFamily="34" charset="0"/>
            </a:endParaRPr>
          </a:p>
          <a:p>
            <a:pPr marL="45720" indent="0" algn="ctr">
              <a:buNone/>
            </a:pP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Основным 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действующим веществом обычно является соединение </a:t>
            </a:r>
            <a:r>
              <a:rPr lang="ru-RU" sz="2800" b="1" u="sng" dirty="0">
                <a:latin typeface="Tahoma" pitchFamily="34" charset="0"/>
                <a:cs typeface="Tahoma" pitchFamily="34" charset="0"/>
              </a:rPr>
              <a:t>JWH-018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 и его химические 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аналоги.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Попросту 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– </a:t>
            </a:r>
            <a:r>
              <a:rPr lang="ru-RU" sz="2800" b="1" u="sng" dirty="0">
                <a:latin typeface="Tahoma" pitchFamily="34" charset="0"/>
                <a:cs typeface="Tahoma" pitchFamily="34" charset="0"/>
              </a:rPr>
              <a:t>синтетическая марихуана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5084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980728"/>
            <a:ext cx="7924800" cy="473427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b="1" dirty="0">
                <a:latin typeface="Tahoma" pitchFamily="34" charset="0"/>
                <a:cs typeface="Tahoma" pitchFamily="34" charset="0"/>
              </a:rPr>
              <a:t>Важно заметить, что химический состав и действие марихуаны существенно отличается от синтетических заменителей, включая смесь «Spice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».</a:t>
            </a:r>
          </a:p>
          <a:p>
            <a:pPr algn="ctr"/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Синтетический 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каннабиоид «JWH-018» в 5 раз сильнее натурального аналога и в два раза быстрее вызывает зависимость у человека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.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Его влияние 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на организм человека на данный момент изучено недостаточно.</a:t>
            </a:r>
          </a:p>
          <a:p>
            <a:endParaRPr lang="ru-RU" sz="2800" dirty="0">
              <a:latin typeface="Tahoma" pitchFamily="34" charset="0"/>
              <a:cs typeface="Tahoma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476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2722314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latin typeface="Tahoma" pitchFamily="34" charset="0"/>
                <a:cs typeface="Tahoma" pitchFamily="34" charset="0"/>
              </a:rPr>
              <a:t>JWH-018 не определяется стандартным тестом на марихуану.</a:t>
            </a:r>
            <a:endParaRPr lang="ru-RU" sz="3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861048"/>
            <a:ext cx="3343275" cy="2095500"/>
          </a:xfrm>
        </p:spPr>
      </p:pic>
    </p:spTree>
    <p:extLst>
      <p:ext uri="{BB962C8B-B14F-4D97-AF65-F5344CB8AC3E}">
        <p14:creationId xmlns:p14="http://schemas.microsoft.com/office/powerpoint/2010/main" val="2083114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2146250"/>
          </a:xfrm>
        </p:spPr>
        <p:txBody>
          <a:bodyPr/>
          <a:lstStyle/>
          <a:p>
            <a:pPr algn="ctr"/>
            <a:r>
              <a:rPr lang="ru-RU" sz="2800" b="1" dirty="0">
                <a:latin typeface="Tahoma" pitchFamily="34" charset="0"/>
                <a:cs typeface="Tahoma" pitchFamily="34" charset="0"/>
              </a:rPr>
              <a:t>Смесь реализуется в виде высушенных и измельченных частей растений, 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порошков</a:t>
            </a:r>
            <a:endParaRPr lang="ru-RU" sz="28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717032"/>
            <a:ext cx="3419475" cy="266629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717032"/>
            <a:ext cx="3419475" cy="2664296"/>
          </a:xfrm>
        </p:spPr>
      </p:pic>
    </p:spTree>
    <p:extLst>
      <p:ext uri="{BB962C8B-B14F-4D97-AF65-F5344CB8AC3E}">
        <p14:creationId xmlns:p14="http://schemas.microsoft.com/office/powerpoint/2010/main" val="36453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00808"/>
            <a:ext cx="2819400" cy="304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0" y="980728"/>
            <a:ext cx="3600400" cy="5256584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 smtClean="0"/>
              <a:t>Существуют разные способы </a:t>
            </a:r>
            <a:r>
              <a:rPr lang="ru-RU" sz="2800" b="1" dirty="0"/>
              <a:t>приема </a:t>
            </a:r>
            <a:r>
              <a:rPr lang="ru-RU" sz="2800" b="1" dirty="0" smtClean="0"/>
              <a:t>спайса </a:t>
            </a:r>
            <a:r>
              <a:rPr lang="ru-RU" sz="2800" b="1" dirty="0"/>
              <a:t>в организм. Все они связаны с вдыханием дыма, начиная от простой сигареты (самокрутки) и заканчивая сжиганием курительных смесей в </a:t>
            </a:r>
            <a:r>
              <a:rPr lang="ru-RU" sz="2800" b="1" dirty="0" smtClean="0"/>
              <a:t>ароматических лампах.</a:t>
            </a:r>
            <a:endParaRPr lang="ru-RU" sz="2600" b="1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694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ahoma" pitchFamily="34" charset="0"/>
                <a:cs typeface="Tahoma" pitchFamily="34" charset="0"/>
              </a:rPr>
              <a:t>Что происходит с курильщиком спайса?</a:t>
            </a:r>
            <a:endParaRPr lang="ru-RU" b="1" i="1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0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0648"/>
            <a:ext cx="7924800" cy="2952328"/>
          </a:xfrm>
        </p:spPr>
        <p:txBody>
          <a:bodyPr>
            <a:normAutofit fontScale="9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700" b="1" dirty="0" smtClean="0">
                <a:latin typeface="Tahoma" pitchFamily="34" charset="0"/>
                <a:cs typeface="Tahoma" pitchFamily="34" charset="0"/>
              </a:rPr>
              <a:t>Человек</a:t>
            </a:r>
            <a:r>
              <a:rPr lang="ru-RU" sz="2700" b="1" dirty="0">
                <a:latin typeface="Tahoma" pitchFamily="34" charset="0"/>
                <a:cs typeface="Tahoma" pitchFamily="34" charset="0"/>
              </a:rPr>
              <a:t>, курящий </a:t>
            </a:r>
            <a:r>
              <a:rPr lang="ru-RU" sz="2700" b="1" dirty="0" smtClean="0">
                <a:latin typeface="Tahoma" pitchFamily="34" charset="0"/>
                <a:cs typeface="Tahoma" pitchFamily="34" charset="0"/>
              </a:rPr>
              <a:t>спайс, </a:t>
            </a:r>
            <a:r>
              <a:rPr lang="ru-RU" sz="2700" b="1" dirty="0">
                <a:latin typeface="Tahoma" pitchFamily="34" charset="0"/>
                <a:cs typeface="Tahoma" pitchFamily="34" charset="0"/>
              </a:rPr>
              <a:t>теряет связь с реальностью. Под действием наркотика он </a:t>
            </a:r>
            <a:r>
              <a:rPr lang="ru-RU" sz="2700" b="1" dirty="0" smtClean="0">
                <a:latin typeface="Tahoma" pitchFamily="34" charset="0"/>
                <a:cs typeface="Tahoma" pitchFamily="34" charset="0"/>
              </a:rPr>
              <a:t>совершает </a:t>
            </a:r>
            <a:r>
              <a:rPr lang="ru-RU" sz="2700" b="1" dirty="0">
                <a:latin typeface="Tahoma" pitchFamily="34" charset="0"/>
                <a:cs typeface="Tahoma" pitchFamily="34" charset="0"/>
              </a:rPr>
              <a:t>непроизвольные и однотипные действия, например, ходит кругами или лежит спокойно, натыкается на предметы, падает, бьется в припадках.</a:t>
            </a:r>
            <a:r>
              <a:rPr lang="ru-RU" sz="2000" b="1" dirty="0">
                <a:latin typeface="Tahoma" pitchFamily="34" charset="0"/>
                <a:cs typeface="Tahoma" pitchFamily="34" charset="0"/>
              </a:rPr>
              <a:t/>
            </a:r>
            <a:br>
              <a:rPr lang="ru-RU" sz="2000" b="1" dirty="0">
                <a:latin typeface="Tahoma" pitchFamily="34" charset="0"/>
                <a:cs typeface="Tahoma" pitchFamily="34" charset="0"/>
              </a:rPr>
            </a:br>
            <a:endParaRPr lang="ru-RU" sz="2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356992"/>
            <a:ext cx="4488873" cy="3078623"/>
          </a:xfrm>
        </p:spPr>
      </p:pic>
    </p:spTree>
    <p:extLst>
      <p:ext uri="{BB962C8B-B14F-4D97-AF65-F5344CB8AC3E}">
        <p14:creationId xmlns:p14="http://schemas.microsoft.com/office/powerpoint/2010/main" val="4165601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764704"/>
            <a:ext cx="7924800" cy="495029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ahoma" pitchFamily="34" charset="0"/>
                <a:cs typeface="Tahoma" pitchFamily="34" charset="0"/>
              </a:rPr>
              <a:t>Курильщик не ощущает боли и у него отключается чувство самосохранения. Нередки случаи, когда человек, покурив спайс, впадает в состояние неконтролируемого панического страха, и в попытке избавиться от него, совершает непреднамеренный суицид</a:t>
            </a:r>
            <a:r>
              <a:rPr lang="ru-RU" sz="2400" b="1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r>
              <a:rPr lang="ru-RU" sz="2400" b="1" dirty="0" smtClean="0">
                <a:latin typeface="Tahoma" pitchFamily="34" charset="0"/>
                <a:cs typeface="Tahoma" pitchFamily="34" charset="0"/>
              </a:rPr>
              <a:t>Курильщики </a:t>
            </a:r>
            <a:r>
              <a:rPr lang="ru-RU" sz="2400" b="1" dirty="0">
                <a:latin typeface="Tahoma" pitchFamily="34" charset="0"/>
                <a:cs typeface="Tahoma" pitchFamily="34" charset="0"/>
              </a:rPr>
              <a:t>видят галлюцинации и ощущают тактильные эффекты, связанные с ними. Галлюцинации полностью воспринимаются человеком как реальность и все, что происходит у него в голове, кажется настоящим</a:t>
            </a:r>
            <a:r>
              <a:rPr lang="ru-RU" sz="2400" b="1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75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0648"/>
            <a:ext cx="7924800" cy="3600400"/>
          </a:xfrm>
        </p:spPr>
        <p:txBody>
          <a:bodyPr>
            <a:no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После окончания действия спайса человек впадает в подавленное, депрессивное состояние, становится  раздражительным. Редко, когда он что-либо помнит о своих действиях после возвращения в сознание.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/>
            </a:r>
            <a:br>
              <a:rPr lang="ru-RU" sz="2600" b="1" dirty="0">
                <a:latin typeface="Tahoma" pitchFamily="34" charset="0"/>
                <a:cs typeface="Tahoma" pitchFamily="34" charset="0"/>
              </a:rPr>
            </a:br>
            <a:endParaRPr lang="ru-RU" sz="2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077072"/>
            <a:ext cx="3048000" cy="2286000"/>
          </a:xfrm>
        </p:spPr>
      </p:pic>
    </p:spTree>
    <p:extLst>
      <p:ext uri="{BB962C8B-B14F-4D97-AF65-F5344CB8AC3E}">
        <p14:creationId xmlns:p14="http://schemas.microsoft.com/office/powerpoint/2010/main" val="1781548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ahoma" pitchFamily="34" charset="0"/>
                <a:cs typeface="Tahoma" pitchFamily="34" charset="0"/>
              </a:rPr>
              <a:t>Последствия курения спайса</a:t>
            </a:r>
            <a:endParaRPr lang="ru-RU" b="1" i="1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19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052736"/>
            <a:ext cx="7924800" cy="4662264"/>
          </a:xfrm>
        </p:spPr>
        <p:txBody>
          <a:bodyPr>
            <a:normAutofit/>
          </a:bodyPr>
          <a:lstStyle/>
          <a:p>
            <a:r>
              <a:rPr lang="ru-RU" sz="2600" b="1" i="1" dirty="0">
                <a:latin typeface="Tahoma" pitchFamily="34" charset="0"/>
                <a:cs typeface="Tahoma" pitchFamily="34" charset="0"/>
              </a:rPr>
              <a:t>В</a:t>
            </a:r>
            <a:r>
              <a:rPr lang="ru-RU" sz="2600" b="1" i="1" dirty="0" smtClean="0">
                <a:latin typeface="Tahoma" pitchFamily="34" charset="0"/>
                <a:cs typeface="Tahoma" pitchFamily="34" charset="0"/>
              </a:rPr>
              <a:t>оздействие спайса на психику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 оказывается таким же,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как и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воздействие других наркотических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веществ. </a:t>
            </a:r>
            <a:r>
              <a:rPr lang="ru-RU" sz="2800" b="1" dirty="0"/>
              <a:t>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П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остепенно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снижаются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память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, интеллект, внимание</a:t>
            </a:r>
            <a:r>
              <a:rPr lang="ru-RU" sz="2800" b="1" dirty="0" smtClean="0"/>
              <a:t>.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При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частом употреблении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спайса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появляются галлюцинации,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тревога,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чувство панического страха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. </a:t>
            </a:r>
          </a:p>
          <a:p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Довольно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быстро развивается </a:t>
            </a:r>
            <a:r>
              <a:rPr lang="ru-RU" sz="2600" b="1" i="1" dirty="0" smtClean="0">
                <a:latin typeface="Tahoma" pitchFamily="34" charset="0"/>
                <a:cs typeface="Tahoma" pitchFamily="34" charset="0"/>
              </a:rPr>
              <a:t>толерантность, привыкание.</a:t>
            </a:r>
            <a:endParaRPr lang="ru-RU" sz="2600" b="1" i="1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199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4018458"/>
          </a:xfrm>
        </p:spPr>
        <p:txBody>
          <a:bodyPr>
            <a:noAutofit/>
          </a:bodyPr>
          <a:lstStyle/>
          <a:p>
            <a:r>
              <a:rPr lang="ru-RU" sz="2600" b="1" dirty="0">
                <a:latin typeface="Tahoma" pitchFamily="34" charset="0"/>
                <a:cs typeface="Tahoma" pitchFamily="34" charset="0"/>
              </a:rPr>
              <a:t>Орган, на который спайс оказывает самое сильное влияние – </a:t>
            </a:r>
            <a:r>
              <a:rPr lang="ru-RU" sz="2600" b="1" u="sng" dirty="0">
                <a:latin typeface="Tahoma" pitchFamily="34" charset="0"/>
                <a:cs typeface="Tahoma" pitchFamily="34" charset="0"/>
              </a:rPr>
              <a:t>мозг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. Химический яд заставляет резко сужаться капилляры, мозг перестает насыщаться кислородом в нормальном количестве. В результате </a:t>
            </a:r>
            <a:r>
              <a:rPr lang="ru-RU" sz="2600" b="1" u="sng" dirty="0">
                <a:latin typeface="Tahoma" pitchFamily="34" charset="0"/>
                <a:cs typeface="Tahoma" pitchFamily="34" charset="0"/>
              </a:rPr>
              <a:t>клетки погибают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, а человек ощущает состояние легкости и беззаботности. Именно этот эффект и нравится подросткам. </a:t>
            </a:r>
            <a:endParaRPr lang="ru-RU" sz="2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293096"/>
            <a:ext cx="3143250" cy="2095500"/>
          </a:xfrm>
        </p:spPr>
      </p:pic>
    </p:spTree>
    <p:extLst>
      <p:ext uri="{BB962C8B-B14F-4D97-AF65-F5344CB8AC3E}">
        <p14:creationId xmlns:p14="http://schemas.microsoft.com/office/powerpoint/2010/main" val="2431979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92696"/>
            <a:ext cx="7924800" cy="5022304"/>
          </a:xfrm>
        </p:spPr>
        <p:txBody>
          <a:bodyPr>
            <a:normAutofit fontScale="92500"/>
          </a:bodyPr>
          <a:lstStyle/>
          <a:p>
            <a:r>
              <a:rPr lang="ru-RU" sz="2600" b="1" i="1" dirty="0">
                <a:latin typeface="Tahoma" pitchFamily="34" charset="0"/>
                <a:cs typeface="Tahoma" pitchFamily="34" charset="0"/>
              </a:rPr>
              <a:t>Физическое здоровье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 курильщика находится в зоне постоянного риска. Страдают все без исключения органы тела и их функции. Но самое губительное действие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спайс оказывает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на печень, легкие, сердечно-сосудистую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систему</a:t>
            </a:r>
            <a:r>
              <a:rPr lang="ru-RU" b="1" dirty="0" smtClean="0"/>
              <a:t>. </a:t>
            </a:r>
          </a:p>
          <a:p>
            <a:pPr lvl="0"/>
            <a:r>
              <a:rPr lang="ru-RU" sz="2600" b="1" i="1" dirty="0">
                <a:latin typeface="Tahoma" pitchFamily="34" charset="0"/>
                <a:cs typeface="Tahoma" pitchFamily="34" charset="0"/>
              </a:rPr>
              <a:t>Репродуктивная система.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У мужчин снижается эрекция, сперматозоиды теряют активность и подвижность. У женщин слабеет либидо, изменяется гормональный фон, сбивается менструальный цикл. В результате это все грозит бесплодием, болезнями репродуктивной системы.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1866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980728"/>
            <a:ext cx="7924800" cy="4734272"/>
          </a:xfrm>
        </p:spPr>
        <p:txBody>
          <a:bodyPr>
            <a:normAutofit lnSpcReduction="10000"/>
          </a:bodyPr>
          <a:lstStyle/>
          <a:p>
            <a:r>
              <a:rPr lang="ru-RU" sz="2600" b="1" dirty="0">
                <a:latin typeface="Tahoma" pitchFamily="34" charset="0"/>
                <a:cs typeface="Tahoma" pitchFamily="34" charset="0"/>
              </a:rPr>
              <a:t>Курение спайсов, как и курение обычных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сигарет,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вызывает раздражение </a:t>
            </a:r>
            <a:r>
              <a:rPr lang="ru-RU" sz="2600" b="1" i="1" dirty="0">
                <a:latin typeface="Tahoma" pitchFamily="34" charset="0"/>
                <a:cs typeface="Tahoma" pitchFamily="34" charset="0"/>
              </a:rPr>
              <a:t>дыхательных путей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. Как следствие продолжительного вдыхания дыма: осиплость голоса, кашель, слезотечение. Возможно развитие хронических воспалительных заболеваний дыхательных путей: ларингиты, бронхиты, фарингиты. Не исключено возникновение злокачественных опухолей бронхов, гортани, глотки и ротовой полости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231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786210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смеси 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для курения становятся первым шагом на пути перехода 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к</a:t>
            </a: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другим видам наркотиков</a:t>
            </a:r>
            <a:endParaRPr lang="ru-RU" sz="28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2636913"/>
            <a:ext cx="3020744" cy="295232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762" y="2636912"/>
            <a:ext cx="3048000" cy="2952328"/>
          </a:xfrm>
        </p:spPr>
      </p:pic>
    </p:spTree>
    <p:extLst>
      <p:ext uri="{BB962C8B-B14F-4D97-AF65-F5344CB8AC3E}">
        <p14:creationId xmlns:p14="http://schemas.microsoft.com/office/powerpoint/2010/main" val="1368679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2074242"/>
          </a:xfrm>
        </p:spPr>
        <p:txBody>
          <a:bodyPr/>
          <a:lstStyle/>
          <a:p>
            <a:pPr algn="ctr"/>
            <a:r>
              <a:rPr lang="ru-RU" sz="2600" b="1" dirty="0">
                <a:latin typeface="Tahoma" pitchFamily="34" charset="0"/>
                <a:cs typeface="Tahoma" pitchFamily="34" charset="0"/>
              </a:rPr>
              <a:t>Курительные смеси все чаще стали причиной подростковых смертей. Подростки попадают в зависимость гораздо быстрее взрослых людей</a:t>
            </a:r>
            <a:endParaRPr lang="ru-RU" sz="2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8" y="2845558"/>
            <a:ext cx="6777037" cy="2465459"/>
          </a:xfrm>
        </p:spPr>
      </p:pic>
    </p:spTree>
    <p:extLst>
      <p:ext uri="{BB962C8B-B14F-4D97-AF65-F5344CB8AC3E}">
        <p14:creationId xmlns:p14="http://schemas.microsoft.com/office/powerpoint/2010/main" val="909145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53724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Симптомы употребления </a:t>
            </a:r>
            <a:r>
              <a:rPr lang="ru-RU" b="1" dirty="0" smtClean="0"/>
              <a:t>спайс</a:t>
            </a:r>
            <a:r>
              <a:rPr lang="ru-RU" b="1" dirty="0"/>
              <a:t>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sz="2600" b="1" dirty="0">
                <a:latin typeface="Tahoma" pitchFamily="34" charset="0"/>
                <a:cs typeface="Tahoma" pitchFamily="34" charset="0"/>
              </a:rPr>
              <a:t>Расширение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зрачков</a:t>
            </a:r>
          </a:p>
          <a:p>
            <a:r>
              <a:rPr lang="ru-RU" sz="2600" b="1" dirty="0">
                <a:latin typeface="Tahoma" pitchFamily="34" charset="0"/>
                <a:cs typeface="Tahoma" pitchFamily="34" charset="0"/>
              </a:rPr>
              <a:t>Покраснение конъюнктивы</a:t>
            </a:r>
          </a:p>
          <a:p>
            <a:r>
              <a:rPr lang="ru-RU" sz="2600" b="1" dirty="0">
                <a:latin typeface="Tahoma" pitchFamily="34" charset="0"/>
                <a:cs typeface="Tahoma" pitchFamily="34" charset="0"/>
              </a:rPr>
              <a:t>Повышенный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аппетит,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жажда, тяга к сладкому</a:t>
            </a:r>
          </a:p>
          <a:p>
            <a:r>
              <a:rPr lang="ru-RU" sz="2600" b="1" dirty="0">
                <a:latin typeface="Tahoma" pitchFamily="34" charset="0"/>
                <a:cs typeface="Tahoma" pitchFamily="34" charset="0"/>
              </a:rPr>
              <a:t>Сухость во рту</a:t>
            </a:r>
          </a:p>
          <a:p>
            <a:pPr lvl="0"/>
            <a:r>
              <a:rPr lang="ru-RU" sz="2600" b="1" dirty="0">
                <a:latin typeface="Tahoma" pitchFamily="34" charset="0"/>
                <a:cs typeface="Tahoma" pitchFamily="34" charset="0"/>
              </a:rPr>
              <a:t>Покраснение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лица</a:t>
            </a:r>
          </a:p>
          <a:p>
            <a:pPr lvl="0"/>
            <a:r>
              <a:rPr lang="ru-RU" sz="2600" b="1" dirty="0">
                <a:latin typeface="Tahoma" pitchFamily="34" charset="0"/>
                <a:cs typeface="Tahoma" pitchFamily="34" charset="0"/>
              </a:rPr>
              <a:t>П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овышение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артериального давления, учащение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пульса</a:t>
            </a:r>
            <a:endParaRPr lang="ru-RU" sz="2600" b="1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472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75" y="1268760"/>
            <a:ext cx="3090863" cy="396044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0" y="692696"/>
            <a:ext cx="3672408" cy="5022305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b="1" dirty="0" smtClean="0">
                <a:latin typeface="Tahoma" pitchFamily="34" charset="0"/>
                <a:cs typeface="Tahoma" pitchFamily="34" charset="0"/>
              </a:rPr>
              <a:t>Приступы смеха, веселости, которые могут сменяться тревогой, испугом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>
                <a:latin typeface="Tahoma" pitchFamily="34" charset="0"/>
                <a:cs typeface="Tahoma" pitchFamily="34" charset="0"/>
              </a:rPr>
              <a:t>В</a:t>
            </a:r>
            <a:r>
              <a:rPr lang="ru-RU" sz="2000" b="1" dirty="0" smtClean="0">
                <a:latin typeface="Tahoma" pitchFamily="34" charset="0"/>
                <a:cs typeface="Tahoma" pitchFamily="34" charset="0"/>
              </a:rPr>
              <a:t>ыраженная потребность двигаться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>
                <a:latin typeface="Tahoma" pitchFamily="34" charset="0"/>
                <a:cs typeface="Tahoma" pitchFamily="34" charset="0"/>
              </a:rPr>
              <a:t>О</a:t>
            </a:r>
            <a:r>
              <a:rPr lang="ru-RU" sz="2000" b="1" dirty="0" smtClean="0">
                <a:latin typeface="Tahoma" pitchFamily="34" charset="0"/>
                <a:cs typeface="Tahoma" pitchFamily="34" charset="0"/>
              </a:rPr>
              <a:t>щущение «невесомости»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 smtClean="0">
                <a:latin typeface="Tahoma" pitchFamily="34" charset="0"/>
                <a:cs typeface="Tahoma" pitchFamily="34" charset="0"/>
              </a:rPr>
              <a:t>Болтливость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>
                <a:latin typeface="Tahoma" pitchFamily="34" charset="0"/>
                <a:cs typeface="Tahoma" pitchFamily="34" charset="0"/>
              </a:rPr>
              <a:t>И</a:t>
            </a:r>
            <a:r>
              <a:rPr lang="ru-RU" sz="2000" b="1" dirty="0" smtClean="0">
                <a:latin typeface="Tahoma" pitchFamily="34" charset="0"/>
                <a:cs typeface="Tahoma" pitchFamily="34" charset="0"/>
              </a:rPr>
              <a:t>зменение восприятия пространства, времени, звука, цвета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 smtClean="0">
                <a:latin typeface="Tahoma" pitchFamily="34" charset="0"/>
                <a:cs typeface="Tahoma" pitchFamily="34" charset="0"/>
              </a:rPr>
              <a:t>Наличие окурков, свернутых вручную, тяжелый травяной «запах» от одежды</a:t>
            </a:r>
            <a:endParaRPr lang="ru-RU" sz="2000" b="1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173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315436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ahoma" pitchFamily="34" charset="0"/>
                <a:cs typeface="Tahoma" pitchFamily="34" charset="0"/>
              </a:rPr>
              <a:t>В настоящее время синтетические каннабиоиды, являющиеся действующими веществами Spice, запрещены в России и большинстве стран мира, включая США и страны Европейского союза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501008"/>
            <a:ext cx="3371850" cy="2428875"/>
          </a:xfrm>
        </p:spPr>
      </p:pic>
    </p:spTree>
    <p:extLst>
      <p:ext uri="{BB962C8B-B14F-4D97-AF65-F5344CB8AC3E}">
        <p14:creationId xmlns:p14="http://schemas.microsoft.com/office/powerpoint/2010/main" val="78953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04664"/>
            <a:ext cx="7924800" cy="3888432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>
                <a:latin typeface="Tahoma" pitchFamily="34" charset="0"/>
                <a:cs typeface="Tahoma" pitchFamily="34" charset="0"/>
              </a:rPr>
              <a:t>Человек, употребляющий </a:t>
            </a:r>
            <a:r>
              <a:rPr lang="ru-RU" sz="2600" b="1" dirty="0" smtClean="0">
                <a:latin typeface="Tahoma" pitchFamily="34" charset="0"/>
                <a:cs typeface="Tahoma" pitchFamily="34" charset="0"/>
              </a:rPr>
              <a:t>спайс, 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нуждается в профессиональной помощи! Он должен пройти </a:t>
            </a:r>
            <a:r>
              <a:rPr lang="ru-RU" sz="2600" b="1" u="sng" dirty="0">
                <a:latin typeface="Tahoma" pitchFamily="34" charset="0"/>
                <a:cs typeface="Tahoma" pitchFamily="34" charset="0"/>
              </a:rPr>
              <a:t>курс лечения </a:t>
            </a:r>
            <a:r>
              <a:rPr lang="ru-RU" sz="2600" b="1" u="sng" dirty="0" smtClean="0">
                <a:latin typeface="Tahoma" pitchFamily="34" charset="0"/>
                <a:cs typeface="Tahoma" pitchFamily="34" charset="0"/>
              </a:rPr>
              <a:t>от </a:t>
            </a:r>
            <a:r>
              <a:rPr lang="ru-RU" sz="2600" b="1" u="sng" dirty="0">
                <a:latin typeface="Tahoma" pitchFamily="34" charset="0"/>
                <a:cs typeface="Tahoma" pitchFamily="34" charset="0"/>
              </a:rPr>
              <a:t>зависимости</a:t>
            </a:r>
            <a:r>
              <a:rPr lang="ru-RU" sz="2600" b="1" dirty="0">
                <a:latin typeface="Tahoma" pitchFamily="34" charset="0"/>
                <a:cs typeface="Tahoma" pitchFamily="34" charset="0"/>
              </a:rPr>
              <a:t>. Даже на ранних стадиях употребления консультация у нарколога будет очень полезна. Только так можно добиться полного освобождения от зависимости</a:t>
            </a:r>
            <a:r>
              <a:rPr lang="en-US" sz="2600" b="1" dirty="0">
                <a:latin typeface="Tahoma" pitchFamily="34" charset="0"/>
                <a:cs typeface="Tahoma" pitchFamily="34" charset="0"/>
              </a:rPr>
              <a:t>.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365104"/>
            <a:ext cx="2880360" cy="1920240"/>
          </a:xfrm>
        </p:spPr>
      </p:pic>
    </p:spTree>
    <p:extLst>
      <p:ext uri="{BB962C8B-B14F-4D97-AF65-F5344CB8AC3E}">
        <p14:creationId xmlns:p14="http://schemas.microsoft.com/office/powerpoint/2010/main" val="1888593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4248472"/>
          </a:xfrm>
        </p:spPr>
        <p:txBody>
          <a:bodyPr>
            <a:normAutofit/>
          </a:bodyPr>
          <a:lstStyle/>
          <a:p>
            <a:pPr algn="ctr"/>
            <a:r>
              <a:rPr lang="ru-RU" i="1" dirty="0">
                <a:latin typeface="Tahoma" pitchFamily="34" charset="0"/>
                <a:cs typeface="Tahoma" pitchFamily="34" charset="0"/>
              </a:rPr>
              <a:t>ЕСЛИ ВЫ ЗНАЕТЕ, ЧТО ВАШ БЛИЗКИЙ ЧЕЛОВЕК СТАЛ ЖЕРТВОЙ </a:t>
            </a:r>
            <a:r>
              <a:rPr lang="ru-RU" i="1" dirty="0" smtClean="0">
                <a:latin typeface="Tahoma" pitchFamily="34" charset="0"/>
                <a:cs typeface="Tahoma" pitchFamily="34" charset="0"/>
              </a:rPr>
              <a:t>ЗАВИСИМОСТИ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,</a:t>
            </a:r>
            <a:r>
              <a:rPr lang="ru-RU" i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b="1" i="1" dirty="0">
                <a:latin typeface="Tahoma" pitchFamily="34" charset="0"/>
                <a:cs typeface="Tahoma" pitchFamily="34" charset="0"/>
              </a:rPr>
              <a:t>ЗВОНИТЕ ПРЯМО СЕЙЧАС</a:t>
            </a:r>
            <a:r>
              <a:rPr lang="en-US" b="1" i="1" dirty="0">
                <a:latin typeface="Tahoma" pitchFamily="34" charset="0"/>
                <a:cs typeface="Tahoma" pitchFamily="34" charset="0"/>
              </a:rPr>
              <a:t>  </a:t>
            </a:r>
            <a:r>
              <a:rPr lang="en-US" b="1" i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n-US" i="1" dirty="0" smtClean="0">
                <a:latin typeface="Tahoma" pitchFamily="34" charset="0"/>
                <a:cs typeface="Tahoma" pitchFamily="34" charset="0"/>
              </a:rPr>
            </a:br>
            <a:r>
              <a:rPr lang="en-US" b="1" u="sng" dirty="0" smtClean="0">
                <a:latin typeface="Tahoma" pitchFamily="34" charset="0"/>
                <a:cs typeface="Tahoma" pitchFamily="34" charset="0"/>
              </a:rPr>
              <a:t>8-800-35-000-95</a:t>
            </a:r>
            <a:r>
              <a:rPr lang="ru-RU" sz="2600" b="1" u="sng" dirty="0">
                <a:latin typeface="Tahoma" pitchFamily="34" charset="0"/>
                <a:cs typeface="Tahoma" pitchFamily="34" charset="0"/>
              </a:rPr>
              <a:t/>
            </a:r>
            <a:br>
              <a:rPr lang="ru-RU" sz="2600" b="1" u="sng" dirty="0">
                <a:latin typeface="Tahoma" pitchFamily="34" charset="0"/>
                <a:cs typeface="Tahoma" pitchFamily="34" charset="0"/>
              </a:rPr>
            </a:b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933056"/>
            <a:ext cx="3048000" cy="2286000"/>
          </a:xfrm>
        </p:spPr>
      </p:pic>
    </p:spTree>
    <p:extLst>
      <p:ext uri="{BB962C8B-B14F-4D97-AF65-F5344CB8AC3E}">
        <p14:creationId xmlns:p14="http://schemas.microsoft.com/office/powerpoint/2010/main" val="20734046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726</TotalTime>
  <Words>543</Words>
  <Application>Microsoft Office PowerPoint</Application>
  <PresentationFormat>Экран (4:3)</PresentationFormat>
  <Paragraphs>41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Остин</vt:lpstr>
      <vt:lpstr>СПАЙС</vt:lpstr>
      <vt:lpstr>Спайс  (от англ. «spice» – специя, пряность)</vt:lpstr>
      <vt:lpstr>Презентация PowerPoint</vt:lpstr>
      <vt:lpstr>Презентация PowerPoint</vt:lpstr>
      <vt:lpstr>JWH-018 не определяется стандартным тестом на марихуану.</vt:lpstr>
      <vt:lpstr>Смесь реализуется в виде высушенных и измельченных частей растений, порошков</vt:lpstr>
      <vt:lpstr>Презентация PowerPoint</vt:lpstr>
      <vt:lpstr>Что происходит с курильщиком спайса?</vt:lpstr>
      <vt:lpstr>Человек, курящий спайс, теряет связь с реальностью. Под действием наркотика он совершает непроизвольные и однотипные действия, например, ходит кругами или лежит спокойно, натыкается на предметы, падает, бьется в припадках. </vt:lpstr>
      <vt:lpstr>Презентация PowerPoint</vt:lpstr>
      <vt:lpstr>После окончания действия спайса человек впадает в подавленное, депрессивное состояние, становится  раздражительным. Редко, когда он что-либо помнит о своих действиях после возвращения в сознание. </vt:lpstr>
      <vt:lpstr>Последствия курения спайса</vt:lpstr>
      <vt:lpstr>Презентация PowerPoint</vt:lpstr>
      <vt:lpstr>Орган, на который спайс оказывает самое сильное влияние – мозг. Химический яд заставляет резко сужаться капилляры, мозг перестает насыщаться кислородом в нормальном количестве. В результате клетки погибают, а человек ощущает состояние легкости и беззаботности. Именно этот эффект и нравится подросткам. </vt:lpstr>
      <vt:lpstr>Презентация PowerPoint</vt:lpstr>
      <vt:lpstr>Презентация PowerPoint</vt:lpstr>
      <vt:lpstr>смеси для курения становятся первым шагом на пути перехода к другим видам наркотиков</vt:lpstr>
      <vt:lpstr>Курительные смеси все чаще стали причиной подростковых смертей. Подростки попадают в зависимость гораздо быстрее взрослых людей</vt:lpstr>
      <vt:lpstr>Симптомы употребления спайса </vt:lpstr>
      <vt:lpstr>Презентация PowerPoint</vt:lpstr>
      <vt:lpstr>В настоящее время синтетические каннабиоиды, являющиеся действующими веществами Spice, запрещены в России и большинстве стран мира, включая США и страны Европейского союза</vt:lpstr>
      <vt:lpstr>Человек, употребляющий спайс, нуждается в профессиональной помощи! Он должен пройти курс лечения от зависимости. Даже на ранних стадиях употребления консультация у нарколога будет очень полезна. Только так можно добиться полного освобождения от зависимости. </vt:lpstr>
      <vt:lpstr>ЕСЛИ ВЫ ЗНАЕТЕ, ЧТО ВАШ БЛИЗКИЙ ЧЕЛОВЕК СТАЛ ЖЕРТВОЙ ЗАВИСИМОСТИ,  ЗВОНИТЕ ПРЯМО СЕЙЧАС    8-800-35-000-95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КУРИТЕЛЬНЫЕ СМЕСИ</dc:title>
  <dc:creator>Школа</dc:creator>
  <cp:lastModifiedBy>Школа</cp:lastModifiedBy>
  <cp:revision>107</cp:revision>
  <dcterms:modified xsi:type="dcterms:W3CDTF">2016-12-07T07:48:43Z</dcterms:modified>
</cp:coreProperties>
</file>