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8" r:id="rId2"/>
    <p:sldId id="256" r:id="rId3"/>
    <p:sldId id="289" r:id="rId4"/>
    <p:sldId id="290" r:id="rId5"/>
    <p:sldId id="257" r:id="rId6"/>
    <p:sldId id="266" r:id="rId7"/>
    <p:sldId id="261" r:id="rId8"/>
    <p:sldId id="271" r:id="rId9"/>
    <p:sldId id="262" r:id="rId10"/>
    <p:sldId id="263" r:id="rId11"/>
    <p:sldId id="269" r:id="rId12"/>
    <p:sldId id="264" r:id="rId13"/>
    <p:sldId id="265" r:id="rId14"/>
    <p:sldId id="267" r:id="rId15"/>
    <p:sldId id="273" r:id="rId16"/>
    <p:sldId id="268" r:id="rId17"/>
    <p:sldId id="274" r:id="rId18"/>
    <p:sldId id="276" r:id="rId19"/>
    <p:sldId id="275" r:id="rId20"/>
    <p:sldId id="272" r:id="rId21"/>
    <p:sldId id="277" r:id="rId22"/>
    <p:sldId id="283" r:id="rId23"/>
    <p:sldId id="279" r:id="rId24"/>
    <p:sldId id="280" r:id="rId25"/>
    <p:sldId id="282" r:id="rId26"/>
    <p:sldId id="281" r:id="rId27"/>
    <p:sldId id="285" r:id="rId28"/>
    <p:sldId id="284" r:id="rId29"/>
    <p:sldId id="286" r:id="rId30"/>
    <p:sldId id="278" r:id="rId31"/>
    <p:sldId id="270" r:id="rId32"/>
    <p:sldId id="291" r:id="rId33"/>
    <p:sldId id="294" r:id="rId34"/>
    <p:sldId id="295" r:id="rId35"/>
    <p:sldId id="292" r:id="rId36"/>
    <p:sldId id="293" r:id="rId37"/>
    <p:sldId id="287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777777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93" autoAdjust="0"/>
    <p:restoredTop sz="94660"/>
  </p:normalViewPr>
  <p:slideViewPr>
    <p:cSldViewPr>
      <p:cViewPr varScale="1">
        <p:scale>
          <a:sx n="103" d="100"/>
          <a:sy n="103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881F5C8-7617-43C8-8AF0-7A4146BA6354}" type="datetimeFigureOut">
              <a:rPr lang="ru-RU"/>
              <a:pPr>
                <a:defRPr/>
              </a:pPr>
              <a:t>30.05.2016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F9D530C-1F59-45E4-9E74-14FEAB7A6B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36B2AB-A61B-4B05-A03A-8FF5C0B99840}" type="slidenum">
              <a:rPr lang="ru-RU" smtClean="0">
                <a:cs typeface="Arial" charset="0"/>
              </a:rPr>
              <a:pPr/>
              <a:t>12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00400"/>
            <a:ext cx="4343400" cy="2209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486400"/>
            <a:ext cx="4343400" cy="609600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D6D5F-C660-4AA4-B283-C9E89FC97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181B6-E378-420D-956A-CFB686B3B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E1452-86C5-428E-AFCC-1C57736F0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819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0" y="1600200"/>
            <a:ext cx="2819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BF556-18F7-4BC9-BCDC-CDEB88557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F10AE-A6C9-4DA2-8FE0-034D41895D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6F520-CDE1-49E9-AA4C-676789529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EC596-E28F-4294-9DF3-CB76A0B67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0F466-2555-4FBA-9B28-A12190B93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1DDF5-EBFB-4CAF-8CAC-2DCDD953EE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381CB-6506-4BAF-B23B-874E13DF5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EAF4-980A-4C07-9394-13E170FF1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5791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263030F9-DB13-4A4D-BC5D-881E89933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CFF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eg"/><Relationship Id="rId3" Type="http://schemas.openxmlformats.org/officeDocument/2006/relationships/image" Target="../media/image150.jpeg"/><Relationship Id="rId7" Type="http://schemas.openxmlformats.org/officeDocument/2006/relationships/image" Target="../media/image154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Relationship Id="rId9" Type="http://schemas.openxmlformats.org/officeDocument/2006/relationships/image" Target="../media/image15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11207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33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  <a:endParaRPr lang="ru-RU" sz="2400" smtClean="0"/>
          </a:p>
        </p:txBody>
      </p:sp>
      <p:pic>
        <p:nvPicPr>
          <p:cNvPr id="3" name="Рисунок 2" descr="P1050378.JPG"/>
          <p:cNvPicPr>
            <a:picLocks noChangeAspect="1"/>
          </p:cNvPicPr>
          <p:nvPr/>
        </p:nvPicPr>
        <p:blipFill>
          <a:blip r:embed="rId3" cstate="print"/>
          <a:srcRect l="6757" t="22559" r="10527" b="19290"/>
          <a:stretch>
            <a:fillRect/>
          </a:stretch>
        </p:blipFill>
        <p:spPr>
          <a:xfrm>
            <a:off x="323528" y="3717032"/>
            <a:ext cx="5328593" cy="28096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rgbClr val="92D050">
                <a:alpha val="60000"/>
              </a:srgb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isometricOffAxis1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Documents and Settings\kati\Рабочий стол\музей.jpg"/>
          <p:cNvPicPr/>
          <p:nvPr/>
        </p:nvPicPr>
        <p:blipFill>
          <a:blip r:embed="rId2" cstate="print"/>
          <a:srcRect r="4802"/>
          <a:stretch>
            <a:fillRect/>
          </a:stretch>
        </p:blipFill>
        <p:spPr bwMode="auto">
          <a:xfrm>
            <a:off x="683568" y="3068960"/>
            <a:ext cx="4248472" cy="2952328"/>
          </a:xfrm>
          <a:prstGeom prst="rect">
            <a:avLst/>
          </a:prstGeom>
          <a:ln w="228600" cap="sq" cmpd="thickThin">
            <a:solidFill>
              <a:srgbClr val="0000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Горизонтальный свиток 8"/>
          <p:cNvSpPr/>
          <p:nvPr/>
        </p:nvSpPr>
        <p:spPr>
          <a:xfrm>
            <a:off x="1403648" y="0"/>
            <a:ext cx="7417072" cy="1988840"/>
          </a:xfrm>
          <a:prstGeom prst="horizontalScroll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Богатое прошлое нашего края, знакомство с интересными судьбами земляков и выпускников школы, возрождение традиций нашего края и родной школы помогает нам соприкоснуться с живыми картинами истории, культуры и быта нашего народа, лучше понять те или другие события и сформировать свою гражданскую позицию.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4847897" cy="6858000"/>
          </a:xfrm>
          <a:prstGeom prst="rect">
            <a:avLst/>
          </a:prstGeom>
        </p:spPr>
      </p:pic>
      <p:sp>
        <p:nvSpPr>
          <p:cNvPr id="4" name="Горизонтальный свиток 3"/>
          <p:cNvSpPr/>
          <p:nvPr/>
        </p:nvSpPr>
        <p:spPr>
          <a:xfrm>
            <a:off x="5004048" y="1988840"/>
            <a:ext cx="3960440" cy="4536504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52120" y="3645024"/>
            <a:ext cx="2952328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Все собранные материалы, вещи и реликвии вылились в создание в школе комплексного краеведческого музея. Организация школьного музея - результат работы учащихся, учителей и родителей разных поколений. В основе этого лежит поиск, глубокий интерес к прошлому,любовь к родному краю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1090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060848"/>
            <a:ext cx="5760640" cy="4320480"/>
          </a:xfrm>
          <a:prstGeom prst="rect">
            <a:avLst/>
          </a:prstGeom>
        </p:spPr>
      </p:pic>
      <p:pic>
        <p:nvPicPr>
          <p:cNvPr id="8" name="Рисунок 7" descr="P10901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0"/>
            <a:ext cx="2160240" cy="1620180"/>
          </a:xfrm>
          <a:prstGeom prst="rect">
            <a:avLst/>
          </a:prstGeom>
        </p:spPr>
      </p:pic>
      <p:sp>
        <p:nvSpPr>
          <p:cNvPr id="12" name="Горизонтальный свиток 11"/>
          <p:cNvSpPr/>
          <p:nvPr/>
        </p:nvSpPr>
        <p:spPr>
          <a:xfrm>
            <a:off x="827584" y="0"/>
            <a:ext cx="5040560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332656"/>
            <a:ext cx="4896544" cy="1503040"/>
          </a:xfrm>
        </p:spPr>
        <p:txBody>
          <a:bodyPr/>
          <a:lstStyle/>
          <a:p>
            <a:pPr algn="ctr" eaLnBrk="1" hangingPunct="1"/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Наш музей начинается ещё со школьного двора, где стоит памятник героям гражданской и Великой Отечественной войн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10" name="Рисунок 9" descr="DSC022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1700808"/>
            <a:ext cx="2160240" cy="1553834"/>
          </a:xfrm>
          <a:prstGeom prst="rect">
            <a:avLst/>
          </a:prstGeom>
        </p:spPr>
      </p:pic>
      <p:pic>
        <p:nvPicPr>
          <p:cNvPr id="9" name="Рисунок 8" descr="IMG_147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3356992"/>
            <a:ext cx="2195736" cy="1790818"/>
          </a:xfrm>
          <a:prstGeom prst="rect">
            <a:avLst/>
          </a:prstGeom>
        </p:spPr>
      </p:pic>
      <p:pic>
        <p:nvPicPr>
          <p:cNvPr id="11" name="Рисунок 10" descr="SDC111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5265204"/>
            <a:ext cx="2160240" cy="159279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SAM_256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5760997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AM_257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4788" y="0"/>
            <a:ext cx="2193925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SAM_257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00213"/>
            <a:ext cx="2195513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AM_2567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413125"/>
            <a:ext cx="2160588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SAM_257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183188"/>
            <a:ext cx="2160588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Горизонтальный свиток 11"/>
          <p:cNvSpPr/>
          <p:nvPr/>
        </p:nvSpPr>
        <p:spPr>
          <a:xfrm>
            <a:off x="395536" y="-171400"/>
            <a:ext cx="5688632" cy="1872208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5400600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Каждый старый, пожелтевший архивный листок, воспоминание ветеранов, каждая чудом уцелевшая старинная вещь или фотография - целая история, которую мы бережно храним и передаем следующему поколению 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5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916832"/>
            <a:ext cx="5791200" cy="4343400"/>
          </a:xfrm>
        </p:spPr>
      </p:pic>
      <p:pic>
        <p:nvPicPr>
          <p:cNvPr id="5" name="Рисунок 4" descr="SAM_2598.JPG"/>
          <p:cNvPicPr>
            <a:picLocks noChangeAspect="1"/>
          </p:cNvPicPr>
          <p:nvPr/>
        </p:nvPicPr>
        <p:blipFill>
          <a:blip r:embed="rId3" cstate="print"/>
          <a:srcRect b="12595"/>
          <a:stretch>
            <a:fillRect/>
          </a:stretch>
        </p:blipFill>
        <p:spPr bwMode="auto">
          <a:xfrm>
            <a:off x="6588125" y="0"/>
            <a:ext cx="2160588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AM_2599.JPG"/>
          <p:cNvPicPr>
            <a:picLocks noChangeAspect="1"/>
          </p:cNvPicPr>
          <p:nvPr/>
        </p:nvPicPr>
        <p:blipFill>
          <a:blip r:embed="rId4" cstate="print"/>
          <a:srcRect r="9375"/>
          <a:stretch>
            <a:fillRect/>
          </a:stretch>
        </p:blipFill>
        <p:spPr bwMode="auto">
          <a:xfrm>
            <a:off x="6588125" y="1700213"/>
            <a:ext cx="2160588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AM_260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3501008"/>
            <a:ext cx="21605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SAM_2586.JPG"/>
          <p:cNvPicPr>
            <a:picLocks noChangeAspect="1"/>
          </p:cNvPicPr>
          <p:nvPr/>
        </p:nvPicPr>
        <p:blipFill>
          <a:blip r:embed="rId6" cstate="print"/>
          <a:srcRect t="11206" b="-851"/>
          <a:stretch>
            <a:fillRect/>
          </a:stretch>
        </p:blipFill>
        <p:spPr bwMode="auto">
          <a:xfrm>
            <a:off x="6588125" y="5300663"/>
            <a:ext cx="2141538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Горизонтальный свиток 7"/>
          <p:cNvSpPr/>
          <p:nvPr/>
        </p:nvSpPr>
        <p:spPr>
          <a:xfrm>
            <a:off x="395536" y="0"/>
            <a:ext cx="5544616" cy="1484784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5915000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Экспозиция музея, посвященная нашим землякам  - участникам гражданской войны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5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8588" b="12891"/>
          <a:stretch>
            <a:fillRect/>
          </a:stretch>
        </p:blipFill>
        <p:spPr>
          <a:xfrm>
            <a:off x="323528" y="2060848"/>
            <a:ext cx="5904656" cy="4176464"/>
          </a:xfrm>
        </p:spPr>
      </p:pic>
      <p:pic>
        <p:nvPicPr>
          <p:cNvPr id="6" name="Рисунок 5" descr="SDC1121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AM_2578.JPG"/>
          <p:cNvPicPr>
            <a:picLocks noChangeAspect="1"/>
          </p:cNvPicPr>
          <p:nvPr/>
        </p:nvPicPr>
        <p:blipFill>
          <a:blip r:embed="rId4" cstate="print"/>
          <a:srcRect b="12563"/>
          <a:stretch>
            <a:fillRect/>
          </a:stretch>
        </p:blipFill>
        <p:spPr bwMode="auto">
          <a:xfrm>
            <a:off x="6588125" y="1628775"/>
            <a:ext cx="21605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DC1200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3573463"/>
            <a:ext cx="216058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Горизонтальный свиток 7"/>
          <p:cNvSpPr/>
          <p:nvPr/>
        </p:nvSpPr>
        <p:spPr>
          <a:xfrm>
            <a:off x="395536" y="0"/>
            <a:ext cx="5760640" cy="144016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6059016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Экспозиция о нашем земляке,  полковнике ракетных войск Корчагине А.А., похороненном в нашем  селе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ван корчагин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772816"/>
            <a:ext cx="5905500" cy="4643561"/>
          </a:xfrm>
        </p:spPr>
      </p:pic>
      <p:pic>
        <p:nvPicPr>
          <p:cNvPr id="5" name="Рисунок 4" descr="открытие музейной экспозиции об Иване Корчагине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0"/>
            <a:ext cx="2232025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иван корчагин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00213"/>
            <a:ext cx="21605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SDC11218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429000"/>
            <a:ext cx="2124075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Иван корчагин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157788"/>
            <a:ext cx="2149475" cy="161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Горизонтальный свиток 7"/>
          <p:cNvSpPr/>
          <p:nvPr/>
        </p:nvSpPr>
        <p:spPr>
          <a:xfrm>
            <a:off x="539552" y="0"/>
            <a:ext cx="5472608" cy="1700808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5256584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Встреча  поколений: сын Корчагина А.А., подполковник ракетных войск, рассказывает учащимся школы о своем отце.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5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988840"/>
            <a:ext cx="5791200" cy="4343400"/>
          </a:xfrm>
        </p:spPr>
      </p:pic>
      <p:pic>
        <p:nvPicPr>
          <p:cNvPr id="5" name="Рисунок 4" descr="SAM_259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AM_258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73238"/>
            <a:ext cx="21605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AM_258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429000"/>
            <a:ext cx="216058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AM_258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11763"/>
            <a:ext cx="2195513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467544" y="0"/>
            <a:ext cx="5616624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472608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Совместная поисковая работа школьников и неравнодушных к истории родного края людей вылилась в создание Книги памяти села Малая Ивановка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5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916832"/>
            <a:ext cx="5791200" cy="4343400"/>
          </a:xfrm>
        </p:spPr>
      </p:pic>
      <p:pic>
        <p:nvPicPr>
          <p:cNvPr id="6" name="Рисунок 5" descr="Рисунок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3" y="0"/>
            <a:ext cx="1512887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Рисунок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488" y="1700213"/>
            <a:ext cx="1368425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Рисунок4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5463" y="3429000"/>
            <a:ext cx="15843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AM_2593.JPG"/>
          <p:cNvPicPr>
            <a:picLocks noChangeAspect="1"/>
          </p:cNvPicPr>
          <p:nvPr/>
        </p:nvPicPr>
        <p:blipFill>
          <a:blip r:embed="rId6" cstate="print"/>
          <a:srcRect b="12801"/>
          <a:stretch>
            <a:fillRect/>
          </a:stretch>
        </p:blipFill>
        <p:spPr bwMode="auto">
          <a:xfrm>
            <a:off x="6875463" y="5229225"/>
            <a:ext cx="1512887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611560" y="0"/>
            <a:ext cx="5400600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5256584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Персональная экспозиция о боевом пути и трудовой деятельности Мелихова А.Ф.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Жуков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0"/>
            <a:ext cx="169068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SDC1199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536" y="1916832"/>
            <a:ext cx="5791200" cy="4343400"/>
          </a:xfrm>
        </p:spPr>
      </p:pic>
      <p:pic>
        <p:nvPicPr>
          <p:cNvPr id="11" name="Picture 4" descr="map004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00213"/>
            <a:ext cx="21605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500438"/>
            <a:ext cx="21605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SDC1199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463" y="5273675"/>
            <a:ext cx="14414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Горизонтальный свиток 7"/>
          <p:cNvSpPr/>
          <p:nvPr/>
        </p:nvSpPr>
        <p:spPr>
          <a:xfrm>
            <a:off x="467544" y="0"/>
            <a:ext cx="5760640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5472608" cy="1143000"/>
          </a:xfrm>
        </p:spPr>
        <p:txBody>
          <a:bodyPr/>
          <a:lstStyle/>
          <a:p>
            <a:pPr eaLnBrk="1" hangingPunct="1"/>
            <a:r>
              <a:rPr lang="ru-RU" sz="1600" b="1" dirty="0" smtClean="0">
                <a:solidFill>
                  <a:schemeClr val="tx1"/>
                </a:solidFill>
              </a:rPr>
              <a:t>Экспозиция, посвященная расположению в нашем селе штаба Сталинградского фронта начинается с мемориальной доски, закреплённой на фасаде школы с надписью: «Здесь в августе – сентябре 1942 года располагался штаб Сталинградского фронта»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087563" cy="145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SDC1199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988840"/>
            <a:ext cx="568801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mg0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7020272" y="1556792"/>
            <a:ext cx="1152130" cy="16081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4" descr="SDC1199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3429000"/>
            <a:ext cx="208438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 cstate="print"/>
          <a:srcRect l="5968" t="6894" r="8197" b="6932"/>
          <a:stretch>
            <a:fillRect/>
          </a:stretch>
        </p:blipFill>
        <p:spPr bwMode="auto">
          <a:xfrm>
            <a:off x="6588125" y="5202238"/>
            <a:ext cx="23050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Горизонтальный свиток 9"/>
          <p:cNvSpPr/>
          <p:nvPr/>
        </p:nvSpPr>
        <p:spPr>
          <a:xfrm>
            <a:off x="467544" y="0"/>
            <a:ext cx="5688632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5626968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Экспозиция, появившаяся благодаря воспоминаниям ветерана ВОВ Тароватова И.С., занявшая 1 место на районном конкурсе представителей школьных музеев.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DC1199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5976938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DC1199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DC1199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00213"/>
            <a:ext cx="21605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SDC1200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500438"/>
            <a:ext cx="21605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SDC1199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463" y="5226050"/>
            <a:ext cx="15843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Горизонтальный свиток 10"/>
          <p:cNvSpPr/>
          <p:nvPr/>
        </p:nvSpPr>
        <p:spPr>
          <a:xfrm>
            <a:off x="539552" y="0"/>
            <a:ext cx="5616624" cy="1512168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5328592" cy="114300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chemeClr val="tx1"/>
                </a:solidFill>
              </a:rPr>
              <a:t>Свой след оставила война…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6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988840"/>
            <a:ext cx="5791200" cy="4343400"/>
          </a:xfrm>
        </p:spPr>
      </p:pic>
      <p:pic>
        <p:nvPicPr>
          <p:cNvPr id="5" name="Рисунок 4" descr="SAM_26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23216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488" y="1628775"/>
            <a:ext cx="1439862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mg06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429000"/>
            <a:ext cx="216058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AM_260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11763"/>
            <a:ext cx="2195513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395536" y="0"/>
            <a:ext cx="5760640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5544616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Экспозиция, посвященная истории пионерской организации нашего села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AM_26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5761037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AM_260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AM_261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73238"/>
            <a:ext cx="2160588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SAM_262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500438"/>
            <a:ext cx="2160588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SAM_262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29225"/>
            <a:ext cx="21717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Горизонтальный свиток 10"/>
          <p:cNvSpPr/>
          <p:nvPr/>
        </p:nvSpPr>
        <p:spPr>
          <a:xfrm>
            <a:off x="395536" y="0"/>
            <a:ext cx="5832648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5400600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Здесь русский дух, здесь Русью пахнет»- такая надпись встречает всех гостей при входе в историко-этнографическое отделение музея. Здесь настоящий уголок русской культуры.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6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772816"/>
            <a:ext cx="5616575" cy="4824412"/>
          </a:xfrm>
        </p:spPr>
      </p:pic>
      <p:pic>
        <p:nvPicPr>
          <p:cNvPr id="6" name="Рисунок 5" descr="SAM_26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39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AM_261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628775"/>
            <a:ext cx="2160588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AM_261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357563"/>
            <a:ext cx="2087563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AM_262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189538"/>
            <a:ext cx="2016125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611560" y="0"/>
            <a:ext cx="5544616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5256584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Все экспонаты - это убранство русской избы: на окнах «выбитые» занавески, красный угол с иконами и лампадкой, макет русской печи с домашней утварью и посудой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л час Р.Ф.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88125" y="0"/>
            <a:ext cx="2130425" cy="1628775"/>
          </a:xfrm>
        </p:spPr>
      </p:pic>
      <p:pic>
        <p:nvPicPr>
          <p:cNvPr id="6" name="Рисунок 5" descr="кл час1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1773238"/>
            <a:ext cx="2160588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л час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3500438"/>
            <a:ext cx="216058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DC10169.JPG"/>
          <p:cNvPicPr>
            <a:picLocks noChangeAspect="1"/>
          </p:cNvPicPr>
          <p:nvPr/>
        </p:nvPicPr>
        <p:blipFill>
          <a:blip r:embed="rId5" cstate="print"/>
          <a:srcRect b="10789"/>
          <a:stretch>
            <a:fillRect/>
          </a:stretch>
        </p:blipFill>
        <p:spPr bwMode="auto">
          <a:xfrm>
            <a:off x="467544" y="1700808"/>
            <a:ext cx="568863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л час Р.Ф,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91138"/>
            <a:ext cx="216058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Горизонтальный свиток 9"/>
          <p:cNvSpPr/>
          <p:nvPr/>
        </p:nvSpPr>
        <p:spPr>
          <a:xfrm>
            <a:off x="395536" y="0"/>
            <a:ext cx="5832648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987008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Есть у нас в музее люлька и прялка, рубель и безмен, различные утюги, патефон…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12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844824"/>
            <a:ext cx="5689600" cy="4537075"/>
          </a:xfrm>
        </p:spPr>
      </p:pic>
      <p:pic>
        <p:nvPicPr>
          <p:cNvPr id="6" name="Рисунок 5" descr="IMG_20131021_16174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0"/>
            <a:ext cx="10795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IMG_20131021_16110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1773238"/>
            <a:ext cx="11525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MG_20131021_161240.jpg"/>
          <p:cNvPicPr>
            <a:picLocks noChangeAspect="1"/>
          </p:cNvPicPr>
          <p:nvPr/>
        </p:nvPicPr>
        <p:blipFill>
          <a:blip r:embed="rId5" cstate="print"/>
          <a:srcRect t="12373"/>
          <a:stretch>
            <a:fillRect/>
          </a:stretch>
        </p:blipFill>
        <p:spPr bwMode="auto">
          <a:xfrm>
            <a:off x="7019925" y="3573463"/>
            <a:ext cx="1152525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IMG_20131021_16064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950" y="5430838"/>
            <a:ext cx="1150938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Горизонтальный свиток 9"/>
          <p:cNvSpPr/>
          <p:nvPr/>
        </p:nvSpPr>
        <p:spPr>
          <a:xfrm>
            <a:off x="395536" y="0"/>
            <a:ext cx="5760640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770984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Наши учащиеся с большим удовольствием посещают этот своеобразный уголок русской старины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01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88125" y="0"/>
            <a:ext cx="2160588" cy="1573213"/>
          </a:xfrm>
        </p:spPr>
      </p:pic>
      <p:pic>
        <p:nvPicPr>
          <p:cNvPr id="6" name="Рисунок 5" descr="100_668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8800"/>
            <a:ext cx="518457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DC1016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73238"/>
            <a:ext cx="2160588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MG_20131021_163027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429000"/>
            <a:ext cx="216058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100_669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170488"/>
            <a:ext cx="2251075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323528" y="0"/>
            <a:ext cx="5976664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5915000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Мы можем подержать в руках предметы быта и орудия  труда крестьян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09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988840"/>
            <a:ext cx="5857875" cy="4392613"/>
          </a:xfrm>
        </p:spPr>
      </p:pic>
      <p:pic>
        <p:nvPicPr>
          <p:cNvPr id="5" name="Рисунок 4" descr="SDC1122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IMG_20131021_160822.jpg"/>
          <p:cNvPicPr>
            <a:picLocks noChangeAspect="1"/>
          </p:cNvPicPr>
          <p:nvPr/>
        </p:nvPicPr>
        <p:blipFill>
          <a:blip r:embed="rId4" cstate="print"/>
          <a:srcRect r="15002"/>
          <a:stretch>
            <a:fillRect/>
          </a:stretch>
        </p:blipFill>
        <p:spPr bwMode="auto">
          <a:xfrm>
            <a:off x="6588125" y="1700213"/>
            <a:ext cx="216058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DC11216.JPG"/>
          <p:cNvPicPr>
            <a:picLocks noChangeAspect="1"/>
          </p:cNvPicPr>
          <p:nvPr/>
        </p:nvPicPr>
        <p:blipFill>
          <a:blip r:embed="rId5" cstate="print"/>
          <a:srcRect l="14929" t="5263" r="-4500"/>
          <a:stretch>
            <a:fillRect/>
          </a:stretch>
        </p:blipFill>
        <p:spPr bwMode="auto">
          <a:xfrm>
            <a:off x="7092950" y="3573463"/>
            <a:ext cx="1101725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Изображение 138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184775"/>
            <a:ext cx="2160588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467544" y="0"/>
            <a:ext cx="5616624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5112568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В гостях нашего музея депутат областной думы Цыбизова Т.И.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0840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772816"/>
            <a:ext cx="5689600" cy="4608513"/>
          </a:xfrm>
        </p:spPr>
      </p:pic>
      <p:pic>
        <p:nvPicPr>
          <p:cNvPr id="5" name="Рисунок 4" descr="SDC1198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DC1199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00213"/>
            <a:ext cx="2195513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DC11987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500438"/>
            <a:ext cx="21605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DC11988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11763"/>
            <a:ext cx="2195513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467544" y="0"/>
            <a:ext cx="5760640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915000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Посещение  ветеранами Тракторозаводского района г.Волгограда и г.Дубовки нашего музея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40800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88125" y="0"/>
            <a:ext cx="2160588" cy="1543050"/>
          </a:xfrm>
        </p:spPr>
      </p:pic>
      <p:pic>
        <p:nvPicPr>
          <p:cNvPr id="8" name="Рисунок 7" descr="SDC119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5724525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P4080102.JPG"/>
          <p:cNvPicPr>
            <a:picLocks noChangeAspect="1"/>
          </p:cNvPicPr>
          <p:nvPr/>
        </p:nvPicPr>
        <p:blipFill>
          <a:blip r:embed="rId4" cstate="print"/>
          <a:srcRect b="11559"/>
          <a:stretch>
            <a:fillRect/>
          </a:stretch>
        </p:blipFill>
        <p:spPr bwMode="auto">
          <a:xfrm>
            <a:off x="6588125" y="1700213"/>
            <a:ext cx="21717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P4080078.JPG"/>
          <p:cNvPicPr>
            <a:picLocks noChangeAspect="1"/>
          </p:cNvPicPr>
          <p:nvPr/>
        </p:nvPicPr>
        <p:blipFill>
          <a:blip r:embed="rId5" cstate="print"/>
          <a:srcRect r="10127"/>
          <a:stretch>
            <a:fillRect/>
          </a:stretch>
        </p:blipFill>
        <p:spPr bwMode="auto">
          <a:xfrm>
            <a:off x="6588125" y="3429000"/>
            <a:ext cx="2160588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P1130471.JPG"/>
          <p:cNvPicPr>
            <a:picLocks noChangeAspect="1"/>
          </p:cNvPicPr>
          <p:nvPr/>
        </p:nvPicPr>
        <p:blipFill>
          <a:blip r:embed="rId6" cstate="print"/>
          <a:srcRect l="5370"/>
          <a:stretch>
            <a:fillRect/>
          </a:stretch>
        </p:blipFill>
        <p:spPr bwMode="auto">
          <a:xfrm>
            <a:off x="6588125" y="5202238"/>
            <a:ext cx="20875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395536" y="0"/>
            <a:ext cx="5832648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5770984" cy="114300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chemeClr val="tx1"/>
                </a:solidFill>
              </a:rPr>
              <a:t>«Помнить сердце велит…» </a:t>
            </a: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(встреча в зале музея с ветеранами войны и тружениками тыла)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елихова З.Н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844824"/>
            <a:ext cx="5791200" cy="4608512"/>
          </a:xfrm>
        </p:spPr>
      </p:pic>
      <p:pic>
        <p:nvPicPr>
          <p:cNvPr id="5" name="Рисунок 4" descr="SDC1191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DC1192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73238"/>
            <a:ext cx="21605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DC1192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500438"/>
            <a:ext cx="21605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DC1190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11763"/>
            <a:ext cx="2195513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323528" y="0"/>
            <a:ext cx="5904656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5770984" cy="114300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chemeClr val="tx1"/>
                </a:solidFill>
              </a:rPr>
              <a:t>«Минувших лет святая память»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06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844824"/>
            <a:ext cx="5791200" cy="4681537"/>
          </a:xfrm>
        </p:spPr>
      </p:pic>
      <p:pic>
        <p:nvPicPr>
          <p:cNvPr id="9" name="Содержимое 5" descr="P1130475.JPG"/>
          <p:cNvPicPr>
            <a:picLocks noChangeAspect="1"/>
          </p:cNvPicPr>
          <p:nvPr/>
        </p:nvPicPr>
        <p:blipFill>
          <a:blip r:embed="rId3" cstate="print"/>
          <a:srcRect r="17757"/>
          <a:stretch>
            <a:fillRect/>
          </a:stretch>
        </p:blipFill>
        <p:spPr bwMode="auto">
          <a:xfrm>
            <a:off x="6588125" y="0"/>
            <a:ext cx="21605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IMG_066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73238"/>
            <a:ext cx="2160588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IMG_066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429000"/>
            <a:ext cx="2160588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MG_0668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29225"/>
            <a:ext cx="21605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Горизонтальный свиток 9"/>
          <p:cNvSpPr/>
          <p:nvPr/>
        </p:nvSpPr>
        <p:spPr>
          <a:xfrm>
            <a:off x="395536" y="0"/>
            <a:ext cx="5832648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5698976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Экскурсия по экспозиции «В десятилетиях не утонули их лица, подвиги и имена…», которая рассказывает о нашем земляке Ване Сидорове, 17-летнем разведчике, геройски погибшим во время ВОВ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SDC1257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5664200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SDC12564.JPG"/>
          <p:cNvPicPr>
            <a:picLocks noChangeAspect="1"/>
          </p:cNvPicPr>
          <p:nvPr/>
        </p:nvPicPr>
        <p:blipFill>
          <a:blip r:embed="rId3" cstate="print"/>
          <a:srcRect t="9375" r="6250" b="44641"/>
          <a:stretch>
            <a:fillRect/>
          </a:stretch>
        </p:blipFill>
        <p:spPr bwMode="auto">
          <a:xfrm>
            <a:off x="6588125" y="0"/>
            <a:ext cx="223202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DC12568.JPG"/>
          <p:cNvPicPr>
            <a:picLocks noChangeAspect="1"/>
          </p:cNvPicPr>
          <p:nvPr/>
        </p:nvPicPr>
        <p:blipFill>
          <a:blip r:embed="rId4" cstate="print"/>
          <a:srcRect t="14035"/>
          <a:stretch>
            <a:fillRect/>
          </a:stretch>
        </p:blipFill>
        <p:spPr bwMode="auto">
          <a:xfrm>
            <a:off x="6588125" y="1557338"/>
            <a:ext cx="22320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SDC1258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429000"/>
            <a:ext cx="2232025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SDC12560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6588125" y="5229225"/>
            <a:ext cx="2232025" cy="1628775"/>
          </a:xfrm>
        </p:spPr>
      </p:pic>
      <p:sp>
        <p:nvSpPr>
          <p:cNvPr id="10" name="Горизонтальный свиток 9"/>
          <p:cNvSpPr/>
          <p:nvPr/>
        </p:nvSpPr>
        <p:spPr>
          <a:xfrm>
            <a:off x="467544" y="0"/>
            <a:ext cx="5832648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5040560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Торжественное мероприятие,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 посвященное 65-летию Победы в ВОВ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 «Память за собою позови…»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02144.JPG"/>
          <p:cNvPicPr>
            <a:picLocks noChangeAspect="1"/>
          </p:cNvPicPr>
          <p:nvPr/>
        </p:nvPicPr>
        <p:blipFill>
          <a:blip r:embed="rId2" cstate="print"/>
          <a:srcRect r="14563"/>
          <a:stretch>
            <a:fillRect/>
          </a:stretch>
        </p:blipFill>
        <p:spPr bwMode="auto">
          <a:xfrm>
            <a:off x="6588125" y="0"/>
            <a:ext cx="2160588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SC0216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44824"/>
            <a:ext cx="5640388" cy="444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SC0214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5463" y="1628775"/>
            <a:ext cx="165735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SC02177.JPG"/>
          <p:cNvPicPr>
            <a:picLocks noChangeAspect="1"/>
          </p:cNvPicPr>
          <p:nvPr/>
        </p:nvPicPr>
        <p:blipFill>
          <a:blip r:embed="rId5" cstate="print"/>
          <a:srcRect b="16306"/>
          <a:stretch>
            <a:fillRect/>
          </a:stretch>
        </p:blipFill>
        <p:spPr bwMode="auto">
          <a:xfrm>
            <a:off x="6732588" y="3429000"/>
            <a:ext cx="180022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DSC02129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rcRect r="16441"/>
          <a:stretch>
            <a:fillRect/>
          </a:stretch>
        </p:blipFill>
        <p:spPr>
          <a:xfrm>
            <a:off x="6732588" y="5229225"/>
            <a:ext cx="1800225" cy="1628775"/>
          </a:xfrm>
        </p:spPr>
      </p:pic>
      <p:sp>
        <p:nvSpPr>
          <p:cNvPr id="9" name="Горизонтальный свиток 8"/>
          <p:cNvSpPr/>
          <p:nvPr/>
        </p:nvSpPr>
        <p:spPr>
          <a:xfrm>
            <a:off x="611560" y="0"/>
            <a:ext cx="5544616" cy="1484784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4968552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Литературно-музыкальная композиция «На привале», занявшая 1 место на районном конкурсе «Наша память вечна»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узейный урок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772816"/>
            <a:ext cx="5935663" cy="4649788"/>
          </a:xfrm>
        </p:spPr>
      </p:pic>
      <p:pic>
        <p:nvPicPr>
          <p:cNvPr id="5" name="Рисунок 4" descr="DSC0202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минута молчания 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700213"/>
            <a:ext cx="2160588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SC0203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50" y="3500438"/>
            <a:ext cx="2176463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SC0202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300663"/>
            <a:ext cx="2160588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Горизонтальный свиток 10"/>
          <p:cNvSpPr/>
          <p:nvPr/>
        </p:nvSpPr>
        <p:spPr>
          <a:xfrm>
            <a:off x="467544" y="0"/>
            <a:ext cx="5688632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5112568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Руководитель музея Чернышова Т.М. проводит экскурсию в музее, посвященную 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Дню героев Отечества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11" descr="P10503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88125" y="0"/>
            <a:ext cx="2160588" cy="1557338"/>
          </a:xfrm>
        </p:spPr>
      </p:pic>
      <p:pic>
        <p:nvPicPr>
          <p:cNvPr id="15" name="Рисунок 14" descr="P1080820.JPG"/>
          <p:cNvPicPr>
            <a:picLocks noChangeAspect="1"/>
          </p:cNvPicPr>
          <p:nvPr/>
        </p:nvPicPr>
        <p:blipFill>
          <a:blip r:embed="rId3" cstate="print"/>
          <a:srcRect t="10547" r="24287"/>
          <a:stretch>
            <a:fillRect/>
          </a:stretch>
        </p:blipFill>
        <p:spPr bwMode="auto">
          <a:xfrm>
            <a:off x="395536" y="1768475"/>
            <a:ext cx="5745163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P108081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628775"/>
            <a:ext cx="21605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P108082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429000"/>
            <a:ext cx="21605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SDC10165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29225"/>
            <a:ext cx="21605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Горизонтальный свиток 7"/>
          <p:cNvSpPr/>
          <p:nvPr/>
        </p:nvSpPr>
        <p:spPr>
          <a:xfrm>
            <a:off x="467544" y="0"/>
            <a:ext cx="5832648" cy="1484784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5040560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В музее ведется большая исследовательская работа, к которой привлекаются живые свидетели войны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1303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8315"/>
          <a:stretch>
            <a:fillRect/>
          </a:stretch>
        </p:blipFill>
        <p:spPr>
          <a:xfrm>
            <a:off x="251520" y="2060848"/>
            <a:ext cx="5999163" cy="4176712"/>
          </a:xfrm>
        </p:spPr>
      </p:pic>
      <p:pic>
        <p:nvPicPr>
          <p:cNvPr id="5" name="Рисунок 4" descr="P113035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P113036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628775"/>
            <a:ext cx="21605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P113037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500438"/>
            <a:ext cx="2195513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1130376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91138"/>
            <a:ext cx="216058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467544" y="0"/>
            <a:ext cx="5760640" cy="1556792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5482952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Творческий вечер  ветерана педагогического труда, поэтессы Лазаревой Г.А.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6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1520" y="1772816"/>
            <a:ext cx="5970588" cy="4752975"/>
          </a:xfrm>
        </p:spPr>
      </p:pic>
      <p:pic>
        <p:nvPicPr>
          <p:cNvPr id="5" name="Рисунок 4" descr="SAM_263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0"/>
            <a:ext cx="2160588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SDC1122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628775"/>
            <a:ext cx="21605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DC1199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500438"/>
            <a:ext cx="2160588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DC11996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5237163"/>
            <a:ext cx="216058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Горизонтальный свиток 8"/>
          <p:cNvSpPr/>
          <p:nvPr/>
        </p:nvSpPr>
        <p:spPr>
          <a:xfrm>
            <a:off x="539552" y="0"/>
            <a:ext cx="5616624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5184576" cy="1143000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chemeClr val="tx1"/>
                </a:solidFill>
              </a:rPr>
              <a:t>Есть в музее реликвии, которые особенно дороги нам - это книги, подаренные гостями музея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5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624" y="1817688"/>
            <a:ext cx="4132262" cy="5040312"/>
          </a:xfrm>
        </p:spPr>
      </p:pic>
      <p:pic>
        <p:nvPicPr>
          <p:cNvPr id="8" name="Рисунок 7" descr="img014.jpg"/>
          <p:cNvPicPr>
            <a:picLocks noChangeAspect="1"/>
          </p:cNvPicPr>
          <p:nvPr/>
        </p:nvPicPr>
        <p:blipFill>
          <a:blip r:embed="rId3" cstate="print"/>
          <a:srcRect l="2943"/>
          <a:stretch>
            <a:fillRect/>
          </a:stretch>
        </p:blipFill>
        <p:spPr>
          <a:xfrm>
            <a:off x="7092280" y="0"/>
            <a:ext cx="1255379" cy="1772816"/>
          </a:xfrm>
          <a:prstGeom prst="rect">
            <a:avLst/>
          </a:prstGeom>
        </p:spPr>
      </p:pic>
      <p:sp>
        <p:nvSpPr>
          <p:cNvPr id="10" name="Горизонтальный свиток 9"/>
          <p:cNvSpPr/>
          <p:nvPr/>
        </p:nvSpPr>
        <p:spPr>
          <a:xfrm>
            <a:off x="1043608" y="0"/>
            <a:ext cx="4968552" cy="1484784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4834880" cy="114300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chemeClr val="tx1"/>
                </a:solidFill>
              </a:rPr>
              <a:t>Наши достижения</a:t>
            </a:r>
          </a:p>
        </p:txBody>
      </p:sp>
      <p:pic>
        <p:nvPicPr>
          <p:cNvPr id="7" name="Рисунок 6" descr="img0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1844824"/>
            <a:ext cx="1296779" cy="1728192"/>
          </a:xfrm>
          <a:prstGeom prst="rect">
            <a:avLst/>
          </a:prstGeom>
        </p:spPr>
      </p:pic>
      <p:pic>
        <p:nvPicPr>
          <p:cNvPr id="9" name="Рисунок 8" descr="img0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3645024"/>
            <a:ext cx="1296144" cy="1606534"/>
          </a:xfrm>
          <a:prstGeom prst="rect">
            <a:avLst/>
          </a:prstGeom>
        </p:spPr>
      </p:pic>
      <p:pic>
        <p:nvPicPr>
          <p:cNvPr id="5" name="Рисунок 4" descr="SAM_256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5291137"/>
            <a:ext cx="2160588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SDC114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0"/>
            <a:ext cx="2232247" cy="15606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2204864"/>
            <a:ext cx="4572000" cy="31670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Музей посетило - 132 человека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Проведено экскурсий – 52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Проведено бесед – 26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Совершено походов и экскурсий – 5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Проведено массовых мероприятий на       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chemeClr val="bg1"/>
                </a:solidFill>
              </a:rPr>
              <a:t>    базе музея-35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Проведено уроков на базе музея – 9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Открыты новые экспозиции- 7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Музей пополнился новыми  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chemeClr val="bg1"/>
                </a:solidFill>
              </a:rPr>
              <a:t>   экспонатами – 22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Музей стал лауреатом областного  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chemeClr val="bg1"/>
                </a:solidFill>
              </a:rPr>
              <a:t>    конкурса школьных музеев.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51520" y="0"/>
            <a:ext cx="5904656" cy="1700808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5760640" cy="1143000"/>
          </a:xfrm>
        </p:spPr>
        <p:txBody>
          <a:bodyPr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РЕЗУЛЬТАТЫ РАБОТЫ МУЗЕЯ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 за  </a:t>
            </a:r>
            <a:r>
              <a:rPr lang="ru-RU" sz="1600" b="1" dirty="0" smtClean="0">
                <a:solidFill>
                  <a:schemeClr val="tx1"/>
                </a:solidFill>
              </a:rPr>
              <a:t>2013-2016 </a:t>
            </a:r>
            <a:r>
              <a:rPr lang="ru-RU" sz="1600" b="1" dirty="0" smtClean="0">
                <a:solidFill>
                  <a:schemeClr val="tx1"/>
                </a:solidFill>
              </a:rPr>
              <a:t>гг.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" name="Лента лицом вверх 6"/>
          <p:cNvSpPr/>
          <p:nvPr/>
        </p:nvSpPr>
        <p:spPr>
          <a:xfrm>
            <a:off x="4355976" y="3429000"/>
            <a:ext cx="4644008" cy="3429000"/>
          </a:xfrm>
          <a:prstGeom prst="ribbon2">
            <a:avLst/>
          </a:prstGeom>
          <a:solidFill>
            <a:srgbClr val="C0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652120" y="3429000"/>
            <a:ext cx="2232248" cy="2880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Музеем мы своим гордимся,</a:t>
            </a:r>
            <a:br>
              <a:rPr lang="ru-RU" b="1" dirty="0" smtClean="0"/>
            </a:br>
            <a:r>
              <a:rPr lang="ru-RU" b="1" dirty="0" smtClean="0"/>
              <a:t>Ведь не везде такие есть.</a:t>
            </a:r>
            <a:br>
              <a:rPr lang="ru-RU" b="1" dirty="0" smtClean="0"/>
            </a:br>
            <a:r>
              <a:rPr lang="ru-RU" b="1" dirty="0" smtClean="0"/>
              <a:t>А всем, кто над его созданием трудился</a:t>
            </a:r>
            <a:br>
              <a:rPr lang="ru-RU" b="1" dirty="0" smtClean="0"/>
            </a:br>
            <a:r>
              <a:rPr lang="ru-RU" b="1" dirty="0" smtClean="0"/>
              <a:t>Хвала и слава, уважение и честь!</a:t>
            </a:r>
            <a:endParaRPr lang="ru-RU" b="1" dirty="0"/>
          </a:p>
        </p:txBody>
      </p:sp>
      <p:pic>
        <p:nvPicPr>
          <p:cNvPr id="8" name="Рисунок 7" descr="SDC114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1700808"/>
            <a:ext cx="2232248" cy="16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1140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941168"/>
            <a:ext cx="8784976" cy="1772816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</a:t>
            </a:r>
            <a:r>
              <a:rPr lang="ru-RU" sz="2000" b="1" dirty="0" smtClean="0"/>
              <a:t>Весь смысл существования краеведческого музея - это воспитание в человеке патриотизма, любви не только к Родине в целом, но и к селу, в котором ты живешь, к улице, по которой ходишь в школу, к обыкновенным людям, окружающим тебя, без которых невозможно было бы прошлое, настоящее и будущее.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Фото0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552690">
            <a:off x="1612800" y="4549898"/>
            <a:ext cx="1588930" cy="2118573"/>
          </a:xfrm>
          <a:prstGeom prst="rect">
            <a:avLst/>
          </a:prstGeom>
        </p:spPr>
      </p:pic>
      <p:pic>
        <p:nvPicPr>
          <p:cNvPr id="5" name="Рисунок 4" descr="P11400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0"/>
            <a:ext cx="2160240" cy="1538790"/>
          </a:xfrm>
          <a:prstGeom prst="rect">
            <a:avLst/>
          </a:prstGeom>
        </p:spPr>
      </p:pic>
      <p:pic>
        <p:nvPicPr>
          <p:cNvPr id="10" name="Рисунок 9" descr="Фото0131.jpg"/>
          <p:cNvPicPr>
            <a:picLocks noChangeAspect="1"/>
          </p:cNvPicPr>
          <p:nvPr/>
        </p:nvPicPr>
        <p:blipFill>
          <a:blip r:embed="rId4" cstate="print"/>
          <a:srcRect t="10128"/>
          <a:stretch>
            <a:fillRect/>
          </a:stretch>
        </p:blipFill>
        <p:spPr>
          <a:xfrm>
            <a:off x="3059832" y="4029881"/>
            <a:ext cx="2627784" cy="2828119"/>
          </a:xfrm>
          <a:prstGeom prst="rect">
            <a:avLst/>
          </a:prstGeom>
        </p:spPr>
      </p:pic>
      <p:pic>
        <p:nvPicPr>
          <p:cNvPr id="9" name="Рисунок 8" descr="Фото01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3573016"/>
            <a:ext cx="2166744" cy="1625058"/>
          </a:xfrm>
          <a:prstGeom prst="rect">
            <a:avLst/>
          </a:prstGeom>
        </p:spPr>
      </p:pic>
      <p:pic>
        <p:nvPicPr>
          <p:cNvPr id="8" name="Рисунок 7" descr="P1170606.JPG"/>
          <p:cNvPicPr>
            <a:picLocks noChangeAspect="1"/>
          </p:cNvPicPr>
          <p:nvPr/>
        </p:nvPicPr>
        <p:blipFill>
          <a:blip r:embed="rId6" cstate="print"/>
          <a:srcRect b="14300"/>
          <a:stretch>
            <a:fillRect/>
          </a:stretch>
        </p:blipFill>
        <p:spPr>
          <a:xfrm>
            <a:off x="6588224" y="5229200"/>
            <a:ext cx="2160240" cy="1628800"/>
          </a:xfrm>
          <a:prstGeom prst="rect">
            <a:avLst/>
          </a:prstGeom>
        </p:spPr>
      </p:pic>
      <p:pic>
        <p:nvPicPr>
          <p:cNvPr id="6" name="Рисунок 5" descr="P11701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60232" y="1772816"/>
            <a:ext cx="2088232" cy="1584176"/>
          </a:xfrm>
          <a:prstGeom prst="rect">
            <a:avLst/>
          </a:prstGeom>
        </p:spPr>
      </p:pic>
      <p:sp>
        <p:nvSpPr>
          <p:cNvPr id="4" name="Круглая лента лицом вверх 3"/>
          <p:cNvSpPr/>
          <p:nvPr/>
        </p:nvSpPr>
        <p:spPr>
          <a:xfrm>
            <a:off x="323528" y="0"/>
            <a:ext cx="8352928" cy="4392488"/>
          </a:xfrm>
          <a:prstGeom prst="ellipseRibbon2">
            <a:avLst/>
          </a:prstGeom>
          <a:blipFill>
            <a:blip r:embed="rId8" cstate="print"/>
            <a:tile tx="0" ty="0" sx="100000" sy="100000" flip="none" algn="tl"/>
          </a:blip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  </a:t>
            </a:r>
            <a:r>
              <a:rPr lang="ru-RU" sz="2400" b="1" dirty="0" smtClean="0">
                <a:solidFill>
                  <a:schemeClr val="bg1"/>
                </a:solidFill>
              </a:rPr>
              <a:t>Есть память,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 которой не будет 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                            забвенья,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И слава, 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 которой не будет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                                конца!</a:t>
            </a:r>
          </a:p>
        </p:txBody>
      </p:sp>
      <p:pic>
        <p:nvPicPr>
          <p:cNvPr id="11" name="Рисунок 10" descr="Фото013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29251">
            <a:off x="285046" y="4412678"/>
            <a:ext cx="1581416" cy="210855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5791200" cy="4525963"/>
          </a:xfrm>
        </p:spPr>
        <p:txBody>
          <a:bodyPr/>
          <a:lstStyle/>
          <a:p>
            <a:pPr algn="ctr">
              <a:buNone/>
            </a:pPr>
            <a:endParaRPr lang="ru-RU" sz="18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Муниципальное казенное </a:t>
            </a:r>
            <a:r>
              <a:rPr lang="ru-RU" sz="1800" b="1" dirty="0" smtClean="0">
                <a:solidFill>
                  <a:schemeClr val="bg1"/>
                </a:solidFill>
              </a:rPr>
              <a:t>общеобразовательное </a:t>
            </a:r>
            <a:r>
              <a:rPr lang="ru-RU" sz="1800" b="1" dirty="0" smtClean="0">
                <a:solidFill>
                  <a:schemeClr val="bg1"/>
                </a:solidFill>
              </a:rPr>
              <a:t>учреждение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Малоивановская основная 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</a:rPr>
              <a:t>школа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Дубовского муниципального района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Волгоградской области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404023, Волгоградская область, Дубовский    район, с. Малая Ивановка, ул.Центральная 27.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Тел</a:t>
            </a:r>
            <a:r>
              <a:rPr lang="en-US" sz="1800" b="1" dirty="0" smtClean="0">
                <a:solidFill>
                  <a:schemeClr val="bg1"/>
                </a:solidFill>
              </a:rPr>
              <a:t>. / </a:t>
            </a:r>
            <a:r>
              <a:rPr lang="ru-RU" sz="1800" b="1" dirty="0" smtClean="0">
                <a:solidFill>
                  <a:schemeClr val="bg1"/>
                </a:solidFill>
              </a:rPr>
              <a:t>факс </a:t>
            </a:r>
            <a:r>
              <a:rPr lang="en-US" sz="1800" b="1" dirty="0" smtClean="0">
                <a:solidFill>
                  <a:schemeClr val="bg1"/>
                </a:solidFill>
              </a:rPr>
              <a:t> (84458)  7-23-24.  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1800" b="1" dirty="0" smtClean="0">
                <a:solidFill>
                  <a:schemeClr val="bg1"/>
                </a:solidFill>
              </a:rPr>
              <a:t> e-mail: malaia-ivanovka @ mail. ru 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ОКПО 46050457, ОГРН 1023405374101, ИНН/КПП 3405008701/340501001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 </a:t>
            </a:r>
            <a:endParaRPr lang="ru-RU" sz="18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395536" y="0"/>
            <a:ext cx="5832648" cy="1512168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5400600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Адрес музея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SDC119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1737674"/>
            <a:ext cx="2160240" cy="1627938"/>
          </a:xfrm>
          <a:prstGeom prst="rect">
            <a:avLst/>
          </a:prstGeom>
        </p:spPr>
      </p:pic>
      <p:pic>
        <p:nvPicPr>
          <p:cNvPr id="6" name="Рисунок 5" descr="SDC119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0"/>
            <a:ext cx="2160240" cy="1566174"/>
          </a:xfrm>
          <a:prstGeom prst="rect">
            <a:avLst/>
          </a:prstGeom>
        </p:spPr>
      </p:pic>
      <p:pic>
        <p:nvPicPr>
          <p:cNvPr id="7" name="Рисунок 6" descr="SDC119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501008"/>
            <a:ext cx="2160240" cy="1610798"/>
          </a:xfrm>
          <a:prstGeom prst="rect">
            <a:avLst/>
          </a:prstGeom>
        </p:spPr>
      </p:pic>
      <p:pic>
        <p:nvPicPr>
          <p:cNvPr id="8" name="Рисунок 7" descr="SDC1123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5229200"/>
            <a:ext cx="2160240" cy="1628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683568" y="0"/>
            <a:ext cx="5472608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4392488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Авторы проекта: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132856"/>
            <a:ext cx="557466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/>
              <a:t>Актив музея</a:t>
            </a:r>
            <a:r>
              <a:rPr lang="ru-RU" sz="2400" b="1" dirty="0" smtClean="0"/>
              <a:t>: </a:t>
            </a:r>
            <a:r>
              <a:rPr lang="ru-RU" sz="2400" dirty="0" smtClean="0">
                <a:solidFill>
                  <a:schemeClr val="bg1"/>
                </a:solidFill>
              </a:rPr>
              <a:t>Маслова Галина </a:t>
            </a:r>
            <a:r>
              <a:rPr lang="ru-RU" sz="2400" dirty="0" smtClean="0">
                <a:solidFill>
                  <a:schemeClr val="bg1"/>
                </a:solidFill>
              </a:rPr>
              <a:t>-9кл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Мелихова Полина </a:t>
            </a:r>
            <a:r>
              <a:rPr lang="ru-RU" sz="2400" dirty="0" smtClean="0">
                <a:solidFill>
                  <a:schemeClr val="bg1"/>
                </a:solidFill>
              </a:rPr>
              <a:t>-9кл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Ганина Алина – </a:t>
            </a:r>
            <a:r>
              <a:rPr lang="ru-RU" sz="2400" dirty="0" smtClean="0">
                <a:solidFill>
                  <a:schemeClr val="bg1"/>
                </a:solidFill>
              </a:rPr>
              <a:t>9кл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</a:t>
            </a:r>
            <a:r>
              <a:rPr lang="ru-RU" sz="2400" dirty="0" err="1" smtClean="0">
                <a:solidFill>
                  <a:schemeClr val="bg1"/>
                </a:solidFill>
              </a:rPr>
              <a:t>Шацких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Дарья – 8кл.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                       </a:t>
            </a:r>
            <a:r>
              <a:rPr lang="ru-RU" sz="2400" dirty="0" smtClean="0">
                <a:solidFill>
                  <a:schemeClr val="bg1"/>
                </a:solidFill>
              </a:rPr>
              <a:t>Рублев Сергей </a:t>
            </a:r>
            <a:r>
              <a:rPr lang="ru-RU" sz="2400" dirty="0" smtClean="0">
                <a:solidFill>
                  <a:schemeClr val="bg1"/>
                </a:solidFill>
              </a:rPr>
              <a:t> -7кл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b="1" u="sng" dirty="0" smtClean="0"/>
              <a:t>Руководители проекта</a:t>
            </a:r>
            <a:r>
              <a:rPr lang="ru-RU" sz="2400" b="1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FF00"/>
                </a:solidFill>
              </a:rPr>
              <a:t>учитель истории Маслова Н.А.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FF00"/>
                </a:solidFill>
              </a:rPr>
              <a:t>учитель краеведения Летягина И.В.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6" name="Рисунок 5" descr="P10700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5085184"/>
            <a:ext cx="2160240" cy="1772816"/>
          </a:xfrm>
          <a:prstGeom prst="rect">
            <a:avLst/>
          </a:prstGeom>
        </p:spPr>
      </p:pic>
      <p:pic>
        <p:nvPicPr>
          <p:cNvPr id="7" name="Рисунок 6" descr="P10700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3356992"/>
            <a:ext cx="2160240" cy="1584176"/>
          </a:xfrm>
          <a:prstGeom prst="rect">
            <a:avLst/>
          </a:prstGeom>
        </p:spPr>
      </p:pic>
      <p:pic>
        <p:nvPicPr>
          <p:cNvPr id="9" name="Рисунок 8" descr="IMG_147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0"/>
            <a:ext cx="2171733" cy="1556792"/>
          </a:xfrm>
          <a:prstGeom prst="rect">
            <a:avLst/>
          </a:prstGeom>
        </p:spPr>
      </p:pic>
      <p:pic>
        <p:nvPicPr>
          <p:cNvPr id="10" name="Рисунок 9" descr="IMG_259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1700808"/>
            <a:ext cx="2160240" cy="156617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:\SDC1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4968552" cy="3726414"/>
          </a:xfrm>
          <a:prstGeom prst="rect">
            <a:avLst/>
          </a:prstGeom>
          <a:noFill/>
        </p:spPr>
      </p:pic>
      <p:sp>
        <p:nvSpPr>
          <p:cNvPr id="6" name="Горизонтальный свиток 5"/>
          <p:cNvSpPr/>
          <p:nvPr/>
        </p:nvSpPr>
        <p:spPr>
          <a:xfrm>
            <a:off x="755576" y="0"/>
            <a:ext cx="5328592" cy="1628800"/>
          </a:xfrm>
          <a:prstGeom prst="horizontalScroll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 rot="10800000" flipV="1">
            <a:off x="971599" y="192369"/>
            <a:ext cx="4824535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ru-RU" sz="1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Без прошлого нет </a:t>
            </a:r>
            <a:r>
              <a:rPr lang="ru-RU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будущего.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ru-RU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ru-RU" sz="1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нашем маленьком музее мы бережно храним прошлое</a:t>
            </a:r>
            <a:r>
              <a:rPr lang="ru-RU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ru-RU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И воспитываем наше будущее.</a:t>
            </a:r>
          </a:p>
        </p:txBody>
      </p:sp>
      <p:sp>
        <p:nvSpPr>
          <p:cNvPr id="8" name="Волна 7"/>
          <p:cNvSpPr/>
          <p:nvPr/>
        </p:nvSpPr>
        <p:spPr>
          <a:xfrm>
            <a:off x="251520" y="5373216"/>
            <a:ext cx="5904656" cy="1484784"/>
          </a:xfrm>
          <a:prstGeom prst="wav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55576" y="5949280"/>
            <a:ext cx="4666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Приглашаем в наш музей!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tural_casing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natural_casing</Template>
  <TotalTime>555</TotalTime>
  <Words>778</Words>
  <Application>Microsoft Office PowerPoint</Application>
  <PresentationFormat>Экран (4:3)</PresentationFormat>
  <Paragraphs>79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natural_casing</vt:lpstr>
      <vt:lpstr> </vt:lpstr>
      <vt:lpstr>Слайд 2</vt:lpstr>
      <vt:lpstr>Все собранные материалы, вещи и реликвии вылились в создание в школе комплексного краеведческого музея. Организация школьного музея - результат работы учащихся, учителей и родителей разных поколений. В основе этого лежит поиск, глубокий интерес к прошлому,любовь к родному краю </vt:lpstr>
      <vt:lpstr> Наш музей начинается ещё со школьного двора, где стоит памятник героям гражданской и Великой Отечественной войн </vt:lpstr>
      <vt:lpstr>Каждый старый, пожелтевший архивный листок, воспоминание ветеранов, каждая чудом уцелевшая старинная вещь или фотография - целая история, которую мы бережно храним и передаем следующему поколению </vt:lpstr>
      <vt:lpstr>Экспозиция музея, посвященная нашим землякам  - участникам гражданской войны</vt:lpstr>
      <vt:lpstr>Экспозиция о нашем земляке,  полковнике ракетных войск Корчагине А.А., похороненном в нашем  селе</vt:lpstr>
      <vt:lpstr>Встреча  поколений: сын Корчагина А.А., подполковник ракетных войск, рассказывает учащимся школы о своем отце.</vt:lpstr>
      <vt:lpstr>Совместная поисковая работа школьников и неравнодушных к истории родного края людей вылилась в создание Книги памяти села Малая Ивановка</vt:lpstr>
      <vt:lpstr>Персональная экспозиция о боевом пути и трудовой деятельности Мелихова А.Ф.</vt:lpstr>
      <vt:lpstr>Экспозиция, посвященная расположению в нашем селе штаба Сталинградского фронта начинается с мемориальной доски, закреплённой на фасаде школы с надписью: «Здесь в августе – сентябре 1942 года располагался штаб Сталинградского фронта»</vt:lpstr>
      <vt:lpstr>Экспозиция, появившаяся благодаря воспоминаниям ветерана ВОВ Тароватова И.С., занявшая 1 место на районном конкурсе представителей школьных музеев.</vt:lpstr>
      <vt:lpstr>Свой след оставила война… </vt:lpstr>
      <vt:lpstr>Экспозиция, посвященная истории пионерской организации нашего села</vt:lpstr>
      <vt:lpstr>Здесь русский дух, здесь Русью пахнет»- такая надпись встречает всех гостей при входе в историко-этнографическое отделение музея. Здесь настоящий уголок русской культуры. </vt:lpstr>
      <vt:lpstr>Все экспонаты - это убранство русской избы: на окнах «выбитые» занавески, красный угол с иконами и лампадкой, макет русской печи с домашней утварью и посудой</vt:lpstr>
      <vt:lpstr>Есть у нас в музее люлька и прялка, рубель и безмен, различные утюги, патефон…</vt:lpstr>
      <vt:lpstr>Наши учащиеся с большим удовольствием посещают этот своеобразный уголок русской старины</vt:lpstr>
      <vt:lpstr>Мы можем подержать в руках предметы быта и орудия  труда крестьян</vt:lpstr>
      <vt:lpstr>В гостях нашего музея депутат областной думы Цыбизова Т.И.</vt:lpstr>
      <vt:lpstr>Посещение  ветеранами Тракторозаводского района г.Волгограда и г.Дубовки нашего музея</vt:lpstr>
      <vt:lpstr>«Помнить сердце велит…»  (встреча в зале музея с ветеранами войны и тружениками тыла)</vt:lpstr>
      <vt:lpstr>«Минувших лет святая память»</vt:lpstr>
      <vt:lpstr>Экскурсия по экспозиции «В десятилетиях не утонули их лица, подвиги и имена…», которая рассказывает о нашем земляке Ване Сидорове, 17-летнем разведчике, геройски погибшим во время ВОВ</vt:lpstr>
      <vt:lpstr>Торжественное мероприятие,  посвященное 65-летию Победы в ВОВ  «Память за собою позови…»</vt:lpstr>
      <vt:lpstr>Литературно-музыкальная композиция «На привале», занявшая 1 место на районном конкурсе «Наша память вечна»</vt:lpstr>
      <vt:lpstr>Руководитель музея Чернышова Т.М. проводит экскурсию в музее, посвященную  Дню героев Отечества</vt:lpstr>
      <vt:lpstr>В музее ведется большая исследовательская работа, к которой привлекаются живые свидетели войны</vt:lpstr>
      <vt:lpstr>Творческий вечер  ветерана педагогического труда, поэтессы Лазаревой Г.А.</vt:lpstr>
      <vt:lpstr>Есть в музее реликвии, которые особенно дороги нам - это книги, подаренные гостями музея</vt:lpstr>
      <vt:lpstr>Наши достижения</vt:lpstr>
      <vt:lpstr>РЕЗУЛЬТАТЫ РАБОТЫ МУЗЕЯ  за  2013-2016 гг.</vt:lpstr>
      <vt:lpstr>Слайд 33</vt:lpstr>
      <vt:lpstr>Слайд 34</vt:lpstr>
      <vt:lpstr>Адрес музея</vt:lpstr>
      <vt:lpstr>Авторы проекта:</vt:lpstr>
      <vt:lpstr>Слайд 37</vt:lpstr>
    </vt:vector>
  </TitlesOfParts>
  <Company>GSG-Group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Casing</dc:title>
  <dc:creator>Масловы</dc:creator>
  <cp:lastModifiedBy>Олег</cp:lastModifiedBy>
  <cp:revision>51</cp:revision>
  <dcterms:created xsi:type="dcterms:W3CDTF">2013-11-06T12:42:59Z</dcterms:created>
  <dcterms:modified xsi:type="dcterms:W3CDTF">2016-05-30T17:24:33Z</dcterms:modified>
</cp:coreProperties>
</file>