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3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B881DC-4BD4-4B27-956F-EE62DF528C8C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BA691E-AA59-4EA7-B1E1-0B144B0A8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17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A4E03-1A82-4900-81A4-AF8C7B041675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9CF4-05A6-46F8-ABAD-890BFFAD41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A4E03-1A82-4900-81A4-AF8C7B041675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9CF4-05A6-46F8-ABAD-890BFFAD41F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A4E03-1A82-4900-81A4-AF8C7B041675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9CF4-05A6-46F8-ABAD-890BFFAD41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A4E03-1A82-4900-81A4-AF8C7B041675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9CF4-05A6-46F8-ABAD-890BFFAD41F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A4E03-1A82-4900-81A4-AF8C7B041675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9CF4-05A6-46F8-ABAD-890BFFAD41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A4E03-1A82-4900-81A4-AF8C7B041675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9CF4-05A6-46F8-ABAD-890BFFAD41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A4E03-1A82-4900-81A4-AF8C7B041675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9CF4-05A6-46F8-ABAD-890BFFAD41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A4E03-1A82-4900-81A4-AF8C7B041675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9CF4-05A6-46F8-ABAD-890BFFAD41FD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A4E03-1A82-4900-81A4-AF8C7B041675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9CF4-05A6-46F8-ABAD-890BFFAD41F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A4E03-1A82-4900-81A4-AF8C7B041675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9CF4-05A6-46F8-ABAD-890BFFAD41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A4E03-1A82-4900-81A4-AF8C7B041675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9CF4-05A6-46F8-ABAD-890BFFAD41FD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DF6A4E03-1A82-4900-81A4-AF8C7B041675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CBF69CF4-05A6-46F8-ABAD-890BFFAD41F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19675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/>
              <a:t>Сценарий образовательного терренкура «Теремок» с детьми второй младшей группы.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4077072"/>
            <a:ext cx="8208912" cy="1054968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Подготовил воспитатель: Сиволобова В.Ю</a:t>
            </a:r>
          </a:p>
        </p:txBody>
      </p:sp>
    </p:spTree>
    <p:extLst>
      <p:ext uri="{BB962C8B-B14F-4D97-AF65-F5344CB8AC3E}">
        <p14:creationId xmlns:p14="http://schemas.microsoft.com/office/powerpoint/2010/main" val="272294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2420888"/>
            <a:ext cx="7408333" cy="345069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     Цель</a:t>
            </a:r>
            <a:r>
              <a:rPr lang="ru-RU" dirty="0"/>
              <a:t>: </a:t>
            </a:r>
            <a:endParaRPr lang="ru-RU" dirty="0" smtClean="0"/>
          </a:p>
          <a:p>
            <a:r>
              <a:rPr lang="ru-RU" dirty="0" smtClean="0"/>
              <a:t>Оздоровление </a:t>
            </a:r>
            <a:r>
              <a:rPr lang="ru-RU" dirty="0"/>
              <a:t>и укрепление организма воспитанников, повышение уровня двигательной активности, познавательно-исследовательской деятельности детей.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Задачи</a:t>
            </a:r>
            <a:r>
              <a:rPr lang="ru-RU" dirty="0"/>
              <a:t>: </a:t>
            </a:r>
            <a:endParaRPr lang="ru-RU" dirty="0" smtClean="0"/>
          </a:p>
          <a:p>
            <a:r>
              <a:rPr lang="ru-RU" dirty="0" smtClean="0"/>
              <a:t>Формировать </a:t>
            </a:r>
            <a:r>
              <a:rPr lang="ru-RU" dirty="0"/>
              <a:t>у детей представления о ветре и его свойствах;</a:t>
            </a:r>
          </a:p>
          <a:p>
            <a:r>
              <a:rPr lang="ru-RU" dirty="0" smtClean="0"/>
              <a:t>Закреплять </a:t>
            </a:r>
            <a:r>
              <a:rPr lang="ru-RU" dirty="0"/>
              <a:t>навыки детей в ходьбе, беге, прыжках, развивать координацию движений;</a:t>
            </a:r>
          </a:p>
          <a:p>
            <a:r>
              <a:rPr lang="ru-RU" dirty="0"/>
              <a:t>В</a:t>
            </a:r>
            <a:r>
              <a:rPr lang="ru-RU" dirty="0" smtClean="0"/>
              <a:t>овлекать </a:t>
            </a:r>
            <a:r>
              <a:rPr lang="ru-RU" dirty="0"/>
              <a:t>детей в активное «подражание» повадкам животных;</a:t>
            </a:r>
          </a:p>
          <a:p>
            <a:r>
              <a:rPr lang="ru-RU" dirty="0" smtClean="0"/>
              <a:t>Формировать </a:t>
            </a:r>
            <a:r>
              <a:rPr lang="ru-RU" dirty="0"/>
              <a:t>потребность в здоровом образе жизни.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 и задачи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2958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75152" y="2674938"/>
            <a:ext cx="4601633" cy="3451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Изучаем терренкур-маршрут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9910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Дети выходят на улицу…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2348880"/>
            <a:ext cx="727280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u="sng" dirty="0" smtClean="0">
                <a:solidFill>
                  <a:schemeClr val="tx2"/>
                </a:solidFill>
              </a:rPr>
              <a:t>Воспитатель</a:t>
            </a:r>
            <a:r>
              <a:rPr lang="ru-RU" sz="2400" dirty="0">
                <a:solidFill>
                  <a:schemeClr val="tx2"/>
                </a:solidFill>
              </a:rPr>
              <a:t>: </a:t>
            </a:r>
            <a:r>
              <a:rPr lang="ru-RU" sz="2400" dirty="0" smtClean="0">
                <a:solidFill>
                  <a:schemeClr val="tx2"/>
                </a:solidFill>
              </a:rPr>
              <a:t> Ребята</a:t>
            </a:r>
            <a:r>
              <a:rPr lang="ru-RU" sz="2400" dirty="0">
                <a:solidFill>
                  <a:schemeClr val="tx2"/>
                </a:solidFill>
              </a:rPr>
              <a:t>, сегодня мы с вами отправимся на прогулку, </a:t>
            </a:r>
            <a:r>
              <a:rPr lang="ru-RU" sz="2400" dirty="0" smtClean="0">
                <a:solidFill>
                  <a:schemeClr val="tx2"/>
                </a:solidFill>
              </a:rPr>
              <a:t>но </a:t>
            </a:r>
            <a:r>
              <a:rPr lang="ru-RU" sz="2400" dirty="0">
                <a:solidFill>
                  <a:schemeClr val="tx2"/>
                </a:solidFill>
              </a:rPr>
              <a:t>прогулка </a:t>
            </a:r>
            <a:r>
              <a:rPr lang="ru-RU" sz="2400" dirty="0" smtClean="0">
                <a:solidFill>
                  <a:schemeClr val="tx2"/>
                </a:solidFill>
              </a:rPr>
              <a:t>эта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не </a:t>
            </a:r>
            <a:r>
              <a:rPr lang="ru-RU" sz="2400" dirty="0">
                <a:solidFill>
                  <a:schemeClr val="tx2"/>
                </a:solidFill>
              </a:rPr>
              <a:t>простая, а сказочная.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Дети </a:t>
            </a:r>
            <a:r>
              <a:rPr lang="ru-RU" sz="2400" dirty="0">
                <a:solidFill>
                  <a:schemeClr val="tx2"/>
                </a:solidFill>
              </a:rPr>
              <a:t>выстраиваются в колонну по одному.</a:t>
            </a:r>
          </a:p>
          <a:p>
            <a:r>
              <a:rPr lang="ru-RU" sz="2400" u="sng" dirty="0">
                <a:solidFill>
                  <a:schemeClr val="tx2"/>
                </a:solidFill>
              </a:rPr>
              <a:t>Воспитатель</a:t>
            </a:r>
            <a:r>
              <a:rPr lang="ru-RU" sz="2400" dirty="0">
                <a:solidFill>
                  <a:schemeClr val="tx2"/>
                </a:solidFill>
              </a:rPr>
              <a:t>: </a:t>
            </a:r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Друг </a:t>
            </a:r>
            <a:r>
              <a:rPr lang="ru-RU" sz="2400" dirty="0">
                <a:solidFill>
                  <a:schemeClr val="tx2"/>
                </a:solidFill>
              </a:rPr>
              <a:t>за другом мы встаем,</a:t>
            </a:r>
          </a:p>
          <a:p>
            <a:r>
              <a:rPr lang="ru-RU" sz="2400" dirty="0">
                <a:solidFill>
                  <a:schemeClr val="tx2"/>
                </a:solidFill>
              </a:rPr>
              <a:t>В сказку весело идем (ходьба в колонне по одному)</a:t>
            </a:r>
          </a:p>
          <a:p>
            <a:r>
              <a:rPr lang="ru-RU" sz="2400" dirty="0">
                <a:solidFill>
                  <a:schemeClr val="tx2"/>
                </a:solidFill>
              </a:rPr>
              <a:t>На носочки встали, змейкой </a:t>
            </a:r>
            <a:r>
              <a:rPr lang="ru-RU" sz="2400" dirty="0" smtClean="0">
                <a:solidFill>
                  <a:schemeClr val="tx2"/>
                </a:solidFill>
              </a:rPr>
              <a:t>побежали (бег </a:t>
            </a:r>
            <a:r>
              <a:rPr lang="ru-RU" sz="2400" dirty="0">
                <a:solidFill>
                  <a:schemeClr val="tx2"/>
                </a:solidFill>
              </a:rPr>
              <a:t>змейкой)</a:t>
            </a:r>
          </a:p>
          <a:p>
            <a:r>
              <a:rPr lang="ru-RU" sz="2400" dirty="0">
                <a:solidFill>
                  <a:schemeClr val="tx2"/>
                </a:solidFill>
              </a:rPr>
              <a:t>Мы шагали и бежали и ни сколько </a:t>
            </a:r>
            <a:r>
              <a:rPr lang="ru-RU" sz="2400" dirty="0" smtClean="0">
                <a:solidFill>
                  <a:schemeClr val="tx2"/>
                </a:solidFill>
              </a:rPr>
              <a:t>не устали! </a:t>
            </a:r>
          </a:p>
        </p:txBody>
      </p:sp>
    </p:spTree>
    <p:extLst>
      <p:ext uri="{BB962C8B-B14F-4D97-AF65-F5344CB8AC3E}">
        <p14:creationId xmlns:p14="http://schemas.microsoft.com/office/powerpoint/2010/main" val="1196585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900" dirty="0" smtClean="0"/>
              <a:t>1</a:t>
            </a:r>
            <a:r>
              <a:rPr lang="ru-RU" dirty="0"/>
              <a:t>.</a:t>
            </a:r>
            <a:r>
              <a:rPr lang="ru-RU" dirty="0" smtClean="0"/>
              <a:t> Станция </a:t>
            </a:r>
            <a:r>
              <a:rPr lang="ru-RU" dirty="0"/>
              <a:t>«Мышкин лего-городок»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1789" y="2132856"/>
            <a:ext cx="48965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/>
                </a:solidFill>
                <a:latin typeface="Bahnschrift SemiLight" panose="020B0502040204020203" pitchFamily="34" charset="0"/>
              </a:rPr>
              <a:t>До маршрута построить из кубиков домик.</a:t>
            </a:r>
          </a:p>
          <a:p>
            <a:r>
              <a:rPr lang="ru-RU" u="sng" dirty="0">
                <a:solidFill>
                  <a:schemeClr val="tx2"/>
                </a:solidFill>
                <a:latin typeface="Bahnschrift SemiLight" panose="020B0502040204020203" pitchFamily="34" charset="0"/>
              </a:rPr>
              <a:t>Воспитатель</a:t>
            </a:r>
            <a:r>
              <a:rPr lang="ru-RU" dirty="0">
                <a:solidFill>
                  <a:schemeClr val="tx2"/>
                </a:solidFill>
                <a:latin typeface="Bahnschrift SemiLight" panose="020B0502040204020203" pitchFamily="34" charset="0"/>
              </a:rPr>
              <a:t>: </a:t>
            </a:r>
            <a:endParaRPr lang="ru-RU" dirty="0" smtClean="0">
              <a:solidFill>
                <a:schemeClr val="tx2"/>
              </a:solidFill>
              <a:latin typeface="Bahnschrift SemiLight" panose="020B0502040204020203" pitchFamily="34" charset="0"/>
            </a:endParaRPr>
          </a:p>
          <a:p>
            <a:r>
              <a:rPr lang="ru-RU" dirty="0" smtClean="0">
                <a:solidFill>
                  <a:schemeClr val="tx2"/>
                </a:solidFill>
                <a:latin typeface="Bahnschrift SemiLight" panose="020B0502040204020203" pitchFamily="34" charset="0"/>
              </a:rPr>
              <a:t>Стоит </a:t>
            </a:r>
            <a:r>
              <a:rPr lang="ru-RU" dirty="0">
                <a:solidFill>
                  <a:schemeClr val="tx2"/>
                </a:solidFill>
                <a:latin typeface="Bahnschrift SemiLight" panose="020B0502040204020203" pitchFamily="34" charset="0"/>
              </a:rPr>
              <a:t>в поле теремок, теремок,</a:t>
            </a:r>
          </a:p>
          <a:p>
            <a:r>
              <a:rPr lang="ru-RU" dirty="0">
                <a:solidFill>
                  <a:schemeClr val="tx2"/>
                </a:solidFill>
                <a:latin typeface="Bahnschrift SemiLight" panose="020B0502040204020203" pitchFamily="34" charset="0"/>
              </a:rPr>
              <a:t>Он не низок не высок, не высок,</a:t>
            </a:r>
          </a:p>
          <a:p>
            <a:r>
              <a:rPr lang="ru-RU" dirty="0" smtClean="0">
                <a:solidFill>
                  <a:schemeClr val="tx2"/>
                </a:solidFill>
                <a:latin typeface="Bahnschrift SemiLight" panose="020B0502040204020203" pitchFamily="34" charset="0"/>
              </a:rPr>
              <a:t>Кто </a:t>
            </a:r>
            <a:r>
              <a:rPr lang="ru-RU" dirty="0">
                <a:solidFill>
                  <a:schemeClr val="tx2"/>
                </a:solidFill>
                <a:latin typeface="Bahnschrift SemiLight" panose="020B0502040204020203" pitchFamily="34" charset="0"/>
              </a:rPr>
              <a:t>же в этом теремке живет?</a:t>
            </a:r>
          </a:p>
          <a:p>
            <a:r>
              <a:rPr lang="ru-RU" dirty="0">
                <a:solidFill>
                  <a:schemeClr val="tx2"/>
                </a:solidFill>
                <a:latin typeface="Bahnschrift SemiLight" panose="020B0502040204020203" pitchFamily="34" charset="0"/>
              </a:rPr>
              <a:t>В этом домике живет мышка.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779912" y="2834934"/>
            <a:ext cx="5184576" cy="38884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72083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Пальчиковая игра </a:t>
            </a:r>
            <a:r>
              <a:rPr lang="ru-RU" sz="3600" dirty="0"/>
              <a:t>«Мышь»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3528" y="2204864"/>
            <a:ext cx="3286477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  <a:latin typeface="Bahnschrift SemiLight" panose="020B0502040204020203" pitchFamily="34" charset="0"/>
              </a:rPr>
              <a:t>Мышь </a:t>
            </a:r>
            <a:r>
              <a:rPr lang="ru-RU" dirty="0">
                <a:solidFill>
                  <a:schemeClr val="tx2"/>
                </a:solidFill>
                <a:latin typeface="Bahnschrift SemiLight" panose="020B0502040204020203" pitchFamily="34" charset="0"/>
              </a:rPr>
              <a:t>полезла в первый раз,</a:t>
            </a:r>
          </a:p>
          <a:p>
            <a:r>
              <a:rPr lang="ru-RU" dirty="0">
                <a:solidFill>
                  <a:schemeClr val="tx2"/>
                </a:solidFill>
                <a:latin typeface="Bahnschrift SemiLight" panose="020B0502040204020203" pitchFamily="34" charset="0"/>
              </a:rPr>
              <a:t>Посмотреть который час.</a:t>
            </a:r>
          </a:p>
          <a:p>
            <a:r>
              <a:rPr lang="ru-RU" dirty="0">
                <a:solidFill>
                  <a:schemeClr val="tx2"/>
                </a:solidFill>
                <a:latin typeface="Bahnschrift SemiLight" panose="020B0502040204020203" pitchFamily="34" charset="0"/>
              </a:rPr>
              <a:t>Вдруг часы сказали: «Бом!»,</a:t>
            </a:r>
          </a:p>
          <a:p>
            <a:r>
              <a:rPr lang="ru-RU" dirty="0">
                <a:solidFill>
                  <a:schemeClr val="tx2"/>
                </a:solidFill>
                <a:latin typeface="Bahnschrift SemiLight" panose="020B0502040204020203" pitchFamily="34" charset="0"/>
              </a:rPr>
              <a:t>Мышь скатилась кувырком.</a:t>
            </a:r>
          </a:p>
          <a:p>
            <a:r>
              <a:rPr lang="ru-RU" dirty="0">
                <a:solidFill>
                  <a:schemeClr val="tx2"/>
                </a:solidFill>
                <a:latin typeface="Bahnschrift SemiLight" panose="020B0502040204020203" pitchFamily="34" charset="0"/>
              </a:rPr>
              <a:t>Мышь полезла второй раз,</a:t>
            </a:r>
          </a:p>
          <a:p>
            <a:r>
              <a:rPr lang="ru-RU" dirty="0">
                <a:solidFill>
                  <a:schemeClr val="tx2"/>
                </a:solidFill>
                <a:latin typeface="Bahnschrift SemiLight" panose="020B0502040204020203" pitchFamily="34" charset="0"/>
              </a:rPr>
              <a:t>Посмотреть который час.</a:t>
            </a:r>
          </a:p>
          <a:p>
            <a:r>
              <a:rPr lang="ru-RU" dirty="0">
                <a:solidFill>
                  <a:schemeClr val="tx2"/>
                </a:solidFill>
                <a:latin typeface="Bahnschrift SemiLight" panose="020B0502040204020203" pitchFamily="34" charset="0"/>
              </a:rPr>
              <a:t>Вдруг часы сказали: «Бом!»</a:t>
            </a:r>
          </a:p>
          <a:p>
            <a:r>
              <a:rPr lang="ru-RU" dirty="0">
                <a:solidFill>
                  <a:schemeClr val="tx2"/>
                </a:solidFill>
                <a:latin typeface="Bahnschrift SemiLight" panose="020B0502040204020203" pitchFamily="34" charset="0"/>
              </a:rPr>
              <a:t>Мышь скатилась кувырком.</a:t>
            </a:r>
          </a:p>
          <a:p>
            <a:r>
              <a:rPr lang="ru-RU" dirty="0">
                <a:solidFill>
                  <a:schemeClr val="tx2"/>
                </a:solidFill>
                <a:latin typeface="Bahnschrift SemiLight" panose="020B0502040204020203" pitchFamily="34" charset="0"/>
              </a:rPr>
              <a:t>Мышь полезла в третий раз,</a:t>
            </a:r>
          </a:p>
          <a:p>
            <a:r>
              <a:rPr lang="ru-RU" dirty="0">
                <a:solidFill>
                  <a:schemeClr val="tx2"/>
                </a:solidFill>
                <a:latin typeface="Bahnschrift SemiLight" panose="020B0502040204020203" pitchFamily="34" charset="0"/>
              </a:rPr>
              <a:t>Посмотреть который час.</a:t>
            </a:r>
          </a:p>
          <a:p>
            <a:r>
              <a:rPr lang="ru-RU" dirty="0">
                <a:solidFill>
                  <a:schemeClr val="tx2"/>
                </a:solidFill>
                <a:latin typeface="Bahnschrift SemiLight" panose="020B0502040204020203" pitchFamily="34" charset="0"/>
              </a:rPr>
              <a:t>Вдруг часы сказали: «Бом!»</a:t>
            </a:r>
          </a:p>
          <a:p>
            <a:r>
              <a:rPr lang="ru-RU" dirty="0">
                <a:solidFill>
                  <a:schemeClr val="tx2"/>
                </a:solidFill>
                <a:latin typeface="Bahnschrift SemiLight" panose="020B0502040204020203" pitchFamily="34" charset="0"/>
              </a:rPr>
              <a:t>Мышь скатилась </a:t>
            </a:r>
            <a:r>
              <a:rPr lang="ru-RU" dirty="0" smtClean="0">
                <a:solidFill>
                  <a:schemeClr val="tx2"/>
                </a:solidFill>
                <a:latin typeface="Bahnschrift SemiLight" panose="020B0502040204020203" pitchFamily="34" charset="0"/>
              </a:rPr>
              <a:t>кувырком.</a:t>
            </a:r>
            <a:endParaRPr lang="ru-RU" dirty="0">
              <a:solidFill>
                <a:schemeClr val="tx2"/>
              </a:solidFill>
              <a:latin typeface="Bahnschrift SemiLight" panose="020B0502040204020203" pitchFamily="34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005" y="2636912"/>
            <a:ext cx="5340085" cy="40050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13257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2</a:t>
            </a:r>
            <a:r>
              <a:rPr lang="ru-RU" sz="4000" dirty="0" smtClean="0"/>
              <a:t>. Станция </a:t>
            </a:r>
            <a:r>
              <a:rPr lang="ru-RU" sz="4000" dirty="0"/>
              <a:t>«Исследовательская</a:t>
            </a:r>
            <a:r>
              <a:rPr lang="ru-RU" sz="4000" dirty="0" smtClean="0"/>
              <a:t>»</a:t>
            </a:r>
            <a:r>
              <a:rPr lang="ru-RU" sz="2200" i="1" dirty="0">
                <a:latin typeface="Bahnschrift SemiLight" panose="020B0502040204020203" pitchFamily="34" charset="0"/>
              </a:rPr>
              <a:t> </a:t>
            </a:r>
            <a:r>
              <a:rPr lang="ru-RU" sz="2200" i="1" dirty="0" smtClean="0">
                <a:latin typeface="Bahnschrift SemiLight" panose="020B0502040204020203" pitchFamily="34" charset="0"/>
              </a:rPr>
              <a:t/>
            </a:r>
            <a:br>
              <a:rPr lang="ru-RU" sz="2200" i="1" dirty="0" smtClean="0">
                <a:latin typeface="Bahnschrift SemiLight" panose="020B0502040204020203" pitchFamily="34" charset="0"/>
              </a:rPr>
            </a:br>
            <a:r>
              <a:rPr lang="ru-RU" sz="2200" i="1" dirty="0" smtClean="0">
                <a:latin typeface="Bahnschrift SemiLight" panose="020B0502040204020203" pitchFamily="34" charset="0"/>
              </a:rPr>
              <a:t>    </a:t>
            </a:r>
            <a:r>
              <a:rPr lang="ru-RU" sz="27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Метео-площадка </a:t>
            </a:r>
            <a:r>
              <a:rPr lang="ru-RU" sz="2700" i="1" dirty="0">
                <a:latin typeface="Arial" panose="020B0604020202020204" pitchFamily="34" charset="0"/>
                <a:cs typeface="Arial" panose="020B0604020202020204" pitchFamily="34" charset="0"/>
              </a:rPr>
              <a:t>Галчонка «Ветерок»</a:t>
            </a:r>
            <a:br>
              <a:rPr lang="ru-RU" sz="27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7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2348880"/>
            <a:ext cx="3961341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u="sng" dirty="0" smtClean="0">
                <a:solidFill>
                  <a:schemeClr val="tx2"/>
                </a:solidFill>
                <a:latin typeface="Bahnschrift SemiLight" panose="020B0502040204020203" pitchFamily="34" charset="0"/>
              </a:rPr>
              <a:t>Воспитатель</a:t>
            </a:r>
            <a:r>
              <a:rPr lang="ru-RU" dirty="0">
                <a:solidFill>
                  <a:schemeClr val="tx2"/>
                </a:solidFill>
                <a:latin typeface="Bahnschrift SemiLight" panose="020B0502040204020203" pitchFamily="34" charset="0"/>
              </a:rPr>
              <a:t>: </a:t>
            </a:r>
            <a:endParaRPr lang="ru-RU" dirty="0" smtClean="0">
              <a:solidFill>
                <a:schemeClr val="tx2"/>
              </a:solidFill>
              <a:latin typeface="Bahnschrift SemiLight" panose="020B0502040204020203" pitchFamily="34" charset="0"/>
            </a:endParaRPr>
          </a:p>
          <a:p>
            <a:r>
              <a:rPr lang="ru-RU" dirty="0" smtClean="0">
                <a:solidFill>
                  <a:schemeClr val="tx2"/>
                </a:solidFill>
                <a:latin typeface="Bahnschrift SemiLight" panose="020B0502040204020203" pitchFamily="34" charset="0"/>
              </a:rPr>
              <a:t>Стоит </a:t>
            </a:r>
            <a:r>
              <a:rPr lang="ru-RU" dirty="0">
                <a:solidFill>
                  <a:schemeClr val="tx2"/>
                </a:solidFill>
                <a:latin typeface="Bahnschrift SemiLight" panose="020B0502040204020203" pitchFamily="34" charset="0"/>
              </a:rPr>
              <a:t>в поле теремок, теремок</a:t>
            </a:r>
          </a:p>
          <a:p>
            <a:r>
              <a:rPr lang="ru-RU" dirty="0">
                <a:solidFill>
                  <a:schemeClr val="tx2"/>
                </a:solidFill>
                <a:latin typeface="Bahnschrift SemiLight" panose="020B0502040204020203" pitchFamily="34" charset="0"/>
              </a:rPr>
              <a:t>Он не низок не высок, не высок,</a:t>
            </a:r>
          </a:p>
          <a:p>
            <a:r>
              <a:rPr lang="ru-RU" dirty="0">
                <a:solidFill>
                  <a:schemeClr val="tx2"/>
                </a:solidFill>
                <a:latin typeface="Bahnschrift SemiLight" panose="020B0502040204020203" pitchFamily="34" charset="0"/>
              </a:rPr>
              <a:t>Кто же в этом теремочке живет?</a:t>
            </a:r>
          </a:p>
          <a:p>
            <a:r>
              <a:rPr lang="ru-RU" dirty="0">
                <a:solidFill>
                  <a:schemeClr val="tx2"/>
                </a:solidFill>
                <a:latin typeface="Bahnschrift SemiLight" panose="020B0502040204020203" pitchFamily="34" charset="0"/>
              </a:rPr>
              <a:t>Кто же в этом невысоком живет?</a:t>
            </a:r>
          </a:p>
          <a:p>
            <a:r>
              <a:rPr lang="ru-RU" dirty="0" smtClean="0">
                <a:solidFill>
                  <a:schemeClr val="tx2"/>
                </a:solidFill>
                <a:latin typeface="Bahnschrift SemiLight" panose="020B0502040204020203" pitchFamily="34" charset="0"/>
              </a:rPr>
              <a:t>Загадка</a:t>
            </a:r>
            <a:r>
              <a:rPr lang="ru-RU" dirty="0">
                <a:solidFill>
                  <a:schemeClr val="tx2"/>
                </a:solidFill>
                <a:latin typeface="Bahnschrift SemiLight" panose="020B0502040204020203" pitchFamily="34" charset="0"/>
              </a:rPr>
              <a:t>: </a:t>
            </a:r>
            <a:r>
              <a:rPr lang="ru-RU" dirty="0" smtClean="0">
                <a:solidFill>
                  <a:schemeClr val="tx2"/>
                </a:solidFill>
                <a:latin typeface="Bahnschrift SemiLight" panose="020B0502040204020203" pitchFamily="34" charset="0"/>
              </a:rPr>
              <a:t>Гости </a:t>
            </a:r>
            <a:r>
              <a:rPr lang="ru-RU" dirty="0">
                <a:solidFill>
                  <a:schemeClr val="tx2"/>
                </a:solidFill>
                <a:latin typeface="Bahnschrift SemiLight" panose="020B0502040204020203" pitchFamily="34" charset="0"/>
              </a:rPr>
              <a:t>постучат, гостям</a:t>
            </a:r>
          </a:p>
          <a:p>
            <a:r>
              <a:rPr lang="ru-RU" dirty="0">
                <a:solidFill>
                  <a:schemeClr val="tx2"/>
                </a:solidFill>
                <a:latin typeface="Bahnschrift SemiLight" panose="020B0502040204020203" pitchFamily="34" charset="0"/>
              </a:rPr>
              <a:t>Он задаст вопрос: </a:t>
            </a:r>
            <a:endParaRPr lang="ru-RU" dirty="0" smtClean="0">
              <a:solidFill>
                <a:schemeClr val="tx2"/>
              </a:solidFill>
              <a:latin typeface="Bahnschrift SemiLight" panose="020B0502040204020203" pitchFamily="34" charset="0"/>
            </a:endParaRPr>
          </a:p>
          <a:p>
            <a:r>
              <a:rPr lang="ru-RU" dirty="0" smtClean="0">
                <a:solidFill>
                  <a:schemeClr val="tx2"/>
                </a:solidFill>
                <a:latin typeface="Bahnschrift SemiLight" panose="020B0502040204020203" pitchFamily="34" charset="0"/>
              </a:rPr>
              <a:t>«</a:t>
            </a:r>
            <a:r>
              <a:rPr lang="ru-RU" dirty="0">
                <a:solidFill>
                  <a:schemeClr val="tx2"/>
                </a:solidFill>
                <a:latin typeface="Bahnschrift SemiLight" panose="020B0502040204020203" pitchFamily="34" charset="0"/>
              </a:rPr>
              <a:t>Кто там?» То — галчонок. </a:t>
            </a:r>
            <a:endParaRPr lang="ru-RU" dirty="0" smtClean="0">
              <a:solidFill>
                <a:schemeClr val="tx2"/>
              </a:solidFill>
              <a:latin typeface="Bahnschrift SemiLight" panose="020B0502040204020203" pitchFamily="34" charset="0"/>
            </a:endParaRPr>
          </a:p>
          <a:p>
            <a:r>
              <a:rPr lang="ru-RU" dirty="0" smtClean="0">
                <a:solidFill>
                  <a:schemeClr val="tx2"/>
                </a:solidFill>
                <a:latin typeface="Bahnschrift SemiLight" panose="020B0502040204020203" pitchFamily="34" charset="0"/>
              </a:rPr>
              <a:t>Отгадай-ка , как </a:t>
            </a:r>
            <a:r>
              <a:rPr lang="ru-RU" dirty="0">
                <a:solidFill>
                  <a:schemeClr val="tx2"/>
                </a:solidFill>
                <a:latin typeface="Bahnschrift SemiLight" panose="020B0502040204020203" pitchFamily="34" charset="0"/>
              </a:rPr>
              <a:t>зовут его? </a:t>
            </a:r>
            <a:endParaRPr lang="ru-RU" dirty="0" smtClean="0">
              <a:solidFill>
                <a:schemeClr val="tx2"/>
              </a:solidFill>
              <a:latin typeface="Bahnschrift SemiLight" panose="020B0502040204020203" pitchFamily="34" charset="0"/>
            </a:endParaRPr>
          </a:p>
          <a:p>
            <a:r>
              <a:rPr lang="ru-RU" dirty="0" smtClean="0">
                <a:solidFill>
                  <a:schemeClr val="tx2"/>
                </a:solidFill>
                <a:latin typeface="Bahnschrift SemiLight" panose="020B0502040204020203" pitchFamily="34" charset="0"/>
              </a:rPr>
              <a:t>                                      (</a:t>
            </a:r>
            <a:r>
              <a:rPr lang="ru-RU" dirty="0">
                <a:solidFill>
                  <a:schemeClr val="tx2"/>
                </a:solidFill>
                <a:latin typeface="Bahnschrift SemiLight" panose="020B0502040204020203" pitchFamily="34" charset="0"/>
              </a:rPr>
              <a:t>Хватайка</a:t>
            </a:r>
            <a:r>
              <a:rPr lang="ru-RU" dirty="0" smtClean="0">
                <a:solidFill>
                  <a:schemeClr val="tx2"/>
                </a:solidFill>
                <a:latin typeface="Bahnschrift SemiLight" panose="020B0502040204020203" pitchFamily="34" charset="0"/>
              </a:rPr>
              <a:t>)</a:t>
            </a:r>
            <a:endParaRPr lang="ru-RU" dirty="0">
              <a:solidFill>
                <a:schemeClr val="tx2"/>
              </a:solidFill>
              <a:latin typeface="Bahnschrift SemiLight" panose="020B0502040204020203" pitchFamily="34" charset="0"/>
            </a:endParaRPr>
          </a:p>
          <a:p>
            <a:r>
              <a:rPr lang="ru-RU" dirty="0">
                <a:solidFill>
                  <a:schemeClr val="tx2"/>
                </a:solidFill>
                <a:latin typeface="Bahnschrift SemiLight" panose="020B0502040204020203" pitchFamily="34" charset="0"/>
              </a:rPr>
              <a:t>Воспитатель: </a:t>
            </a:r>
            <a:endParaRPr lang="ru-RU" dirty="0" smtClean="0">
              <a:solidFill>
                <a:schemeClr val="tx2"/>
              </a:solidFill>
              <a:latin typeface="Bahnschrift SemiLight" panose="020B0502040204020203" pitchFamily="34" charset="0"/>
            </a:endParaRPr>
          </a:p>
          <a:p>
            <a:r>
              <a:rPr lang="ru-RU" dirty="0" smtClean="0">
                <a:solidFill>
                  <a:schemeClr val="tx2"/>
                </a:solidFill>
                <a:latin typeface="Bahnschrift SemiLight" panose="020B0502040204020203" pitchFamily="34" charset="0"/>
              </a:rPr>
              <a:t>Галчонок </a:t>
            </a:r>
            <a:r>
              <a:rPr lang="ru-RU" dirty="0">
                <a:solidFill>
                  <a:schemeClr val="tx2"/>
                </a:solidFill>
                <a:latin typeface="Bahnschrift SemiLight" panose="020B0502040204020203" pitchFamily="34" charset="0"/>
              </a:rPr>
              <a:t>нам приготовил задание.</a:t>
            </a:r>
          </a:p>
          <a:p>
            <a:r>
              <a:rPr lang="ru-RU" dirty="0">
                <a:solidFill>
                  <a:schemeClr val="tx2"/>
                </a:solidFill>
                <a:latin typeface="Bahnschrift SemiLight" panose="020B0502040204020203" pitchFamily="34" charset="0"/>
              </a:rPr>
              <a:t>Он хочет узнать, что такое </a:t>
            </a:r>
            <a:r>
              <a:rPr lang="ru-RU" dirty="0" smtClean="0">
                <a:solidFill>
                  <a:schemeClr val="tx2"/>
                </a:solidFill>
                <a:latin typeface="Bahnschrift SemiLight" panose="020B0502040204020203" pitchFamily="34" charset="0"/>
              </a:rPr>
              <a:t>ветер.</a:t>
            </a:r>
            <a:endParaRPr lang="ru-RU" dirty="0">
              <a:solidFill>
                <a:schemeClr val="tx2"/>
              </a:solidFill>
              <a:latin typeface="Bahnschrift SemiLight" panose="020B0502040204020203" pitchFamily="34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2774052"/>
            <a:ext cx="4764022" cy="35730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026434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548680"/>
            <a:ext cx="73448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 smtClean="0">
                <a:solidFill>
                  <a:schemeClr val="tx2"/>
                </a:solidFill>
                <a:latin typeface="Bahnschrift SemiLight" panose="020B0502040204020203" pitchFamily="34" charset="0"/>
              </a:rPr>
              <a:t>Воспитатель</a:t>
            </a:r>
            <a:r>
              <a:rPr lang="ru-RU" dirty="0" smtClean="0">
                <a:solidFill>
                  <a:schemeClr val="tx2"/>
                </a:solidFill>
                <a:latin typeface="Bahnschrift SemiLight" panose="020B0502040204020203" pitchFamily="34" charset="0"/>
              </a:rPr>
              <a:t>: </a:t>
            </a:r>
          </a:p>
          <a:p>
            <a:r>
              <a:rPr lang="ru-RU" dirty="0" smtClean="0">
                <a:solidFill>
                  <a:schemeClr val="tx2"/>
                </a:solidFill>
                <a:latin typeface="Bahnschrift SemiLight" panose="020B0502040204020203" pitchFamily="34" charset="0"/>
              </a:rPr>
              <a:t>Это </a:t>
            </a:r>
            <a:r>
              <a:rPr lang="ru-RU" dirty="0">
                <a:solidFill>
                  <a:schemeClr val="tx2"/>
                </a:solidFill>
                <a:latin typeface="Bahnschrift SemiLight" panose="020B0502040204020203" pitchFamily="34" charset="0"/>
              </a:rPr>
              <a:t>движение воздуха, а воздух </a:t>
            </a:r>
            <a:r>
              <a:rPr lang="ru-RU" dirty="0" smtClean="0">
                <a:solidFill>
                  <a:schemeClr val="tx2"/>
                </a:solidFill>
                <a:latin typeface="Bahnschrift SemiLight" panose="020B0502040204020203" pitchFamily="34" charset="0"/>
              </a:rPr>
              <a:t>везде! Воздух </a:t>
            </a:r>
            <a:r>
              <a:rPr lang="ru-RU" dirty="0">
                <a:solidFill>
                  <a:schemeClr val="tx2"/>
                </a:solidFill>
                <a:latin typeface="Bahnschrift SemiLight" panose="020B0502040204020203" pitchFamily="34" charset="0"/>
              </a:rPr>
              <a:t>необходим всем живым существам. Мы дышим им на улице, дома, в детском саду и когда </a:t>
            </a:r>
            <a:r>
              <a:rPr lang="ru-RU" dirty="0" smtClean="0">
                <a:solidFill>
                  <a:schemeClr val="tx2"/>
                </a:solidFill>
                <a:latin typeface="Bahnschrift SemiLight" panose="020B0502040204020203" pitchFamily="34" charset="0"/>
              </a:rPr>
              <a:t>спим. Ребята</a:t>
            </a:r>
            <a:r>
              <a:rPr lang="ru-RU" dirty="0">
                <a:solidFill>
                  <a:schemeClr val="tx2"/>
                </a:solidFill>
                <a:latin typeface="Bahnschrift SemiLight" panose="020B0502040204020203" pitchFamily="34" charset="0"/>
              </a:rPr>
              <a:t>, посмотрите вокруг себя, вы воздух видите? </a:t>
            </a:r>
            <a:endParaRPr lang="ru-RU" dirty="0" smtClean="0">
              <a:solidFill>
                <a:schemeClr val="tx2"/>
              </a:solidFill>
              <a:latin typeface="Bahnschrift SemiLight" panose="020B0502040204020203" pitchFamily="34" charset="0"/>
            </a:endParaRPr>
          </a:p>
          <a:p>
            <a:r>
              <a:rPr lang="ru-RU" dirty="0" smtClean="0">
                <a:solidFill>
                  <a:schemeClr val="tx2"/>
                </a:solidFill>
                <a:latin typeface="Bahnschrift SemiLight" panose="020B0502040204020203" pitchFamily="34" charset="0"/>
              </a:rPr>
              <a:t>— Нет</a:t>
            </a:r>
            <a:r>
              <a:rPr lang="ru-RU" dirty="0">
                <a:solidFill>
                  <a:schemeClr val="tx2"/>
                </a:solidFill>
                <a:latin typeface="Bahnschrift SemiLight" panose="020B0502040204020203" pitchFamily="34" charset="0"/>
              </a:rPr>
              <a:t>, он не видим, он прозрачный.</a:t>
            </a:r>
          </a:p>
          <a:p>
            <a:r>
              <a:rPr lang="ru-RU" dirty="0">
                <a:solidFill>
                  <a:schemeClr val="tx2"/>
                </a:solidFill>
                <a:latin typeface="Bahnschrift SemiLight" panose="020B0502040204020203" pitchFamily="34" charset="0"/>
              </a:rPr>
              <a:t>— Да, ребята, вы правы, воздух прозрачный, а чтобы его увидеть, его надо </a:t>
            </a:r>
            <a:r>
              <a:rPr lang="ru-RU" dirty="0" smtClean="0">
                <a:solidFill>
                  <a:schemeClr val="tx2"/>
                </a:solidFill>
                <a:latin typeface="Bahnschrift SemiLight" panose="020B0502040204020203" pitchFamily="34" charset="0"/>
              </a:rPr>
              <a:t>поймать. Возьмите </a:t>
            </a:r>
            <a:r>
              <a:rPr lang="ru-RU" dirty="0">
                <a:solidFill>
                  <a:schemeClr val="tx2"/>
                </a:solidFill>
                <a:latin typeface="Bahnschrift SemiLight" panose="020B0502040204020203" pitchFamily="34" charset="0"/>
              </a:rPr>
              <a:t>полиэтиленовый пакет, и наберите в пакет воздух, закрутите пакет.</a:t>
            </a:r>
          </a:p>
          <a:p>
            <a:r>
              <a:rPr lang="ru-RU" dirty="0">
                <a:solidFill>
                  <a:schemeClr val="tx2"/>
                </a:solidFill>
                <a:latin typeface="Bahnschrift SemiLight" panose="020B0502040204020203" pitchFamily="34" charset="0"/>
              </a:rPr>
              <a:t>И мы смогли это сделать! Мы поймали воздух и заперли его в мешочке. Значит, воздух есть вокруг нас.</a:t>
            </a:r>
          </a:p>
          <a:p>
            <a:r>
              <a:rPr lang="ru-RU" dirty="0">
                <a:solidFill>
                  <a:schemeClr val="tx2"/>
                </a:solidFill>
                <a:latin typeface="Bahnschrift SemiLight" panose="020B0502040204020203" pitchFamily="34" charset="0"/>
              </a:rPr>
              <a:t>Вывод: Воздух прозрачный.</a:t>
            </a:r>
          </a:p>
          <a:p>
            <a:pPr algn="ctr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789040"/>
            <a:ext cx="3851920" cy="28889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761656"/>
            <a:ext cx="3888432" cy="29163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11032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529189"/>
            <a:ext cx="64807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 smtClean="0">
                <a:solidFill>
                  <a:schemeClr val="tx2"/>
                </a:solidFill>
                <a:latin typeface="Bahnschrift SemiLight" panose="020B0502040204020203" pitchFamily="34" charset="0"/>
              </a:rPr>
              <a:t>Воспитатель</a:t>
            </a:r>
            <a:r>
              <a:rPr lang="ru-RU" dirty="0" smtClean="0">
                <a:solidFill>
                  <a:schemeClr val="tx2"/>
                </a:solidFill>
                <a:latin typeface="Bahnschrift SemiLight" panose="020B0502040204020203" pitchFamily="34" charset="0"/>
              </a:rPr>
              <a:t>: Давайте поиграем в игру «Пузырь»</a:t>
            </a:r>
          </a:p>
          <a:p>
            <a:r>
              <a:rPr lang="ru-RU" dirty="0" smtClean="0">
                <a:solidFill>
                  <a:schemeClr val="tx2"/>
                </a:solidFill>
                <a:latin typeface="Bahnschrift SemiLight" panose="020B0502040204020203" pitchFamily="34" charset="0"/>
              </a:rPr>
              <a:t>Раздувайся, пузырь,</a:t>
            </a:r>
          </a:p>
          <a:p>
            <a:r>
              <a:rPr lang="ru-RU" dirty="0" smtClean="0">
                <a:solidFill>
                  <a:schemeClr val="tx2"/>
                </a:solidFill>
                <a:latin typeface="Bahnschrift SemiLight" panose="020B0502040204020203" pitchFamily="34" charset="0"/>
              </a:rPr>
              <a:t>Раздувайся большой,</a:t>
            </a:r>
          </a:p>
          <a:p>
            <a:r>
              <a:rPr lang="ru-RU" dirty="0" smtClean="0">
                <a:solidFill>
                  <a:schemeClr val="tx2"/>
                </a:solidFill>
                <a:latin typeface="Bahnschrift SemiLight" panose="020B0502040204020203" pitchFamily="34" charset="0"/>
              </a:rPr>
              <a:t>Оставайся такой,</a:t>
            </a:r>
          </a:p>
          <a:p>
            <a:r>
              <a:rPr lang="ru-RU" dirty="0" smtClean="0">
                <a:solidFill>
                  <a:schemeClr val="tx2"/>
                </a:solidFill>
                <a:latin typeface="Bahnschrift SemiLight" panose="020B0502040204020203" pitchFamily="34" charset="0"/>
              </a:rPr>
              <a:t>Да не лопайся.</a:t>
            </a:r>
          </a:p>
          <a:p>
            <a:r>
              <a:rPr lang="ru-RU" dirty="0" smtClean="0">
                <a:solidFill>
                  <a:schemeClr val="tx2"/>
                </a:solidFill>
                <a:latin typeface="Bahnschrift SemiLight" panose="020B0502040204020203" pitchFamily="34" charset="0"/>
              </a:rPr>
              <a:t>Дети </a:t>
            </a:r>
            <a:r>
              <a:rPr lang="ru-RU" dirty="0" smtClean="0">
                <a:solidFill>
                  <a:schemeClr val="tx2"/>
                </a:solidFill>
                <a:latin typeface="Bahnschrift SemiLight" panose="020B0502040204020203" pitchFamily="34" charset="0"/>
              </a:rPr>
              <a:t>вместе с воспитателем берутся за руки и образуют небольшой кружок, стоят близко друг к другу. </a:t>
            </a:r>
          </a:p>
          <a:p>
            <a:r>
              <a:rPr lang="ru-RU" dirty="0" smtClean="0">
                <a:solidFill>
                  <a:schemeClr val="tx2"/>
                </a:solidFill>
                <a:latin typeface="Bahnschrift SemiLight" panose="020B0502040204020203" pitchFamily="34" charset="0"/>
              </a:rPr>
              <a:t>Играющие отходят назад и держатся за руки до тех пор, пока воспитатель не скажет: «Лопнул пузырь!»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269701"/>
            <a:ext cx="4376376" cy="32822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233453"/>
            <a:ext cx="4457925" cy="33434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94016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900" dirty="0"/>
              <a:t>3</a:t>
            </a:r>
            <a:r>
              <a:rPr lang="ru-RU" dirty="0"/>
              <a:t>. Станция «Спортивная площадка Волчонка»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1520" y="2204864"/>
            <a:ext cx="51125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/>
                </a:solidFill>
              </a:rPr>
              <a:t>Воспитатель: </a:t>
            </a:r>
            <a:endParaRPr lang="ru-RU" dirty="0" smtClean="0">
              <a:solidFill>
                <a:schemeClr val="tx2"/>
              </a:solidFill>
            </a:endParaRPr>
          </a:p>
          <a:p>
            <a:r>
              <a:rPr lang="ru-RU" dirty="0" smtClean="0">
                <a:solidFill>
                  <a:schemeClr val="tx2"/>
                </a:solidFill>
              </a:rPr>
              <a:t>Стоит </a:t>
            </a:r>
            <a:r>
              <a:rPr lang="ru-RU" dirty="0">
                <a:solidFill>
                  <a:schemeClr val="tx2"/>
                </a:solidFill>
              </a:rPr>
              <a:t>в поле теремок, теремок,</a:t>
            </a:r>
          </a:p>
          <a:p>
            <a:r>
              <a:rPr lang="ru-RU" dirty="0">
                <a:solidFill>
                  <a:schemeClr val="tx2"/>
                </a:solidFill>
              </a:rPr>
              <a:t>Он не низок не высок, не высок.</a:t>
            </a:r>
          </a:p>
          <a:p>
            <a:r>
              <a:rPr lang="ru-RU" dirty="0">
                <a:solidFill>
                  <a:schemeClr val="tx2"/>
                </a:solidFill>
              </a:rPr>
              <a:t>Кто же в этом теремочке живет?</a:t>
            </a:r>
          </a:p>
          <a:p>
            <a:r>
              <a:rPr lang="ru-RU" dirty="0">
                <a:solidFill>
                  <a:schemeClr val="tx2"/>
                </a:solidFill>
              </a:rPr>
              <a:t>Кто же в этом невысоком живет?</a:t>
            </a:r>
          </a:p>
          <a:p>
            <a:r>
              <a:rPr lang="ru-RU" dirty="0">
                <a:solidFill>
                  <a:schemeClr val="tx2"/>
                </a:solidFill>
              </a:rPr>
              <a:t>Загадка: Кто зимой холодной,</a:t>
            </a:r>
          </a:p>
          <a:p>
            <a:r>
              <a:rPr lang="ru-RU" dirty="0">
                <a:solidFill>
                  <a:schemeClr val="tx2"/>
                </a:solidFill>
              </a:rPr>
              <a:t>Бродит в лесу злой, голодный? </a:t>
            </a:r>
            <a:endParaRPr lang="ru-RU" dirty="0" smtClean="0">
              <a:solidFill>
                <a:schemeClr val="tx2"/>
              </a:solidFill>
            </a:endParaRPr>
          </a:p>
          <a:p>
            <a:r>
              <a:rPr lang="ru-RU" dirty="0" smtClean="0">
                <a:solidFill>
                  <a:schemeClr val="tx2"/>
                </a:solidFill>
              </a:rPr>
              <a:t>                                             (Волк</a:t>
            </a:r>
            <a:r>
              <a:rPr lang="ru-RU" dirty="0">
                <a:solidFill>
                  <a:schemeClr val="tx2"/>
                </a:solidFill>
              </a:rPr>
              <a:t>)</a:t>
            </a:r>
          </a:p>
          <a:p>
            <a:r>
              <a:rPr lang="ru-RU" dirty="0">
                <a:solidFill>
                  <a:schemeClr val="tx2"/>
                </a:solidFill>
              </a:rPr>
              <a:t>Воспитатель: </a:t>
            </a:r>
            <a:endParaRPr lang="ru-RU" dirty="0" smtClean="0">
              <a:solidFill>
                <a:schemeClr val="tx2"/>
              </a:solidFill>
            </a:endParaRPr>
          </a:p>
          <a:p>
            <a:r>
              <a:rPr lang="ru-RU" dirty="0" smtClean="0">
                <a:solidFill>
                  <a:schemeClr val="tx2"/>
                </a:solidFill>
              </a:rPr>
              <a:t>Волк </a:t>
            </a:r>
            <a:r>
              <a:rPr lang="ru-RU" dirty="0">
                <a:solidFill>
                  <a:schemeClr val="tx2"/>
                </a:solidFill>
              </a:rPr>
              <a:t>приготовил нам задание </a:t>
            </a:r>
            <a:endParaRPr lang="ru-RU" dirty="0" smtClean="0">
              <a:solidFill>
                <a:schemeClr val="tx2"/>
              </a:solidFill>
            </a:endParaRPr>
          </a:p>
          <a:p>
            <a:r>
              <a:rPr lang="ru-RU" dirty="0" smtClean="0">
                <a:solidFill>
                  <a:schemeClr val="tx2"/>
                </a:solidFill>
              </a:rPr>
              <a:t>«</a:t>
            </a:r>
            <a:r>
              <a:rPr lang="ru-RU" dirty="0">
                <a:solidFill>
                  <a:schemeClr val="tx2"/>
                </a:solidFill>
              </a:rPr>
              <a:t>Угадай, чей след»</a:t>
            </a:r>
          </a:p>
          <a:p>
            <a:r>
              <a:rPr lang="ru-RU" dirty="0">
                <a:solidFill>
                  <a:schemeClr val="tx2"/>
                </a:solidFill>
              </a:rPr>
              <a:t>Воспитатель показывает след, </a:t>
            </a:r>
            <a:endParaRPr lang="ru-RU" dirty="0" smtClean="0">
              <a:solidFill>
                <a:schemeClr val="tx2"/>
              </a:solidFill>
            </a:endParaRPr>
          </a:p>
          <a:p>
            <a:r>
              <a:rPr lang="ru-RU" dirty="0" smtClean="0">
                <a:solidFill>
                  <a:schemeClr val="tx2"/>
                </a:solidFill>
              </a:rPr>
              <a:t>изображенный </a:t>
            </a:r>
            <a:r>
              <a:rPr lang="ru-RU" dirty="0">
                <a:solidFill>
                  <a:schemeClr val="tx2"/>
                </a:solidFill>
              </a:rPr>
              <a:t>на бумажном листе, </a:t>
            </a:r>
            <a:endParaRPr lang="ru-RU" dirty="0" smtClean="0">
              <a:solidFill>
                <a:schemeClr val="tx2"/>
              </a:solidFill>
            </a:endParaRPr>
          </a:p>
          <a:p>
            <a:r>
              <a:rPr lang="ru-RU" dirty="0" smtClean="0">
                <a:solidFill>
                  <a:schemeClr val="tx2"/>
                </a:solidFill>
              </a:rPr>
              <a:t>дети </a:t>
            </a:r>
            <a:r>
              <a:rPr lang="ru-RU" dirty="0">
                <a:solidFill>
                  <a:schemeClr val="tx2"/>
                </a:solidFill>
              </a:rPr>
              <a:t>называют, чей след</a:t>
            </a:r>
            <a:r>
              <a:rPr lang="ru-RU" dirty="0" smtClean="0">
                <a:solidFill>
                  <a:schemeClr val="tx2"/>
                </a:solidFill>
              </a:rPr>
              <a:t>.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2780928"/>
            <a:ext cx="5052053" cy="37890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416208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67043" y="620688"/>
            <a:ext cx="75608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tx2"/>
                </a:solidFill>
              </a:rPr>
              <a:t>Воспитатель: У нашего Волчонка есть друг Зайчонок. Они очень любят играть в игру "Кто вперед" и вас приглашает поиграть.</a:t>
            </a:r>
          </a:p>
          <a:p>
            <a:r>
              <a:rPr lang="ru-RU" sz="2000" dirty="0">
                <a:solidFill>
                  <a:schemeClr val="tx2"/>
                </a:solidFill>
              </a:rPr>
              <a:t>Как здорово поиграли. отравляемся дальше.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67544" y="2060848"/>
            <a:ext cx="6204181" cy="46531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723998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/>
              <a:t>4</a:t>
            </a:r>
            <a:r>
              <a:rPr lang="ru-RU" dirty="0" smtClean="0"/>
              <a:t>. </a:t>
            </a:r>
            <a:r>
              <a:rPr lang="ru-RU" sz="3600" dirty="0" smtClean="0"/>
              <a:t>Станция </a:t>
            </a:r>
            <a:r>
              <a:rPr lang="ru-RU" sz="3600" dirty="0"/>
              <a:t>«Творческие планшеты Мишки»</a:t>
            </a:r>
            <a:endParaRPr lang="ru-RU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2132856"/>
            <a:ext cx="482453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>
                <a:solidFill>
                  <a:schemeClr val="tx2"/>
                </a:solidFill>
              </a:rPr>
              <a:t>Воспитатель</a:t>
            </a:r>
            <a:r>
              <a:rPr lang="ru-RU" dirty="0">
                <a:solidFill>
                  <a:schemeClr val="tx2"/>
                </a:solidFill>
              </a:rPr>
              <a:t>: </a:t>
            </a:r>
            <a:endParaRPr lang="ru-RU" dirty="0" smtClean="0">
              <a:solidFill>
                <a:schemeClr val="tx2"/>
              </a:solidFill>
            </a:endParaRPr>
          </a:p>
          <a:p>
            <a:r>
              <a:rPr lang="ru-RU" dirty="0" smtClean="0">
                <a:solidFill>
                  <a:schemeClr val="tx2"/>
                </a:solidFill>
              </a:rPr>
              <a:t>Стоит </a:t>
            </a:r>
            <a:r>
              <a:rPr lang="ru-RU" dirty="0">
                <a:solidFill>
                  <a:schemeClr val="tx2"/>
                </a:solidFill>
              </a:rPr>
              <a:t>в поле теремок, теремок</a:t>
            </a:r>
          </a:p>
          <a:p>
            <a:r>
              <a:rPr lang="ru-RU" dirty="0">
                <a:solidFill>
                  <a:schemeClr val="tx2"/>
                </a:solidFill>
              </a:rPr>
              <a:t>Он не низок не высок, не высок.</a:t>
            </a:r>
          </a:p>
          <a:p>
            <a:r>
              <a:rPr lang="ru-RU" dirty="0">
                <a:solidFill>
                  <a:schemeClr val="tx2"/>
                </a:solidFill>
              </a:rPr>
              <a:t>Кто же в этом теремочке живет?</a:t>
            </a:r>
          </a:p>
          <a:p>
            <a:r>
              <a:rPr lang="ru-RU" dirty="0">
                <a:solidFill>
                  <a:schemeClr val="tx2"/>
                </a:solidFill>
              </a:rPr>
              <a:t>Кто же в этом невысоком живет?</a:t>
            </a:r>
          </a:p>
          <a:p>
            <a:r>
              <a:rPr lang="ru-RU" dirty="0">
                <a:solidFill>
                  <a:schemeClr val="tx2"/>
                </a:solidFill>
              </a:rPr>
              <a:t>Загадка: Он в лесу густом живет,</a:t>
            </a:r>
          </a:p>
          <a:p>
            <a:r>
              <a:rPr lang="ru-RU" dirty="0">
                <a:solidFill>
                  <a:schemeClr val="tx2"/>
                </a:solidFill>
              </a:rPr>
              <a:t>Любит есть малину, мед! </a:t>
            </a:r>
            <a:r>
              <a:rPr lang="ru-RU" dirty="0" smtClean="0">
                <a:solidFill>
                  <a:schemeClr val="tx2"/>
                </a:solidFill>
              </a:rPr>
              <a:t>(Медведь</a:t>
            </a:r>
            <a:r>
              <a:rPr lang="ru-RU" dirty="0">
                <a:solidFill>
                  <a:schemeClr val="tx2"/>
                </a:solidFill>
              </a:rPr>
              <a:t>)</a:t>
            </a:r>
          </a:p>
          <a:p>
            <a:r>
              <a:rPr lang="ru-RU" dirty="0">
                <a:solidFill>
                  <a:schemeClr val="tx2"/>
                </a:solidFill>
              </a:rPr>
              <a:t>Воспитатель открывает окошечко </a:t>
            </a:r>
            <a:endParaRPr lang="ru-RU" dirty="0" smtClean="0">
              <a:solidFill>
                <a:schemeClr val="tx2"/>
              </a:solidFill>
            </a:endParaRPr>
          </a:p>
          <a:p>
            <a:r>
              <a:rPr lang="ru-RU" dirty="0" smtClean="0">
                <a:solidFill>
                  <a:schemeClr val="tx2"/>
                </a:solidFill>
              </a:rPr>
              <a:t>в </a:t>
            </a:r>
            <a:r>
              <a:rPr lang="ru-RU" dirty="0">
                <a:solidFill>
                  <a:schemeClr val="tx2"/>
                </a:solidFill>
              </a:rPr>
              <a:t>теремке, а там медвежонок.</a:t>
            </a:r>
          </a:p>
          <a:p>
            <a:r>
              <a:rPr lang="ru-RU" u="sng" dirty="0">
                <a:solidFill>
                  <a:schemeClr val="tx2"/>
                </a:solidFill>
              </a:rPr>
              <a:t>Воспитатель</a:t>
            </a:r>
            <a:r>
              <a:rPr lang="ru-RU" dirty="0">
                <a:solidFill>
                  <a:schemeClr val="tx2"/>
                </a:solidFill>
              </a:rPr>
              <a:t>: Ребята, давайте </a:t>
            </a:r>
            <a:endParaRPr lang="ru-RU" dirty="0" smtClean="0">
              <a:solidFill>
                <a:schemeClr val="tx2"/>
              </a:solidFill>
            </a:endParaRPr>
          </a:p>
          <a:p>
            <a:r>
              <a:rPr lang="ru-RU" dirty="0" smtClean="0">
                <a:solidFill>
                  <a:schemeClr val="tx2"/>
                </a:solidFill>
              </a:rPr>
              <a:t>поиграем в </a:t>
            </a:r>
            <a:r>
              <a:rPr lang="ru-RU" dirty="0">
                <a:solidFill>
                  <a:schemeClr val="tx2"/>
                </a:solidFill>
              </a:rPr>
              <a:t>любимую игру медведя.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2636912"/>
            <a:ext cx="4740445" cy="40050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07186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i="1" dirty="0"/>
              <a:t>Подвижная игра «У медведя во бору»</a:t>
            </a:r>
            <a:endParaRPr lang="ru-RU" sz="3200" i="1" dirty="0"/>
          </a:p>
        </p:txBody>
      </p:sp>
      <p:sp>
        <p:nvSpPr>
          <p:cNvPr id="3" name="TextBox 2"/>
          <p:cNvSpPr txBox="1"/>
          <p:nvPr/>
        </p:nvSpPr>
        <p:spPr>
          <a:xfrm>
            <a:off x="611559" y="2060848"/>
            <a:ext cx="29523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У </a:t>
            </a:r>
            <a:r>
              <a:rPr lang="ru-RU" sz="2400" dirty="0">
                <a:solidFill>
                  <a:schemeClr val="tx2"/>
                </a:solidFill>
              </a:rPr>
              <a:t>медведя во бору,</a:t>
            </a:r>
          </a:p>
          <a:p>
            <a:r>
              <a:rPr lang="ru-RU" sz="2400" dirty="0">
                <a:solidFill>
                  <a:schemeClr val="tx2"/>
                </a:solidFill>
              </a:rPr>
              <a:t>Грибы, ягоды беру.</a:t>
            </a:r>
          </a:p>
          <a:p>
            <a:r>
              <a:rPr lang="ru-RU" sz="2400" dirty="0">
                <a:solidFill>
                  <a:schemeClr val="tx2"/>
                </a:solidFill>
              </a:rPr>
              <a:t>А медведь сидит,</a:t>
            </a:r>
          </a:p>
          <a:p>
            <a:r>
              <a:rPr lang="ru-RU" sz="2400" dirty="0">
                <a:solidFill>
                  <a:schemeClr val="tx2"/>
                </a:solidFill>
              </a:rPr>
              <a:t>И на нас рычит.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563888" y="2065041"/>
            <a:ext cx="4824536" cy="36184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11560" y="5683443"/>
            <a:ext cx="64087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>
                <a:solidFill>
                  <a:schemeClr val="tx2"/>
                </a:solidFill>
              </a:rPr>
              <a:t>Воспитатель</a:t>
            </a:r>
            <a:r>
              <a:rPr lang="ru-RU" dirty="0">
                <a:solidFill>
                  <a:schemeClr val="tx2"/>
                </a:solidFill>
              </a:rPr>
              <a:t>: Вот и закончилось наше путешествие.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Ребята</a:t>
            </a:r>
            <a:r>
              <a:rPr lang="ru-RU" dirty="0">
                <a:solidFill>
                  <a:schemeClr val="tx2"/>
                </a:solidFill>
              </a:rPr>
              <a:t>, вам понравилось путешествовать в сказке?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Как </a:t>
            </a:r>
            <a:r>
              <a:rPr lang="ru-RU" dirty="0">
                <a:solidFill>
                  <a:schemeClr val="tx2"/>
                </a:solidFill>
              </a:rPr>
              <a:t>называется сказка, в которой мы путешествовали?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Что </a:t>
            </a:r>
            <a:r>
              <a:rPr lang="ru-RU" dirty="0">
                <a:solidFill>
                  <a:schemeClr val="tx2"/>
                </a:solidFill>
              </a:rPr>
              <a:t>понравилось больше всего</a:t>
            </a:r>
            <a:r>
              <a:rPr lang="ru-RU" dirty="0" smtClean="0">
                <a:solidFill>
                  <a:schemeClr val="tx2"/>
                </a:solidFill>
              </a:rPr>
              <a:t>?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smtClean="0">
                <a:solidFill>
                  <a:schemeClr val="tx2"/>
                </a:solidFill>
              </a:rPr>
              <a:t> Что </a:t>
            </a:r>
            <a:r>
              <a:rPr lang="ru-RU" dirty="0">
                <a:solidFill>
                  <a:schemeClr val="tx2"/>
                </a:solidFill>
              </a:rPr>
              <a:t>нового узнали?</a:t>
            </a:r>
          </a:p>
          <a:p>
            <a:endParaRPr lang="ru-RU" dirty="0"/>
          </a:p>
          <a:p>
            <a:r>
              <a:rPr lang="ru-RU" dirty="0"/>
              <a:t> </a:t>
            </a:r>
            <a:r>
              <a:rPr lang="ru-RU" dirty="0" smtClean="0"/>
              <a:t>    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740352" y="6473549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Конец...</a:t>
            </a:r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034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113</TotalTime>
  <Words>776</Words>
  <Application>Microsoft Office PowerPoint</Application>
  <PresentationFormat>Экран (4:3)</PresentationFormat>
  <Paragraphs>108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Волна</vt:lpstr>
      <vt:lpstr>Сценарий образовательного терренкура «Теремок» с детьми второй младшей группы.</vt:lpstr>
      <vt:lpstr>Цели и задачи</vt:lpstr>
      <vt:lpstr>Изучаем терренкур-маршрут</vt:lpstr>
      <vt:lpstr>Дети выходят на улицу…</vt:lpstr>
      <vt:lpstr>1. Станция «Мышкин лего-городок»</vt:lpstr>
      <vt:lpstr>Пальчиковая игра «Мышь»</vt:lpstr>
      <vt:lpstr>2. Станция «Исследовательская»      Метео-площадка Галчонка «Ветерок» </vt:lpstr>
      <vt:lpstr>Презентация PowerPoint</vt:lpstr>
      <vt:lpstr>Презентация PowerPoint</vt:lpstr>
      <vt:lpstr>3. Станция «Спортивная площадка Волчонка»</vt:lpstr>
      <vt:lpstr>Презентация PowerPoint</vt:lpstr>
      <vt:lpstr>4. Станция «Творческие планшеты Мишки»</vt:lpstr>
      <vt:lpstr>Подвижная игра «У медведя во бору»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Сценарий образовательного терренкура «Теремок» с детьми второй младшей группы.</dc:title>
  <dc:creator>Amil' Guseynov</dc:creator>
  <cp:lastModifiedBy>Amil' Guseynov</cp:lastModifiedBy>
  <cp:revision>13</cp:revision>
  <dcterms:created xsi:type="dcterms:W3CDTF">2021-12-06T19:56:23Z</dcterms:created>
  <dcterms:modified xsi:type="dcterms:W3CDTF">2021-12-07T18:40:52Z</dcterms:modified>
</cp:coreProperties>
</file>