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93" r:id="rId2"/>
    <p:sldId id="264" r:id="rId3"/>
    <p:sldId id="257" r:id="rId4"/>
    <p:sldId id="275" r:id="rId5"/>
    <p:sldId id="265" r:id="rId6"/>
    <p:sldId id="266" r:id="rId7"/>
    <p:sldId id="269" r:id="rId8"/>
    <p:sldId id="271" r:id="rId9"/>
    <p:sldId id="274" r:id="rId10"/>
    <p:sldId id="273" r:id="rId11"/>
    <p:sldId id="290" r:id="rId12"/>
    <p:sldId id="292" r:id="rId13"/>
    <p:sldId id="279" r:id="rId14"/>
    <p:sldId id="278" r:id="rId15"/>
    <p:sldId id="289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usica" initials="m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15C2E"/>
    <a:srgbClr val="C34E29"/>
    <a:srgbClr val="60932D"/>
    <a:srgbClr val="4DCF59"/>
    <a:srgbClr val="249C9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4-04-10T12:31:12.290" idx="1">
    <p:pos x="10" y="10"/>
    <p:text/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0A2A7-BE4D-48ED-83BB-A3EC5CC8FE2C}" type="datetimeFigureOut">
              <a:rPr lang="ru-RU" smtClean="0"/>
              <a:pPr/>
              <a:t>21.09.2021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1091FC-3FE2-4228-9C79-2117745F9E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7767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1091FC-3FE2-4228-9C79-2117745F9ECD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4765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C5CA1-8046-425D-BCB0-4FDA365B118D}" type="datetime1">
              <a:rPr lang="en-US" smtClean="0"/>
              <a:pPr/>
              <a:t>9/21/2021</a:t>
            </a:fld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  <p:transition spd="slow" advClick="0" advTm="9000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2E249-9820-4622-9882-E77BC0CD3477}" type="datetime1">
              <a:rPr lang="en-US" smtClean="0"/>
              <a:pPr/>
              <a:t>9/21/2021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 advClick="0" advTm="9000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4E088-88A8-465B-A4A4-6B9FB907BD40}" type="datetime1">
              <a:rPr lang="en-US" smtClean="0"/>
              <a:pPr/>
              <a:t>9/21/2021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 advClick="0" advTm="900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6E03275-BDC3-4A44-AF81-BF60753A028D}" type="datetime1">
              <a:rPr lang="en-US" smtClean="0"/>
              <a:pPr/>
              <a:t>9/21/2021</a:t>
            </a:fld>
            <a:endParaRPr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slow" advClick="0" advTm="9000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A66D4-AADE-4673-B244-F4F0A42CB2D1}" type="datetime1">
              <a:rPr lang="en-US" smtClean="0"/>
              <a:pPr/>
              <a:t>9/21/2021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Click="0" advTm="9000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092A4-3402-4360-BC07-C6D6D1D5DD19}" type="datetime1">
              <a:rPr lang="en-US" smtClean="0"/>
              <a:pPr/>
              <a:t>9/21/2021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 advClick="0" advTm="9000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4E967-2CAA-4149-9890-B7FFBB285CA1}" type="datetime1">
              <a:rPr lang="en-US" smtClean="0"/>
              <a:pPr/>
              <a:t>9/21/2021</a:t>
            </a:fld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Click="0" advTm="9000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94F88-D124-4277-B920-30267F3686A9}" type="datetime1">
              <a:rPr lang="en-US" smtClean="0"/>
              <a:pPr/>
              <a:t>9/21/2021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slow" advClick="0" advTm="9000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242A4-46A6-45BA-90BA-FCD3D76662CB}" type="datetime1">
              <a:rPr lang="en-US" smtClean="0"/>
              <a:pPr/>
              <a:t>9/21/2021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 advClick="0" advTm="9000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43A1AD6-7237-4B61-BFDC-826E1EF951BF}" type="datetime1">
              <a:rPr lang="en-US" smtClean="0"/>
              <a:pPr/>
              <a:t>9/21/2021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  <p:transition spd="slow" advClick="0" advTm="9000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EA2D3-0C99-4E57-BC0B-8B065AC97DC1}" type="datetime1">
              <a:rPr lang="en-US" smtClean="0"/>
              <a:pPr/>
              <a:t>9/21/2021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  <p:transition spd="slow" advClick="0" advTm="9000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/>
            </a:gs>
            <a:gs pos="50000">
              <a:schemeClr val="tx2">
                <a:lumMod val="90000"/>
              </a:schemeClr>
            </a:gs>
            <a:gs pos="100000">
              <a:schemeClr val="accent2">
                <a:lumMod val="75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DE91B25-6F6A-4BFF-8AE0-5070406BF702}" type="datetime1">
              <a:rPr lang="en-US" smtClean="0"/>
              <a:pPr/>
              <a:t>9/21/2021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 advTm="9000">
    <p:pull/>
  </p:transition>
  <p:hf hdr="0" ftr="0" dt="0"/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1\Desktop\&#1053;&#1086;&#1074;&#1072;&#1103;%20&#1087;&#1072;&#1087;&#1082;&#1072;\&#1056;&#1091;&#1089;&#1089;&#1082;&#1072;&#1103;%20&#1085;&#1072;&#1088;&#1086;&#1076;&#1085;..mp3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30.jpeg"/><Relationship Id="rId7" Type="http://schemas.openxmlformats.org/officeDocument/2006/relationships/image" Target="../media/image33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17" Type="http://schemas.openxmlformats.org/officeDocument/2006/relationships/image" Target="../media/image3.jpeg"/><Relationship Id="rId2" Type="http://schemas.openxmlformats.org/officeDocument/2006/relationships/image" Target="../media/image45.png"/><Relationship Id="rId16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5" Type="http://schemas.openxmlformats.org/officeDocument/2006/relationships/image" Target="../media/image5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Relationship Id="rId14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3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19.jpeg"/><Relationship Id="rId10" Type="http://schemas.openxmlformats.org/officeDocument/2006/relationships/image" Target="../media/image23.jpeg"/><Relationship Id="rId4" Type="http://schemas.openxmlformats.org/officeDocument/2006/relationships/image" Target="../media/image18.jpeg"/><Relationship Id="rId9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8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585806"/>
          </a:xfrm>
        </p:spPr>
        <p:txBody>
          <a:bodyPr>
            <a:noAutofit/>
          </a:bodyPr>
          <a:lstStyle/>
          <a:p>
            <a:pPr algn="ctr"/>
            <a:r>
              <a:rPr lang="ru-RU" sz="1400" spc="-30" dirty="0" smtClean="0">
                <a:solidFill>
                  <a:srgbClr val="60932D"/>
                </a:solidFill>
                <a:latin typeface="Times New Roman" pitchFamily="18" charset="0"/>
                <a:cs typeface="Times New Roman" pitchFamily="18" charset="0"/>
              </a:rPr>
              <a:t>муниципальное  дошкольное  образовательное   учреждение   </a:t>
            </a:r>
            <a:br>
              <a:rPr lang="ru-RU" sz="1400" spc="-30" dirty="0" smtClean="0">
                <a:solidFill>
                  <a:srgbClr val="60932D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spc="-30" dirty="0" smtClean="0">
                <a:solidFill>
                  <a:srgbClr val="60932D"/>
                </a:solidFill>
                <a:latin typeface="Times New Roman" pitchFamily="18" charset="0"/>
                <a:cs typeface="Times New Roman" pitchFamily="18" charset="0"/>
              </a:rPr>
              <a:t>«Центр развития  ребенка  №  5   </a:t>
            </a:r>
            <a:r>
              <a:rPr lang="ru-RU" sz="1400" spc="-30" dirty="0" err="1" smtClean="0">
                <a:solidFill>
                  <a:srgbClr val="60932D"/>
                </a:solidFill>
                <a:latin typeface="Times New Roman" pitchFamily="18" charset="0"/>
                <a:cs typeface="Times New Roman" pitchFamily="18" charset="0"/>
              </a:rPr>
              <a:t>Тракторозаводского</a:t>
            </a:r>
            <a:r>
              <a:rPr lang="ru-RU" sz="1400" spc="-30" dirty="0" smtClean="0">
                <a:solidFill>
                  <a:srgbClr val="60932D"/>
                </a:solidFill>
                <a:latin typeface="Times New Roman" pitchFamily="18" charset="0"/>
                <a:cs typeface="Times New Roman" pitchFamily="18" charset="0"/>
              </a:rPr>
              <a:t>   района </a:t>
            </a:r>
            <a:r>
              <a:rPr lang="ru-RU" sz="1400" spc="-30" dirty="0">
                <a:solidFill>
                  <a:srgbClr val="6093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spc="-30" dirty="0" smtClean="0">
                <a:solidFill>
                  <a:srgbClr val="60932D"/>
                </a:solidFill>
                <a:latin typeface="Times New Roman" pitchFamily="18" charset="0"/>
                <a:cs typeface="Times New Roman" pitchFamily="18" charset="0"/>
              </a:rPr>
              <a:t>Волгограда»</a:t>
            </a:r>
            <a:endParaRPr lang="ru-RU" sz="1400" spc="-30" dirty="0"/>
          </a:p>
        </p:txBody>
      </p:sp>
      <p:sp>
        <p:nvSpPr>
          <p:cNvPr id="4" name="Подзаголовок 1"/>
          <p:cNvSpPr txBox="1">
            <a:spLocks/>
          </p:cNvSpPr>
          <p:nvPr/>
        </p:nvSpPr>
        <p:spPr>
          <a:xfrm>
            <a:off x="500034" y="1571612"/>
            <a:ext cx="8305800" cy="292895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indent="-274320" algn="ctr">
              <a:spcBef>
                <a:spcPts val="600"/>
              </a:spcBef>
              <a:buClr>
                <a:srgbClr val="F3A447"/>
              </a:buClr>
              <a:buSzPct val="85000"/>
              <a:defRPr/>
            </a:pPr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>Музей, </a:t>
            </a:r>
            <a:endParaRPr lang="ru-RU" sz="1400" b="1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pPr marL="274320" indent="-274320" algn="ctr">
              <a:spcBef>
                <a:spcPts val="600"/>
              </a:spcBef>
              <a:buClr>
                <a:srgbClr val="F3A447"/>
              </a:buClr>
              <a:buSzPct val="85000"/>
              <a:defRPr/>
            </a:pPr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>как  средство  приобщения  дошкольников </a:t>
            </a:r>
          </a:p>
          <a:p>
            <a:pPr marL="274320" indent="-274320" algn="ctr">
              <a:spcBef>
                <a:spcPts val="600"/>
              </a:spcBef>
              <a:buClr>
                <a:srgbClr val="F3A447"/>
              </a:buClr>
              <a:buSzPct val="85000"/>
              <a:defRPr/>
            </a:pPr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>к  русской  национальной  культуре</a:t>
            </a:r>
            <a:r>
              <a:rPr lang="ru-RU" sz="2400" b="1" kern="10" dirty="0" smtClean="0">
                <a:ln w="9525">
                  <a:solidFill>
                    <a:srgbClr val="FF3399"/>
                  </a:solidFill>
                  <a:miter lim="800000"/>
                  <a:headEnd/>
                  <a:tailEnd/>
                </a:ln>
                <a:solidFill>
                  <a:srgbClr val="FF3300"/>
                </a:solidFill>
                <a:latin typeface="Arial"/>
                <a:cs typeface="Arial"/>
              </a:rPr>
              <a:t>  </a:t>
            </a:r>
          </a:p>
          <a:p>
            <a:pPr marL="274320" indent="-274320" algn="ctr">
              <a:spcBef>
                <a:spcPts val="600"/>
              </a:spcBef>
              <a:buClr>
                <a:srgbClr val="F3A447"/>
              </a:buClr>
              <a:buSzPct val="85000"/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(на примере музейной  комнаты «Русская </a:t>
            </a:r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изба</a:t>
            </a:r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»)</a:t>
            </a:r>
            <a:endParaRPr lang="ru-RU" sz="1200" b="1" kern="10" dirty="0" smtClean="0">
              <a:ln w="9525">
                <a:solidFill>
                  <a:srgbClr val="FF3399"/>
                </a:solidFill>
                <a:miter lim="800000"/>
                <a:headEnd/>
                <a:tailEnd/>
              </a:ln>
              <a:solidFill>
                <a:srgbClr val="515C2E"/>
              </a:solidFill>
              <a:latin typeface="Monotype Corsiva" panose="03010101010201010101" pitchFamily="66" charset="0"/>
              <a:cs typeface="Arial"/>
            </a:endParaRPr>
          </a:p>
          <a:p>
            <a:pPr marL="274320" indent="-274320" algn="ctr">
              <a:spcBef>
                <a:spcPts val="600"/>
              </a:spcBef>
              <a:buClr>
                <a:srgbClr val="F3A447"/>
              </a:buClr>
              <a:buSzPct val="85000"/>
              <a:defRPr/>
            </a:pPr>
            <a:endParaRPr lang="ru-RU" sz="2400" b="1" kern="10" dirty="0" smtClean="0">
              <a:ln w="9525">
                <a:solidFill>
                  <a:srgbClr val="FF3399"/>
                </a:solidFill>
                <a:miter lim="800000"/>
                <a:headEnd/>
                <a:tailEnd/>
              </a:ln>
              <a:solidFill>
                <a:srgbClr val="FF3300"/>
              </a:solidFill>
              <a:latin typeface="Arial"/>
              <a:cs typeface="Arial"/>
            </a:endParaRPr>
          </a:p>
          <a:p>
            <a:pPr marL="274320" indent="-274320" algn="ctr">
              <a:spcBef>
                <a:spcPts val="600"/>
              </a:spcBef>
              <a:buClr>
                <a:srgbClr val="F3A447"/>
              </a:buClr>
              <a:buSzPct val="85000"/>
              <a:defRPr/>
            </a:pPr>
            <a:endParaRPr lang="ru-RU" sz="2400" b="1" kern="10" dirty="0">
              <a:ln w="9525">
                <a:solidFill>
                  <a:srgbClr val="FF3399"/>
                </a:solidFill>
                <a:miter lim="800000"/>
                <a:headEnd/>
                <a:tailEnd/>
              </a:ln>
              <a:solidFill>
                <a:srgbClr val="FF3300"/>
              </a:solidFill>
              <a:latin typeface="Arial"/>
              <a:cs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72066" y="4357694"/>
            <a:ext cx="328614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spc="-30" dirty="0" smtClean="0">
                <a:solidFill>
                  <a:srgbClr val="FEFAC9">
                    <a:lumMod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Подготовила: </a:t>
            </a:r>
            <a:endParaRPr lang="ru-RU" sz="1400" spc="-30" dirty="0" smtClean="0">
              <a:solidFill>
                <a:srgbClr val="FEFAC9">
                  <a:lumMod val="25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spc="-30" dirty="0" smtClean="0">
                <a:solidFill>
                  <a:srgbClr val="FEFAC9">
                    <a:lumMod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Сорокина  Татьяна Константиновна,</a:t>
            </a:r>
            <a:r>
              <a:rPr lang="ru-RU" sz="1400" spc="-30" dirty="0">
                <a:solidFill>
                  <a:srgbClr val="FEFAC9">
                    <a:lumMod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spc="-30" dirty="0" smtClean="0">
              <a:solidFill>
                <a:srgbClr val="FEFAC9">
                  <a:lumMod val="25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spc="-30" dirty="0" smtClean="0">
                <a:solidFill>
                  <a:srgbClr val="FEFAC9">
                    <a:lumMod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музыкальный </a:t>
            </a:r>
            <a:r>
              <a:rPr lang="ru-RU" sz="1400" spc="-30" dirty="0" smtClean="0">
                <a:solidFill>
                  <a:srgbClr val="FEFAC9">
                    <a:lumMod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руководитель, руководитель музейной комнаты «Русская изба» </a:t>
            </a:r>
            <a:endParaRPr lang="ru-RU" sz="1400" spc="-30" dirty="0" smtClean="0">
              <a:solidFill>
                <a:srgbClr val="FEFAC9">
                  <a:lumMod val="25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dirty="0" smtClean="0">
              <a:solidFill>
                <a:srgbClr val="FEFAC9">
                  <a:lumMod val="2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2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9" name="Рисунок 28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  <p:pic>
          <p:nvPicPr>
            <p:cNvPr id="30" name="Рисунок 29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500834"/>
              <a:ext cx="9144000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  <p:pic>
          <p:nvPicPr>
            <p:cNvPr id="31" name="Рисунок 30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-3071846" y="3428988"/>
              <a:ext cx="6500858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  <p:pic>
          <p:nvPicPr>
            <p:cNvPr id="32" name="Рисунок 31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714988" y="3071846"/>
              <a:ext cx="6500858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</p:grpSp>
      <p:pic>
        <p:nvPicPr>
          <p:cNvPr id="38" name="Рисунок 37" descr="http://img-fotki.yandex.ru/get/6101/23869276.5/0_85a49_cb55f4f7_L.png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flipH="1">
            <a:off x="285720" y="3929066"/>
            <a:ext cx="1857388" cy="2571768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Номер слайда 32"/>
          <p:cNvSpPr>
            <a:spLocks noGrp="1"/>
          </p:cNvSpPr>
          <p:nvPr>
            <p:ph type="sldNum" sz="quarter" idx="15"/>
          </p:nvPr>
        </p:nvSpPr>
        <p:spPr>
          <a:xfrm>
            <a:off x="8534400" y="6215082"/>
            <a:ext cx="609600" cy="457200"/>
          </a:xfrm>
        </p:spPr>
        <p:txBody>
          <a:bodyPr/>
          <a:lstStyle/>
          <a:p>
            <a:fld id="{D2E57653-3E58-4892-A7ED-712530ACC680}" type="slidenum">
              <a:rPr lang="en-US" smtClean="0">
                <a:solidFill>
                  <a:srgbClr val="FEFAC9"/>
                </a:solidFill>
              </a:rPr>
              <a:pPr/>
              <a:t>1</a:t>
            </a:fld>
            <a:endParaRPr lang="en-US" dirty="0">
              <a:solidFill>
                <a:srgbClr val="FEFAC9"/>
              </a:solidFill>
            </a:endParaRPr>
          </a:p>
        </p:txBody>
      </p:sp>
      <p:pic>
        <p:nvPicPr>
          <p:cNvPr id="15" name="Русская народн.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7643834" y="592933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02540235"/>
      </p:ext>
    </p:extLst>
  </p:cSld>
  <p:clrMapOvr>
    <a:masterClrMapping/>
  </p:clrMapOvr>
  <p:transition spd="slow" advClick="0" advTm="900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musica\Desktop\ФОТО\Фото Изба\P1040207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572000" y="3071810"/>
            <a:ext cx="2071702" cy="15379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28662" y="285728"/>
            <a:ext cx="6900882" cy="72868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Традиционный русский костюм</a:t>
            </a:r>
            <a:endParaRPr lang="ru-RU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6" name="Picture 5" descr="C:\Users\musica\Desktop\158CANON\IMG_182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428992" y="1357298"/>
            <a:ext cx="2143140" cy="13573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5" name="Группа 4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8" name="Рисунок 7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  <p:pic>
          <p:nvPicPr>
            <p:cNvPr id="9" name="Рисунок 8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500834"/>
              <a:ext cx="9144000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  <p:pic>
          <p:nvPicPr>
            <p:cNvPr id="10" name="Рисунок 9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-3071846" y="3428988"/>
              <a:ext cx="6500858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  <p:pic>
          <p:nvPicPr>
            <p:cNvPr id="11" name="Рисунок 10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714988" y="3071846"/>
              <a:ext cx="6500858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</p:grpSp>
      <p:pic>
        <p:nvPicPr>
          <p:cNvPr id="14" name="Рисунок 13" descr="http://li-web.ru/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14348" y="3571876"/>
            <a:ext cx="1357322" cy="280987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Номер слайда 11"/>
          <p:cNvSpPr>
            <a:spLocks noGrp="1"/>
          </p:cNvSpPr>
          <p:nvPr>
            <p:ph type="sldNum" sz="quarter" idx="15"/>
          </p:nvPr>
        </p:nvSpPr>
        <p:spPr>
          <a:xfrm>
            <a:off x="8534400" y="6400800"/>
            <a:ext cx="609600" cy="457200"/>
          </a:xfrm>
        </p:spPr>
        <p:txBody>
          <a:bodyPr/>
          <a:lstStyle/>
          <a:p>
            <a:fld id="{D2E57653-3E58-4892-A7ED-712530ACC680}" type="slidenum">
              <a:rPr kumimoji="0" lang="en-US" smtClean="0"/>
              <a:pPr/>
              <a:t>10</a:t>
            </a:fld>
            <a:endParaRPr kumimoji="0" lang="en-US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000232" y="4786322"/>
            <a:ext cx="578647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444D26"/>
                </a:solidFill>
              </a:rPr>
              <a:t>Русский народный костюм на протяжении многих веков сохранял традиционные элементы, орнаменты, цвета. Ребята  узнают, какие виды рукоделия нужны для  его украшения (вязание кружева, вышивка, работа с бисером).</a:t>
            </a:r>
            <a:endParaRPr lang="ru-RU" b="1" i="1" dirty="0"/>
          </a:p>
        </p:txBody>
      </p:sp>
      <p:pic>
        <p:nvPicPr>
          <p:cNvPr id="15" name="Picture 2" descr="C:\Users\musica\Desktop\158CANON\IMG_1832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613093" y="1458553"/>
            <a:ext cx="2286016" cy="1797754"/>
          </a:xfrm>
          <a:prstGeom prst="ellipse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3" descr="C:\Users\musica\Desktop\158CANON\IMG_1833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6125839" y="1517971"/>
            <a:ext cx="2428892" cy="1821794"/>
          </a:xfrm>
          <a:prstGeom prst="ellipse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4" descr="C:\Users\musica\Desktop\158CANON\IMG_1850.JP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357422" y="3071810"/>
            <a:ext cx="2071702" cy="15233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 advClick="0" advTm="9000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5" name="Рисунок 4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  <p:pic>
          <p:nvPicPr>
            <p:cNvPr id="6" name="Рисунок 5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500834"/>
              <a:ext cx="9144000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  <p:pic>
          <p:nvPicPr>
            <p:cNvPr id="7" name="Рисунок 6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-3071846" y="3428988"/>
              <a:ext cx="6500858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  <p:pic>
          <p:nvPicPr>
            <p:cNvPr id="8" name="Рисунок 7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714988" y="3071846"/>
              <a:ext cx="6500858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</p:grpSp>
      <p:pic>
        <p:nvPicPr>
          <p:cNvPr id="3075" name="Picture 3" descr="C:\Users\musica\Desktop\157CANON\IMG_1815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071538" y="1214422"/>
            <a:ext cx="3214710" cy="25307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3059832" y="494959"/>
            <a:ext cx="33729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Monotype Corsiva" pitchFamily="66" charset="0"/>
              </a:rPr>
              <a:t>Обрядовые куклы</a:t>
            </a:r>
            <a:endParaRPr lang="ru-RU" sz="36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5"/>
          </p:nvPr>
        </p:nvSpPr>
        <p:spPr>
          <a:xfrm>
            <a:off x="8534400" y="6400800"/>
            <a:ext cx="609600" cy="457200"/>
          </a:xfrm>
        </p:spPr>
        <p:txBody>
          <a:bodyPr/>
          <a:lstStyle/>
          <a:p>
            <a:fld id="{D2E57653-3E58-4892-A7ED-712530ACC680}" type="slidenum">
              <a:rPr kumimoji="0" lang="en-US" smtClean="0"/>
              <a:pPr/>
              <a:t>11</a:t>
            </a:fld>
            <a:endParaRPr kumimoji="0" lang="en-US" dirty="0"/>
          </a:p>
        </p:txBody>
      </p:sp>
      <p:pic>
        <p:nvPicPr>
          <p:cNvPr id="10" name="Picture 2" descr="C:\Users\musica\Desktop\157CANON\IMG_1813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572000" y="2285992"/>
            <a:ext cx="3294726" cy="2571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1000100" y="5072074"/>
            <a:ext cx="67866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444D26"/>
                </a:solidFill>
              </a:rPr>
              <a:t>Знакомясь  с народной тряпичной куклой на занятиях в «Русской избе», дети получают знания о традиционных и обрядовых праздниках, народном костюме.</a:t>
            </a:r>
            <a:endParaRPr lang="ru-RU" b="1" i="1" dirty="0"/>
          </a:p>
        </p:txBody>
      </p:sp>
    </p:spTree>
  </p:cSld>
  <p:clrMapOvr>
    <a:masterClrMapping/>
  </p:clrMapOvr>
  <p:transition spd="slow" advClick="0" advTm="9000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85728"/>
          </a:xfrm>
          <a:prstGeom prst="flowChartPredefinedProcess">
            <a:avLst/>
          </a:prstGeom>
          <a:noFill/>
          <a:ln>
            <a:noFill/>
          </a:ln>
        </p:spPr>
      </p:pic>
      <p:pic>
        <p:nvPicPr>
          <p:cNvPr id="5" name="Рисунок 4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6500834"/>
            <a:ext cx="9144000" cy="357166"/>
          </a:xfrm>
          <a:prstGeom prst="flowChartPredefinedProcess">
            <a:avLst/>
          </a:prstGeom>
          <a:noFill/>
          <a:ln>
            <a:noFill/>
          </a:ln>
        </p:spPr>
      </p:pic>
      <p:pic>
        <p:nvPicPr>
          <p:cNvPr id="8" name="Рисунок 7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-3178995" y="3393285"/>
            <a:ext cx="6643710" cy="285720"/>
          </a:xfrm>
          <a:prstGeom prst="flowChartPredefinedProcess">
            <a:avLst/>
          </a:prstGeom>
          <a:noFill/>
          <a:ln>
            <a:noFill/>
          </a:ln>
        </p:spPr>
      </p:pic>
      <p:pic>
        <p:nvPicPr>
          <p:cNvPr id="11" name="Рисунок 10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5714988" y="3071846"/>
            <a:ext cx="6500858" cy="357166"/>
          </a:xfrm>
          <a:prstGeom prst="flowChartPredefinedProcess">
            <a:avLst/>
          </a:prstGeom>
          <a:noFill/>
          <a:ln>
            <a:noFill/>
          </a:ln>
        </p:spPr>
      </p:pic>
      <p:pic>
        <p:nvPicPr>
          <p:cNvPr id="9" name="Рисунок 8" descr="1 (7)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42910" y="5143512"/>
            <a:ext cx="1428750" cy="142875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>
          <a:xfrm>
            <a:off x="8534400" y="6400800"/>
            <a:ext cx="609600" cy="457200"/>
          </a:xfrm>
        </p:spPr>
        <p:txBody>
          <a:bodyPr/>
          <a:lstStyle/>
          <a:p>
            <a:fld id="{D2E57653-3E58-4892-A7ED-712530ACC680}" type="slidenum">
              <a:rPr kumimoji="0" lang="en-US" smtClean="0"/>
              <a:pPr/>
              <a:t>12</a:t>
            </a:fld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214414" y="5072074"/>
            <a:ext cx="66437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444D26"/>
                </a:solidFill>
              </a:rPr>
              <a:t>Устное народное  творчество и музыкальный фольклор – неотъемлемая часть любого народного праздника. Такой праздник в «Русской избе» –                                             настоящее  событие  для малышей. </a:t>
            </a:r>
            <a:endParaRPr lang="ru-RU" dirty="0"/>
          </a:p>
        </p:txBody>
      </p:sp>
      <p:pic>
        <p:nvPicPr>
          <p:cNvPr id="13" name="Picture 5" descr="G:\101CANON\IMG_1421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785786" y="1785926"/>
            <a:ext cx="2591372" cy="1714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2" descr="G:\101CANON\IMG_1414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571868" y="2285992"/>
            <a:ext cx="1937193" cy="20576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TextBox 15"/>
          <p:cNvSpPr txBox="1"/>
          <p:nvPr/>
        </p:nvSpPr>
        <p:spPr>
          <a:xfrm>
            <a:off x="928662" y="357166"/>
            <a:ext cx="72152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Обрядовые праздники – </a:t>
            </a:r>
          </a:p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народная мудрость, сохраненная в веках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14" name="Picture 2" descr="C:\Users\musica\Desktop\ФОТО\изба\пасха\P1000831.JPG"/>
          <p:cNvPicPr>
            <a:picLocks noGrp="1" noChangeAspect="1" noChangeArrowheads="1"/>
          </p:cNvPicPr>
          <p:nvPr>
            <p:ph idx="1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643570" y="3197604"/>
            <a:ext cx="2727876" cy="16850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 advClick="0" advTm="9000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usica\Desktop\ФОТО\Музей экскурс\P109084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57224" y="2714620"/>
            <a:ext cx="3558610" cy="24288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1" name="Picture 3" descr="C:\Users\musica\Desktop\ФОТО\Музей экскурс\P1090888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572000" y="1428736"/>
            <a:ext cx="3663274" cy="2500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6" name="Группа 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7" name="Рисунок 6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  <p:pic>
          <p:nvPicPr>
            <p:cNvPr id="8" name="Рисунок 7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500834"/>
              <a:ext cx="9144000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  <p:pic>
          <p:nvPicPr>
            <p:cNvPr id="9" name="Рисунок 8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-3071846" y="3428988"/>
              <a:ext cx="6500858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  <p:pic>
          <p:nvPicPr>
            <p:cNvPr id="10" name="Рисунок 9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714988" y="3071846"/>
              <a:ext cx="6500858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</p:grpSp>
      <p:sp>
        <p:nvSpPr>
          <p:cNvPr id="12" name="TextBox 11"/>
          <p:cNvSpPr txBox="1"/>
          <p:nvPr/>
        </p:nvSpPr>
        <p:spPr>
          <a:xfrm>
            <a:off x="656204" y="5143512"/>
            <a:ext cx="81439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515C2E"/>
                </a:solidFill>
              </a:rPr>
              <a:t>      </a:t>
            </a:r>
            <a:r>
              <a:rPr lang="ru-RU" sz="2000" b="1" i="1" dirty="0">
                <a:solidFill>
                  <a:srgbClr val="515C2E"/>
                </a:solidFill>
              </a:rPr>
              <a:t>«Русская изба» всегда открыта для гостей. </a:t>
            </a:r>
          </a:p>
          <a:p>
            <a:pPr algn="ctr"/>
            <a:r>
              <a:rPr lang="ru-RU" sz="2000" b="1" i="1" dirty="0" smtClean="0">
                <a:solidFill>
                  <a:srgbClr val="515C2E"/>
                </a:solidFill>
              </a:rPr>
              <a:t>Учащиеся  МОУ </a:t>
            </a:r>
            <a:r>
              <a:rPr lang="ru-RU" sz="2000" b="1" i="1" dirty="0" smtClean="0">
                <a:solidFill>
                  <a:srgbClr val="515C2E"/>
                </a:solidFill>
              </a:rPr>
              <a:t>СШ  </a:t>
            </a:r>
            <a:r>
              <a:rPr lang="ru-RU" sz="2000" b="1" i="1" dirty="0" smtClean="0">
                <a:solidFill>
                  <a:srgbClr val="515C2E"/>
                </a:solidFill>
              </a:rPr>
              <a:t>№</a:t>
            </a:r>
            <a:r>
              <a:rPr lang="ru-RU" sz="2000" b="1" i="1" dirty="0" smtClean="0">
                <a:solidFill>
                  <a:srgbClr val="515C2E"/>
                </a:solidFill>
              </a:rPr>
              <a:t>87, СШ №27  </a:t>
            </a:r>
            <a:r>
              <a:rPr lang="ru-RU" sz="2000" b="1" i="1" dirty="0" smtClean="0">
                <a:solidFill>
                  <a:srgbClr val="515C2E"/>
                </a:solidFill>
              </a:rPr>
              <a:t>- постоянные посетители                        нашей музейной комнаты. </a:t>
            </a:r>
            <a:endParaRPr lang="ru-RU" sz="2000" b="1" i="1" dirty="0">
              <a:solidFill>
                <a:srgbClr val="515C2E"/>
              </a:solidFill>
            </a:endParaRPr>
          </a:p>
        </p:txBody>
      </p:sp>
      <p:pic>
        <p:nvPicPr>
          <p:cNvPr id="13" name="Рисунок 12" descr="http://img-fotki.yandex.ru/get/5607/23869276.4/0_85a2c_78e6f2d4_L.png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42910" y="571481"/>
            <a:ext cx="2000264" cy="185738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Номер слайда 10"/>
          <p:cNvSpPr>
            <a:spLocks noGrp="1"/>
          </p:cNvSpPr>
          <p:nvPr>
            <p:ph type="sldNum" sz="quarter" idx="15"/>
          </p:nvPr>
        </p:nvSpPr>
        <p:spPr>
          <a:xfrm>
            <a:off x="8534400" y="6400800"/>
            <a:ext cx="609600" cy="457200"/>
          </a:xfrm>
        </p:spPr>
        <p:txBody>
          <a:bodyPr/>
          <a:lstStyle/>
          <a:p>
            <a:fld id="{D2E57653-3E58-4892-A7ED-712530ACC680}" type="slidenum">
              <a:rPr kumimoji="0" lang="en-US" smtClean="0"/>
              <a:pPr/>
              <a:t>13</a:t>
            </a:fld>
            <a:endParaRPr kumimoji="0"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928662" y="571480"/>
            <a:ext cx="7215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«Открытый миру музей»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 advClick="0" advTm="9000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musica\Desktop\158CANON\IMG_1828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500035" y="1357297"/>
            <a:ext cx="4857782" cy="38576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1" name="Группа 10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12" name="Рисунок 11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  <p:pic>
          <p:nvPicPr>
            <p:cNvPr id="13" name="Рисунок 12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500834"/>
              <a:ext cx="9144000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  <p:pic>
          <p:nvPicPr>
            <p:cNvPr id="14" name="Рисунок 13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-3071846" y="3428988"/>
              <a:ext cx="6500858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  <p:pic>
          <p:nvPicPr>
            <p:cNvPr id="15" name="Рисунок 14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714988" y="3071846"/>
              <a:ext cx="6500858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</p:grpSp>
      <p:sp>
        <p:nvSpPr>
          <p:cNvPr id="8" name="Номер слайда 7"/>
          <p:cNvSpPr>
            <a:spLocks noGrp="1"/>
          </p:cNvSpPr>
          <p:nvPr>
            <p:ph type="sldNum" sz="quarter" idx="15"/>
          </p:nvPr>
        </p:nvSpPr>
        <p:spPr>
          <a:xfrm>
            <a:off x="8534400" y="6400800"/>
            <a:ext cx="609600" cy="457200"/>
          </a:xfrm>
        </p:spPr>
        <p:txBody>
          <a:bodyPr/>
          <a:lstStyle/>
          <a:p>
            <a:fld id="{D2E57653-3E58-4892-A7ED-712530ACC680}" type="slidenum">
              <a:rPr kumimoji="0" lang="en-US" smtClean="0"/>
              <a:pPr/>
              <a:t>14</a:t>
            </a:fld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292080" y="764704"/>
            <a:ext cx="324036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515C2E"/>
                </a:solidFill>
                <a:latin typeface="Monotype Corsiva" pitchFamily="66" charset="0"/>
              </a:rPr>
              <a:t>   «Чем дальше в будущее </a:t>
            </a:r>
          </a:p>
          <a:p>
            <a:pPr lvl="0" algn="ctr"/>
            <a:r>
              <a:rPr lang="ru-RU" sz="2800" b="1" dirty="0" smtClean="0">
                <a:solidFill>
                  <a:srgbClr val="515C2E"/>
                </a:solidFill>
                <a:latin typeface="Monotype Corsiva" pitchFamily="66" charset="0"/>
              </a:rPr>
              <a:t>входим,</a:t>
            </a:r>
          </a:p>
          <a:p>
            <a:pPr lvl="0" algn="ctr"/>
            <a:r>
              <a:rPr lang="ru-RU" sz="2800" b="1" dirty="0">
                <a:solidFill>
                  <a:srgbClr val="515C2E"/>
                </a:solidFill>
                <a:latin typeface="Monotype Corsiva" pitchFamily="66" charset="0"/>
              </a:rPr>
              <a:t>т</a:t>
            </a:r>
            <a:r>
              <a:rPr lang="ru-RU" sz="2800" b="1" dirty="0" smtClean="0">
                <a:solidFill>
                  <a:srgbClr val="515C2E"/>
                </a:solidFill>
                <a:latin typeface="Monotype Corsiva" pitchFamily="66" charset="0"/>
              </a:rPr>
              <a:t>ем больше прошлым </a:t>
            </a:r>
          </a:p>
          <a:p>
            <a:pPr lvl="0" algn="ctr"/>
            <a:r>
              <a:rPr lang="ru-RU" sz="2800" b="1" dirty="0" smtClean="0">
                <a:solidFill>
                  <a:srgbClr val="515C2E"/>
                </a:solidFill>
                <a:latin typeface="Monotype Corsiva" pitchFamily="66" charset="0"/>
              </a:rPr>
              <a:t>дорожим,</a:t>
            </a:r>
          </a:p>
          <a:p>
            <a:pPr lvl="0" algn="ctr"/>
            <a:r>
              <a:rPr lang="ru-RU" sz="2800" b="1" dirty="0">
                <a:solidFill>
                  <a:srgbClr val="515C2E"/>
                </a:solidFill>
                <a:latin typeface="Monotype Corsiva" pitchFamily="66" charset="0"/>
              </a:rPr>
              <a:t>и</a:t>
            </a:r>
            <a:r>
              <a:rPr lang="ru-RU" sz="2800" b="1" dirty="0" smtClean="0">
                <a:solidFill>
                  <a:srgbClr val="515C2E"/>
                </a:solidFill>
                <a:latin typeface="Monotype Corsiva" pitchFamily="66" charset="0"/>
              </a:rPr>
              <a:t> в старом красоту </a:t>
            </a:r>
          </a:p>
          <a:p>
            <a:pPr lvl="0" algn="ctr"/>
            <a:r>
              <a:rPr lang="ru-RU" sz="2800" b="1" dirty="0" smtClean="0">
                <a:solidFill>
                  <a:srgbClr val="515C2E"/>
                </a:solidFill>
                <a:latin typeface="Monotype Corsiva" pitchFamily="66" charset="0"/>
              </a:rPr>
              <a:t>находим,</a:t>
            </a:r>
          </a:p>
          <a:p>
            <a:pPr lvl="0" algn="ctr"/>
            <a:r>
              <a:rPr lang="ru-RU" sz="2800" b="1" dirty="0">
                <a:solidFill>
                  <a:srgbClr val="515C2E"/>
                </a:solidFill>
                <a:latin typeface="Monotype Corsiva" pitchFamily="66" charset="0"/>
              </a:rPr>
              <a:t>х</a:t>
            </a:r>
            <a:r>
              <a:rPr lang="ru-RU" sz="2800" b="1" dirty="0" smtClean="0">
                <a:solidFill>
                  <a:srgbClr val="515C2E"/>
                </a:solidFill>
                <a:latin typeface="Monotype Corsiva" pitchFamily="66" charset="0"/>
              </a:rPr>
              <a:t>оть  новому  </a:t>
            </a:r>
          </a:p>
          <a:p>
            <a:pPr lvl="0" algn="ctr"/>
            <a:r>
              <a:rPr lang="ru-RU" sz="2800" b="1" dirty="0" smtClean="0">
                <a:solidFill>
                  <a:srgbClr val="515C2E"/>
                </a:solidFill>
                <a:latin typeface="Monotype Corsiva" pitchFamily="66" charset="0"/>
              </a:rPr>
              <a:t>принадлежим».</a:t>
            </a:r>
          </a:p>
          <a:p>
            <a:pPr lvl="0" algn="ctr"/>
            <a:endParaRPr lang="ru-RU" sz="2800" b="1" dirty="0" smtClean="0">
              <a:solidFill>
                <a:srgbClr val="515C2E"/>
              </a:solidFill>
              <a:latin typeface="Monotype Corsiva" pitchFamily="66" charset="0"/>
            </a:endParaRPr>
          </a:p>
          <a:p>
            <a:pPr lvl="0" algn="ctr"/>
            <a:r>
              <a:rPr lang="ru-RU" sz="2800" b="1" dirty="0" smtClean="0">
                <a:solidFill>
                  <a:srgbClr val="515C2E"/>
                </a:solidFill>
                <a:latin typeface="Monotype Corsiva" pitchFamily="66" charset="0"/>
              </a:rPr>
              <a:t>           Вадим </a:t>
            </a:r>
            <a:r>
              <a:rPr lang="ru-RU" sz="2800" b="1" dirty="0" err="1" smtClean="0">
                <a:solidFill>
                  <a:srgbClr val="515C2E"/>
                </a:solidFill>
                <a:latin typeface="Monotype Corsiva" pitchFamily="66" charset="0"/>
              </a:rPr>
              <a:t>Шефнер</a:t>
            </a:r>
            <a:endParaRPr lang="ru-RU" sz="2800" b="1" dirty="0">
              <a:solidFill>
                <a:srgbClr val="515C2E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 advClick="0" advTm="9000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Группа 31"/>
          <p:cNvGrpSpPr/>
          <p:nvPr/>
        </p:nvGrpSpPr>
        <p:grpSpPr>
          <a:xfrm>
            <a:off x="1652320" y="1004660"/>
            <a:ext cx="5805103" cy="1183258"/>
            <a:chOff x="1071538" y="674082"/>
            <a:chExt cx="6629092" cy="1567753"/>
          </a:xfrm>
        </p:grpSpPr>
        <p:pic>
          <p:nvPicPr>
            <p:cNvPr id="4098" name="Picture 2" descr="F:\Алфавит в стиле Хохлома\0_867eb_b220b834_XL.png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 rot="21418612">
              <a:off x="2857488" y="857232"/>
              <a:ext cx="1025329" cy="928694"/>
            </a:xfrm>
            <a:prstGeom prst="rect">
              <a:avLst/>
            </a:prstGeom>
            <a:noFill/>
          </p:spPr>
        </p:pic>
        <p:pic>
          <p:nvPicPr>
            <p:cNvPr id="4102" name="Picture 6" descr="F:\Алфавит в стиле Хохлома\0_867f4_cb476677_XL.png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 rot="212222">
              <a:off x="4757210" y="674082"/>
              <a:ext cx="1053693" cy="1404923"/>
            </a:xfrm>
            <a:prstGeom prst="rect">
              <a:avLst/>
            </a:prstGeom>
            <a:noFill/>
          </p:spPr>
        </p:pic>
        <p:pic>
          <p:nvPicPr>
            <p:cNvPr id="4105" name="Picture 9" descr="F:\Алфавит в стиле Хохлома\0_867fa_86705185_XL.png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 rot="1355424">
              <a:off x="6654290" y="1233848"/>
              <a:ext cx="1046340" cy="1007987"/>
            </a:xfrm>
            <a:prstGeom prst="rect">
              <a:avLst/>
            </a:prstGeom>
            <a:noFill/>
          </p:spPr>
        </p:pic>
        <p:pic>
          <p:nvPicPr>
            <p:cNvPr id="4106" name="Picture 10" descr="F:\Алфавит в стиле Хохлома\0_867fd_e65441bf_XL.png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 rot="21305431">
              <a:off x="1071538" y="1214422"/>
              <a:ext cx="857256" cy="967762"/>
            </a:xfrm>
            <a:prstGeom prst="rect">
              <a:avLst/>
            </a:prstGeom>
            <a:noFill/>
          </p:spPr>
        </p:pic>
        <p:pic>
          <p:nvPicPr>
            <p:cNvPr id="4108" name="Picture 12" descr="F:\Алфавит в стиле Хохлома\0_867fb_c6e4c623_XL.png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 rot="21087679">
              <a:off x="1928794" y="1071546"/>
              <a:ext cx="964030" cy="928694"/>
            </a:xfrm>
            <a:prstGeom prst="rect">
              <a:avLst/>
            </a:prstGeom>
            <a:noFill/>
          </p:spPr>
        </p:pic>
        <p:pic>
          <p:nvPicPr>
            <p:cNvPr id="16" name="Picture 10" descr="F:\Алфавит в стиле Хохлома\0_867fd_e65441bf_XL.png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7620" y="857232"/>
              <a:ext cx="857256" cy="967761"/>
            </a:xfrm>
            <a:prstGeom prst="rect">
              <a:avLst/>
            </a:prstGeom>
            <a:noFill/>
          </p:spPr>
        </p:pic>
        <p:pic>
          <p:nvPicPr>
            <p:cNvPr id="4109" name="Picture 13" descr="F:\Алфавит в стиле Хохлома\0_867ec_cfac5c96_XL.png"/>
            <p:cNvPicPr>
              <a:picLocks noChangeAspect="1" noChangeArrowheads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 rot="312049">
              <a:off x="5857884" y="1000108"/>
              <a:ext cx="813233" cy="955013"/>
            </a:xfrm>
            <a:prstGeom prst="rect">
              <a:avLst/>
            </a:prstGeom>
            <a:noFill/>
          </p:spPr>
        </p:pic>
      </p:grpSp>
      <p:grpSp>
        <p:nvGrpSpPr>
          <p:cNvPr id="30" name="Группа 29"/>
          <p:cNvGrpSpPr/>
          <p:nvPr/>
        </p:nvGrpSpPr>
        <p:grpSpPr>
          <a:xfrm>
            <a:off x="3649227" y="2678046"/>
            <a:ext cx="1643074" cy="930404"/>
            <a:chOff x="3286116" y="2714620"/>
            <a:chExt cx="1946668" cy="1000132"/>
          </a:xfrm>
        </p:grpSpPr>
        <p:pic>
          <p:nvPicPr>
            <p:cNvPr id="4101" name="Picture 5" descr="F:\Алфавит в стиле Хохлома\0_867f3_8849786e_XL.png"/>
            <p:cNvPicPr>
              <a:picLocks noChangeAspect="1" noChangeArrowheads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6116" y="2786058"/>
              <a:ext cx="884470" cy="928694"/>
            </a:xfrm>
            <a:prstGeom prst="rect">
              <a:avLst/>
            </a:prstGeom>
            <a:noFill/>
          </p:spPr>
        </p:pic>
        <p:pic>
          <p:nvPicPr>
            <p:cNvPr id="18" name="Picture 2" descr="F:\Алфавит в стиле Хохлома\0_867eb_b220b834_XL.png"/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3372" y="2714620"/>
              <a:ext cx="1089412" cy="928694"/>
            </a:xfrm>
            <a:prstGeom prst="rect">
              <a:avLst/>
            </a:prstGeom>
            <a:noFill/>
          </p:spPr>
        </p:pic>
      </p:grpSp>
      <p:grpSp>
        <p:nvGrpSpPr>
          <p:cNvPr id="31" name="Группа 30"/>
          <p:cNvGrpSpPr/>
          <p:nvPr/>
        </p:nvGrpSpPr>
        <p:grpSpPr>
          <a:xfrm>
            <a:off x="1187624" y="4143380"/>
            <a:ext cx="6737972" cy="1150184"/>
            <a:chOff x="714348" y="4143380"/>
            <a:chExt cx="8018898" cy="1428736"/>
          </a:xfrm>
        </p:grpSpPr>
        <p:pic>
          <p:nvPicPr>
            <p:cNvPr id="4099" name="Picture 3" descr="F:\Алфавит в стиле Хохлома\0_867ed_f66d14d5_XL.png"/>
            <p:cNvPicPr>
              <a:picLocks noChangeAspect="1" noChangeArrowheads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4348" y="4357694"/>
              <a:ext cx="1131644" cy="976339"/>
            </a:xfrm>
            <a:prstGeom prst="rect">
              <a:avLst/>
            </a:prstGeom>
            <a:noFill/>
          </p:spPr>
        </p:pic>
        <p:pic>
          <p:nvPicPr>
            <p:cNvPr id="4100" name="Picture 4" descr="F:\Алфавит в стиле Хохлома\0_867f0_eaf5753_XL.png"/>
            <p:cNvPicPr>
              <a:picLocks noChangeAspect="1" noChangeArrowheads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15272" y="4357694"/>
              <a:ext cx="1017974" cy="928694"/>
            </a:xfrm>
            <a:prstGeom prst="rect">
              <a:avLst/>
            </a:prstGeom>
            <a:noFill/>
          </p:spPr>
        </p:pic>
        <p:pic>
          <p:nvPicPr>
            <p:cNvPr id="4103" name="Picture 7" descr="F:\Алфавит в стиле Хохлома\0_867f8_7713ec89_XL.png"/>
            <p:cNvPicPr>
              <a:picLocks noChangeAspect="1" noChangeArrowheads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14744" y="4286256"/>
              <a:ext cx="1214446" cy="1089410"/>
            </a:xfrm>
            <a:prstGeom prst="rect">
              <a:avLst/>
            </a:prstGeom>
            <a:noFill/>
          </p:spPr>
        </p:pic>
        <p:pic>
          <p:nvPicPr>
            <p:cNvPr id="4104" name="Picture 8" descr="F:\Алфавит в стиле Хохлома\0_867f9_9fd5641_XL.png"/>
            <p:cNvPicPr>
              <a:picLocks noChangeAspect="1" noChangeArrowheads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4480" y="4357694"/>
              <a:ext cx="1056027" cy="899587"/>
            </a:xfrm>
            <a:prstGeom prst="rect">
              <a:avLst/>
            </a:prstGeom>
            <a:noFill/>
          </p:spPr>
        </p:pic>
        <p:pic>
          <p:nvPicPr>
            <p:cNvPr id="19" name="Picture 6" descr="F:\Алфавит в стиле Хохлома\0_867f4_cb476677_XL.png"/>
            <p:cNvPicPr>
              <a:picLocks noChangeAspect="1" noChangeArrowheads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4612" y="4143380"/>
              <a:ext cx="1071552" cy="1428736"/>
            </a:xfrm>
            <a:prstGeom prst="rect">
              <a:avLst/>
            </a:prstGeom>
            <a:noFill/>
          </p:spPr>
        </p:pic>
        <p:pic>
          <p:nvPicPr>
            <p:cNvPr id="20" name="Picture 2" descr="F:\Алфавит в стиле Хохлома\0_867eb_b220b834_XL.png"/>
            <p:cNvPicPr>
              <a:picLocks noChangeAspect="1" noChangeArrowheads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6314" y="4357694"/>
              <a:ext cx="1089412" cy="928694"/>
            </a:xfrm>
            <a:prstGeom prst="rect">
              <a:avLst/>
            </a:prstGeom>
            <a:noFill/>
          </p:spPr>
        </p:pic>
        <p:pic>
          <p:nvPicPr>
            <p:cNvPr id="21" name="Picture 8" descr="F:\Алфавит в стиле Хохлома\0_867f9_9fd5641_XL.png"/>
            <p:cNvPicPr>
              <a:picLocks noChangeAspect="1" noChangeArrowheads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86446" y="4357694"/>
              <a:ext cx="1090195" cy="928694"/>
            </a:xfrm>
            <a:prstGeom prst="rect">
              <a:avLst/>
            </a:prstGeom>
            <a:noFill/>
          </p:spPr>
        </p:pic>
        <p:pic>
          <p:nvPicPr>
            <p:cNvPr id="22" name="Picture 6" descr="F:\Алфавит в стиле Хохлома\0_867f4_cb476677_XL.png"/>
            <p:cNvPicPr>
              <a:picLocks noChangeAspect="1" noChangeArrowheads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86578" y="4143380"/>
              <a:ext cx="1071552" cy="1428736"/>
            </a:xfrm>
            <a:prstGeom prst="rect">
              <a:avLst/>
            </a:prstGeom>
            <a:noFill/>
          </p:spPr>
        </p:pic>
      </p:grpSp>
      <p:grpSp>
        <p:nvGrpSpPr>
          <p:cNvPr id="24" name="Группа 23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5" name="Рисунок 24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  <p:pic>
          <p:nvPicPr>
            <p:cNvPr id="26" name="Рисунок 25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500834"/>
              <a:ext cx="9144000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  <p:pic>
          <p:nvPicPr>
            <p:cNvPr id="27" name="Рисунок 26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-3071846" y="3428988"/>
              <a:ext cx="6500858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  <p:pic>
          <p:nvPicPr>
            <p:cNvPr id="28" name="Рисунок 27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714988" y="3071846"/>
              <a:ext cx="6500858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</p:grpSp>
      <p:sp>
        <p:nvSpPr>
          <p:cNvPr id="29" name="Номер слайда 28"/>
          <p:cNvSpPr>
            <a:spLocks noGrp="1"/>
          </p:cNvSpPr>
          <p:nvPr>
            <p:ph type="sldNum" sz="quarter" idx="15"/>
          </p:nvPr>
        </p:nvSpPr>
        <p:spPr>
          <a:xfrm>
            <a:off x="8534400" y="6400800"/>
            <a:ext cx="609600" cy="457200"/>
          </a:xfrm>
        </p:spPr>
        <p:txBody>
          <a:bodyPr/>
          <a:lstStyle/>
          <a:p>
            <a:fld id="{D2E57653-3E58-4892-A7ED-712530ACC680}" type="slidenum">
              <a:rPr kumimoji="0" lang="en-US" smtClean="0"/>
              <a:pPr/>
              <a:t>15</a:t>
            </a:fld>
            <a:endParaRPr kumimoji="0" lang="en-US" dirty="0"/>
          </a:p>
        </p:txBody>
      </p:sp>
    </p:spTree>
  </p:cSld>
  <p:clrMapOvr>
    <a:masterClrMapping/>
  </p:clrMapOvr>
  <p:transition spd="slow" advClick="0" advTm="9000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24454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 </a:t>
            </a:r>
            <a:r>
              <a:rPr lang="ru-RU" sz="3200" b="1" i="1" dirty="0" smtClean="0">
                <a:solidFill>
                  <a:schemeClr val="bg2"/>
                </a:solidFill>
              </a:rPr>
              <a:t>«Мы не должны забывать о своем культурном прошлом, о наших памятниках, литературе, языке, живописи… Национальные отличия сохранятся и в XXI веке, если мы будем озабочены воспитанием душ, а не только передачей знаний</a:t>
            </a:r>
            <a:r>
              <a:rPr lang="ru-RU" sz="3200" b="1" dirty="0" smtClean="0">
                <a:solidFill>
                  <a:schemeClr val="bg2"/>
                </a:solidFill>
              </a:rPr>
              <a:t>"    </a:t>
            </a:r>
          </a:p>
          <a:p>
            <a:pPr algn="ctr"/>
            <a:endParaRPr lang="ru-RU" sz="3200" b="1" dirty="0" smtClean="0">
              <a:solidFill>
                <a:schemeClr val="bg2"/>
              </a:solidFill>
            </a:endParaRPr>
          </a:p>
          <a:p>
            <a:pPr algn="ctr"/>
            <a:r>
              <a:rPr lang="ru-RU" sz="3200" b="1" dirty="0" smtClean="0">
                <a:solidFill>
                  <a:schemeClr val="bg2"/>
                </a:solidFill>
              </a:rPr>
              <a:t>                                академик Д. Лихачев  </a:t>
            </a:r>
            <a:r>
              <a:rPr lang="ru-RU" dirty="0" smtClean="0">
                <a:solidFill>
                  <a:schemeClr val="bg2"/>
                </a:solidFill>
              </a:rPr>
              <a:t/>
            </a:r>
            <a:br>
              <a:rPr lang="ru-RU" dirty="0" smtClean="0">
                <a:solidFill>
                  <a:schemeClr val="bg2"/>
                </a:solidFill>
              </a:rPr>
            </a:br>
            <a:endParaRPr lang="ru-RU" b="1" i="1" dirty="0">
              <a:solidFill>
                <a:schemeClr val="bg2"/>
              </a:solidFill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4" name="Рисунок 3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  <p:pic>
          <p:nvPicPr>
            <p:cNvPr id="5" name="Рисунок 4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500834"/>
              <a:ext cx="9144000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  <p:pic>
          <p:nvPicPr>
            <p:cNvPr id="6" name="Рисунок 5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-3071846" y="3428988"/>
              <a:ext cx="6500858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  <p:pic>
          <p:nvPicPr>
            <p:cNvPr id="7" name="Рисунок 6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714988" y="3071846"/>
              <a:ext cx="6500858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</p:grpSp>
      <p:sp>
        <p:nvSpPr>
          <p:cNvPr id="8" name="Номер слайда 7"/>
          <p:cNvSpPr>
            <a:spLocks noGrp="1"/>
          </p:cNvSpPr>
          <p:nvPr>
            <p:ph type="sldNum" sz="quarter" idx="15"/>
          </p:nvPr>
        </p:nvSpPr>
        <p:spPr>
          <a:xfrm>
            <a:off x="8643966" y="6286520"/>
            <a:ext cx="609600" cy="457200"/>
          </a:xfrm>
        </p:spPr>
        <p:txBody>
          <a:bodyPr/>
          <a:lstStyle/>
          <a:p>
            <a:fld id="{D2E57653-3E58-4892-A7ED-712530ACC680}" type="slidenum">
              <a:rPr kumimoji="0" lang="en-US" smtClean="0"/>
              <a:pPr/>
              <a:t>2</a:t>
            </a:fld>
            <a:endParaRPr kumimoji="0" lang="en-US" dirty="0"/>
          </a:p>
        </p:txBody>
      </p:sp>
    </p:spTree>
  </p:cSld>
  <p:clrMapOvr>
    <a:masterClrMapping/>
  </p:clrMapOvr>
  <p:transition spd="slow" advClick="0" advTm="9000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C:\Users\PC1\Desktop\Фото Изба\P1040200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050371" y="571480"/>
            <a:ext cx="6946684" cy="42148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4" name="Группа 3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7" name="Рисунок 6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  <p:pic>
          <p:nvPicPr>
            <p:cNvPr id="8" name="Рисунок 7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500834"/>
              <a:ext cx="9144000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  <p:pic>
          <p:nvPicPr>
            <p:cNvPr id="9" name="Рисунок 8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-3071846" y="3428988"/>
              <a:ext cx="6500858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  <p:pic>
          <p:nvPicPr>
            <p:cNvPr id="10" name="Рисунок 9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714988" y="3071846"/>
              <a:ext cx="6500858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</p:grpSp>
      <p:sp>
        <p:nvSpPr>
          <p:cNvPr id="11" name="Номер слайда 10"/>
          <p:cNvSpPr>
            <a:spLocks noGrp="1"/>
          </p:cNvSpPr>
          <p:nvPr>
            <p:ph type="sldNum" sz="quarter" idx="15"/>
          </p:nvPr>
        </p:nvSpPr>
        <p:spPr>
          <a:xfrm>
            <a:off x="8643966" y="6400800"/>
            <a:ext cx="609600" cy="457200"/>
          </a:xfrm>
        </p:spPr>
        <p:txBody>
          <a:bodyPr/>
          <a:lstStyle/>
          <a:p>
            <a:fld id="{D2E57653-3E58-4892-A7ED-712530ACC680}" type="slidenum">
              <a:rPr kumimoji="0" lang="en-US" smtClean="0"/>
              <a:pPr/>
              <a:t>3</a:t>
            </a:fld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714480" y="4857760"/>
            <a:ext cx="54292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i="1" dirty="0" smtClean="0">
                <a:solidFill>
                  <a:srgbClr val="444D26"/>
                </a:solidFill>
              </a:rPr>
              <a:t>Музейная комната «Русская изба» представляет собой ценный источник приобщения дошкольников к сокровищам русской истории, культуры и искусства. </a:t>
            </a:r>
            <a:endParaRPr lang="ru-RU" dirty="0"/>
          </a:p>
        </p:txBody>
      </p:sp>
    </p:spTree>
  </p:cSld>
  <p:clrMapOvr>
    <a:masterClrMapping/>
  </p:clrMapOvr>
  <p:transition spd="slow" advClick="0" advTm="9000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942996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515C2E"/>
                </a:solidFill>
                <a:latin typeface="Monotype Corsiva" pitchFamily="66" charset="0"/>
              </a:rPr>
              <a:t>В гостях   у  хозяюшки</a:t>
            </a:r>
            <a:endParaRPr lang="ru-RU" sz="4000" b="1" dirty="0">
              <a:solidFill>
                <a:srgbClr val="515C2E"/>
              </a:solidFill>
              <a:latin typeface="Monotype Corsiva" pitchFamily="66" charset="0"/>
            </a:endParaRPr>
          </a:p>
        </p:txBody>
      </p:sp>
      <p:pic>
        <p:nvPicPr>
          <p:cNvPr id="10242" name="Picture 2" descr="C:\Users\musica\Desktop\ФОТО\изба\P104004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428728" y="1214422"/>
            <a:ext cx="6143668" cy="37862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4" name="Группа 3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5" name="Рисунок 4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  <p:pic>
          <p:nvPicPr>
            <p:cNvPr id="6" name="Рисунок 5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500834"/>
              <a:ext cx="9144000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  <p:pic>
          <p:nvPicPr>
            <p:cNvPr id="7" name="Рисунок 6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-3071846" y="3428988"/>
              <a:ext cx="6500858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  <p:pic>
          <p:nvPicPr>
            <p:cNvPr id="8" name="Рисунок 7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714988" y="3071846"/>
              <a:ext cx="6500858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</p:grp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>
          <a:xfrm>
            <a:off x="8534400" y="6400800"/>
            <a:ext cx="609600" cy="457200"/>
          </a:xfrm>
        </p:spPr>
        <p:txBody>
          <a:bodyPr/>
          <a:lstStyle/>
          <a:p>
            <a:fld id="{D2E57653-3E58-4892-A7ED-712530ACC680}" type="slidenum">
              <a:rPr kumimoji="0" lang="en-US" smtClean="0"/>
              <a:pPr/>
              <a:t>4</a:t>
            </a:fld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000100" y="5214950"/>
            <a:ext cx="67866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i="1" dirty="0" smtClean="0">
                <a:solidFill>
                  <a:srgbClr val="444D26"/>
                </a:solidFill>
              </a:rPr>
              <a:t>Только с изучения и понимания своей родной культуры начинается формирование бережного и уважительного отношения к культуре другого народа. </a:t>
            </a:r>
            <a:endParaRPr lang="ru-RU" b="1" i="1" dirty="0">
              <a:solidFill>
                <a:srgbClr val="444D26"/>
              </a:solidFill>
            </a:endParaRPr>
          </a:p>
        </p:txBody>
      </p:sp>
    </p:spTree>
  </p:cSld>
  <p:clrMapOvr>
    <a:masterClrMapping/>
  </p:clrMapOvr>
  <p:transition spd="slow" advClick="0" advTm="9000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57158" y="214290"/>
            <a:ext cx="8229600" cy="1119182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5200" b="1" dirty="0" smtClean="0">
                <a:solidFill>
                  <a:schemeClr val="bg2"/>
                </a:solidFill>
                <a:latin typeface="Monotype Corsiva" pitchFamily="66" charset="0"/>
              </a:rPr>
              <a:t>«Быт и уклад жизни русской деревни                   конца XIX - начала XX века»</a:t>
            </a:r>
            <a:endParaRPr lang="ru-RU" sz="5200" dirty="0">
              <a:solidFill>
                <a:schemeClr val="bg2"/>
              </a:solidFill>
              <a:latin typeface="Monotype Corsiva" pitchFamily="66" charset="0"/>
            </a:endParaRPr>
          </a:p>
        </p:txBody>
      </p:sp>
      <p:pic>
        <p:nvPicPr>
          <p:cNvPr id="1026" name="Picture 2" descr="C:\Users\musica\Desktop\158CANON\IMG_1818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1357289" y="1643052"/>
            <a:ext cx="3286149" cy="2714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 descr="C:\Users\musica\Desktop\158CANON\IMG_182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4697144" y="1589344"/>
            <a:ext cx="3214710" cy="27506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5" name="Группа 4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6" name="Рисунок 5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  <p:pic>
          <p:nvPicPr>
            <p:cNvPr id="7" name="Рисунок 6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500834"/>
              <a:ext cx="9144000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  <p:pic>
          <p:nvPicPr>
            <p:cNvPr id="8" name="Рисунок 7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-3071846" y="3428988"/>
              <a:ext cx="6500858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  <p:pic>
          <p:nvPicPr>
            <p:cNvPr id="9" name="Рисунок 8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714988" y="3071846"/>
              <a:ext cx="6500858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</p:grp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>
          <a:xfrm>
            <a:off x="8534400" y="6400800"/>
            <a:ext cx="609600" cy="457200"/>
          </a:xfrm>
        </p:spPr>
        <p:txBody>
          <a:bodyPr/>
          <a:lstStyle/>
          <a:p>
            <a:fld id="{D2E57653-3E58-4892-A7ED-712530ACC680}" type="slidenum">
              <a:rPr kumimoji="0" lang="en-US" smtClean="0"/>
              <a:pPr/>
              <a:t>5</a:t>
            </a:fld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45247" y="4962829"/>
            <a:ext cx="821537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spc="-20" dirty="0" smtClean="0">
                <a:solidFill>
                  <a:srgbClr val="444D26"/>
                </a:solidFill>
              </a:rPr>
              <a:t>В музейной комнате «Русская изба» воссозданы основные детали и обстановка русской избы: стол, деревянные лавки, сундук, макет печи, полати, колыбель, прялка - </a:t>
            </a:r>
            <a:r>
              <a:rPr lang="ru-RU" b="1" i="1" spc="-20" dirty="0" err="1" smtClean="0">
                <a:solidFill>
                  <a:srgbClr val="444D26"/>
                </a:solidFill>
              </a:rPr>
              <a:t>самопряха</a:t>
            </a:r>
            <a:r>
              <a:rPr lang="ru-RU" b="1" i="1" spc="-20" dirty="0" smtClean="0">
                <a:solidFill>
                  <a:srgbClr val="444D26"/>
                </a:solidFill>
              </a:rPr>
              <a:t>, самотканые половики. </a:t>
            </a:r>
            <a:endParaRPr lang="ru-RU" b="1" i="1" spc="-20" dirty="0"/>
          </a:p>
        </p:txBody>
      </p:sp>
    </p:spTree>
  </p:cSld>
  <p:clrMapOvr>
    <a:masterClrMapping/>
  </p:clrMapOvr>
  <p:transition spd="slow" advClick="0" advTm="9000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usica\Desktop\ФОТО\Фото Изба\P104020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57224" y="1714488"/>
            <a:ext cx="2848355" cy="18193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4" descr="C:\Users\musica\Desktop\158CANON\IMG_1864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403819" y="3117146"/>
            <a:ext cx="2031923" cy="2071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1571604" y="357166"/>
            <a:ext cx="58579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2"/>
                </a:solidFill>
                <a:latin typeface="Monotype Corsiva" pitchFamily="66" charset="0"/>
              </a:rPr>
              <a:t>«Быт и уклад жизни русской деревни                   конца XIX - начала XX века»</a:t>
            </a:r>
            <a:endParaRPr lang="ru-RU" sz="3200" dirty="0">
              <a:solidFill>
                <a:schemeClr val="bg2"/>
              </a:solidFill>
              <a:latin typeface="Monotype Corsiva" pitchFamily="66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10" name="Рисунок 9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  <p:pic>
          <p:nvPicPr>
            <p:cNvPr id="11" name="Рисунок 10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500834"/>
              <a:ext cx="9144000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  <p:pic>
          <p:nvPicPr>
            <p:cNvPr id="12" name="Рисунок 11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-3071846" y="3428988"/>
              <a:ext cx="6500858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  <p:pic>
          <p:nvPicPr>
            <p:cNvPr id="13" name="Рисунок 12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714988" y="3071846"/>
              <a:ext cx="6500858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</p:grpSp>
      <p:sp>
        <p:nvSpPr>
          <p:cNvPr id="14" name="Номер слайда 13"/>
          <p:cNvSpPr>
            <a:spLocks noGrp="1"/>
          </p:cNvSpPr>
          <p:nvPr>
            <p:ph type="sldNum" sz="quarter" idx="15"/>
          </p:nvPr>
        </p:nvSpPr>
        <p:spPr>
          <a:xfrm>
            <a:off x="8534400" y="6400800"/>
            <a:ext cx="609600" cy="457200"/>
          </a:xfrm>
        </p:spPr>
        <p:txBody>
          <a:bodyPr/>
          <a:lstStyle/>
          <a:p>
            <a:fld id="{D2E57653-3E58-4892-A7ED-712530ACC680}" type="slidenum">
              <a:rPr kumimoji="0" lang="en-US" smtClean="0"/>
              <a:pPr/>
              <a:t>6</a:t>
            </a:fld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85786" y="5214950"/>
            <a:ext cx="72866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515C2E"/>
                </a:solidFill>
              </a:rPr>
              <a:t>Это обучающая и развивающая среда,   которая     даёт самый существенный результат в героико-патриотическом              воспитании дошкольников</a:t>
            </a:r>
            <a:endParaRPr lang="ru-RU" b="1" i="1" dirty="0">
              <a:solidFill>
                <a:srgbClr val="515C2E"/>
              </a:solidFill>
            </a:endParaRPr>
          </a:p>
        </p:txBody>
      </p:sp>
      <p:pic>
        <p:nvPicPr>
          <p:cNvPr id="7" name="Picture 3" descr="C:\Users\musica\Desktop\ФОТО\Фото Изба\P1040209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143504" y="1714488"/>
            <a:ext cx="2980337" cy="18393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 advClick="0" advTm="9000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C:\Users\musica\Desktop\158CANON\IMG_1817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652120" y="1434777"/>
            <a:ext cx="2542412" cy="17434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6" name="Picture 6" descr="C:\Users\musica\Desktop\157CANON\IMG_1810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115616" y="1512858"/>
            <a:ext cx="2498148" cy="17174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2" descr="C:\Users\musica\Desktop\158CANON\IMG_1872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395506" y="3299912"/>
            <a:ext cx="2824550" cy="17629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1535129" y="370728"/>
            <a:ext cx="58579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2"/>
                </a:solidFill>
                <a:latin typeface="Monotype Corsiva" pitchFamily="66" charset="0"/>
              </a:rPr>
              <a:t>«Быт и уклад жизни русской деревни                   конца XIX - начала XX века»</a:t>
            </a:r>
            <a:endParaRPr lang="ru-RU" sz="3200" dirty="0">
              <a:solidFill>
                <a:schemeClr val="bg2"/>
              </a:solidFill>
              <a:latin typeface="Monotype Corsiva" pitchFamily="66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7" name="Рисунок 6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  <p:pic>
          <p:nvPicPr>
            <p:cNvPr id="10" name="Рисунок 9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500834"/>
              <a:ext cx="9144000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  <p:pic>
          <p:nvPicPr>
            <p:cNvPr id="11" name="Рисунок 10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-3071846" y="3428988"/>
              <a:ext cx="6500858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  <p:pic>
          <p:nvPicPr>
            <p:cNvPr id="12" name="Рисунок 11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714988" y="3071846"/>
              <a:ext cx="6500858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</p:grpSp>
      <p:pic>
        <p:nvPicPr>
          <p:cNvPr id="13" name="Рисунок 12" descr="http://img-fotki.yandex.ru/get/5108/valenta-mog.73/0_63c3c_db238208_orig.jpg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623923" y="2721571"/>
            <a:ext cx="2357454" cy="2605085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Номер слайда 13"/>
          <p:cNvSpPr>
            <a:spLocks noGrp="1"/>
          </p:cNvSpPr>
          <p:nvPr>
            <p:ph type="sldNum" sz="quarter" idx="15"/>
          </p:nvPr>
        </p:nvSpPr>
        <p:spPr>
          <a:xfrm>
            <a:off x="8534400" y="6400800"/>
            <a:ext cx="609600" cy="457200"/>
          </a:xfrm>
        </p:spPr>
        <p:txBody>
          <a:bodyPr/>
          <a:lstStyle/>
          <a:p>
            <a:fld id="{D2E57653-3E58-4892-A7ED-712530ACC680}" type="slidenum">
              <a:rPr kumimoji="0" lang="en-US" smtClean="0"/>
              <a:pPr/>
              <a:t>7</a:t>
            </a:fld>
            <a:endParaRPr kumimoji="0" lang="en-US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409280" y="5184551"/>
            <a:ext cx="67687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i="1" spc="-20" dirty="0">
                <a:solidFill>
                  <a:srgbClr val="444D26"/>
                </a:solidFill>
              </a:rPr>
              <a:t>Музейные экспонаты, представленные в мини-экспозициях «Русской избы», можно трогать, рассматривать, использовать и обыгрывать.</a:t>
            </a:r>
          </a:p>
        </p:txBody>
      </p:sp>
    </p:spTree>
  </p:cSld>
  <p:clrMapOvr>
    <a:masterClrMapping/>
  </p:clrMapOvr>
  <p:transition spd="slow" advClick="0" advTm="9000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musica\Desktop\ФОТО\Фото Изба\P104019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57224" y="1643050"/>
            <a:ext cx="2071702" cy="15716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2" name="Picture 4" descr="C:\Users\musica\Desktop\ФОТО\Фото Изба\P1040195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929322" y="1643050"/>
            <a:ext cx="2056216" cy="15001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3" name="Picture 5" descr="C:\Users\musica\Desktop\158CANON\IMG_1870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285984" y="3429000"/>
            <a:ext cx="1952639" cy="14644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2285984" y="500042"/>
            <a:ext cx="4429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Monotype Corsiva" pitchFamily="66" charset="0"/>
              </a:rPr>
              <a:t>  Народные промыслы</a:t>
            </a:r>
            <a:endParaRPr lang="ru-RU" sz="36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9" name="Рисунок 8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  <p:pic>
          <p:nvPicPr>
            <p:cNvPr id="10" name="Рисунок 9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500834"/>
              <a:ext cx="9144000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  <p:pic>
          <p:nvPicPr>
            <p:cNvPr id="11" name="Рисунок 10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-3071846" y="3428988"/>
              <a:ext cx="6500858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  <p:pic>
          <p:nvPicPr>
            <p:cNvPr id="12" name="Рисунок 11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714988" y="3071846"/>
              <a:ext cx="6500858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</p:grpSp>
      <p:pic>
        <p:nvPicPr>
          <p:cNvPr id="14" name="Рисунок 13" descr="0_4cc84_95e4e09d_L.pn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28596" y="357166"/>
            <a:ext cx="1428750" cy="1276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1 (50).png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72396" y="5286388"/>
            <a:ext cx="1428750" cy="142875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Номер слайда 15"/>
          <p:cNvSpPr>
            <a:spLocks noGrp="1"/>
          </p:cNvSpPr>
          <p:nvPr>
            <p:ph type="sldNum" sz="quarter" idx="15"/>
          </p:nvPr>
        </p:nvSpPr>
        <p:spPr>
          <a:xfrm>
            <a:off x="8643966" y="6286520"/>
            <a:ext cx="609600" cy="457200"/>
          </a:xfrm>
        </p:spPr>
        <p:txBody>
          <a:bodyPr/>
          <a:lstStyle/>
          <a:p>
            <a:fld id="{D2E57653-3E58-4892-A7ED-712530ACC680}" type="slidenum">
              <a:rPr kumimoji="0" lang="en-US" smtClean="0"/>
              <a:pPr/>
              <a:t>8</a:t>
            </a:fld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142976" y="5072074"/>
            <a:ext cx="67866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444D26"/>
                </a:solidFill>
              </a:rPr>
              <a:t>Первые шаги по ознакомлению с народными промыслами малыши делают на занятиях в «Русской избе», где собраны образцы городецкой,  хохломской, дымковской, </a:t>
            </a:r>
            <a:r>
              <a:rPr lang="ru-RU" b="1" i="1" dirty="0" err="1" smtClean="0">
                <a:solidFill>
                  <a:srgbClr val="444D26"/>
                </a:solidFill>
              </a:rPr>
              <a:t>жостовской</a:t>
            </a:r>
            <a:r>
              <a:rPr lang="ru-RU" b="1" i="1" dirty="0" smtClean="0">
                <a:solidFill>
                  <a:srgbClr val="444D26"/>
                </a:solidFill>
              </a:rPr>
              <a:t> росписи, народные игрушки.</a:t>
            </a:r>
            <a:endParaRPr lang="ru-RU" b="1" i="1" dirty="0"/>
          </a:p>
        </p:txBody>
      </p:sp>
      <p:pic>
        <p:nvPicPr>
          <p:cNvPr id="18" name="Picture 3" descr="F:\DCIM\111_PANA\P1110764.JPG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286116" y="1214422"/>
            <a:ext cx="2214577" cy="17985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2" descr="F:\DCIM\111_PANA\P1110762.JPG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786314" y="3357562"/>
            <a:ext cx="2000264" cy="15001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 advClick="0" advTm="9000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C:\Users\musica\Desktop\158CANON\IMG_184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>
            <a:off x="6081118" y="1276940"/>
            <a:ext cx="1928826" cy="20895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348" y="1142984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ru-RU" sz="4400" b="1" dirty="0" smtClean="0">
                <a:solidFill>
                  <a:srgbClr val="002060"/>
                </a:solidFill>
                <a:latin typeface="Monotype Corsiva" pitchFamily="66" charset="0"/>
              </a:rPr>
              <a:t>          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Русские народные инструменты</a:t>
            </a:r>
            <a:b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</a:br>
            <a:endParaRPr lang="ru-RU" sz="4000" dirty="0"/>
          </a:p>
        </p:txBody>
      </p:sp>
      <p:pic>
        <p:nvPicPr>
          <p:cNvPr id="9218" name="Picture 2" descr="C:\Users\musica\Desktop\158CANON\IMG_183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428992" y="1428736"/>
            <a:ext cx="2071701" cy="18756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6" name="Группа 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7" name="Рисунок 6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  <p:pic>
          <p:nvPicPr>
            <p:cNvPr id="8" name="Рисунок 7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500834"/>
              <a:ext cx="9144000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  <p:pic>
          <p:nvPicPr>
            <p:cNvPr id="9" name="Рисунок 8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-3071846" y="3428988"/>
              <a:ext cx="6500858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  <p:pic>
          <p:nvPicPr>
            <p:cNvPr id="10" name="Рисунок 9" descr="&amp;Dcy;&amp;iecy;&amp;kcy;&amp;ocy;&amp;rcy;&amp;acy;&amp;tcy;&amp;icy;&amp;vcy;&amp;ncy;&amp;ycy;&amp;iecy; &amp;fcy;&amp;ocy;&amp;ncy;&amp;ycy; &amp;vcy; &amp;Vcy;&amp;iecy;&amp;kcy;&amp;tcy;&amp;ocy;&amp;rcy;&amp;iecy; &amp;vcy; &amp;tcy;&amp;iecy;&amp;pcy;&amp;lcy;&amp;ycy;&amp;khcy; &amp;tscy;&amp;vcy;&amp;iecy;&amp;tcy;&amp;acy;&amp;khcy;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714988" y="3071846"/>
              <a:ext cx="6500858" cy="357166"/>
            </a:xfrm>
            <a:prstGeom prst="flowChartPredefinedProcess">
              <a:avLst/>
            </a:prstGeom>
            <a:noFill/>
            <a:ln>
              <a:noFill/>
            </a:ln>
          </p:spPr>
        </p:pic>
      </p:grpSp>
      <p:sp>
        <p:nvSpPr>
          <p:cNvPr id="12" name="Номер слайда 11"/>
          <p:cNvSpPr>
            <a:spLocks noGrp="1"/>
          </p:cNvSpPr>
          <p:nvPr>
            <p:ph type="sldNum" sz="quarter" idx="15"/>
          </p:nvPr>
        </p:nvSpPr>
        <p:spPr>
          <a:xfrm>
            <a:off x="8534400" y="6400800"/>
            <a:ext cx="609600" cy="457200"/>
          </a:xfrm>
        </p:spPr>
        <p:txBody>
          <a:bodyPr/>
          <a:lstStyle/>
          <a:p>
            <a:fld id="{D2E57653-3E58-4892-A7ED-712530ACC680}" type="slidenum">
              <a:rPr kumimoji="0" lang="en-US" smtClean="0"/>
              <a:pPr/>
              <a:t>9</a:t>
            </a:fld>
            <a:endParaRPr kumimoji="0" lang="en-US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785918" y="400050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1" dirty="0" smtClean="0">
                <a:solidFill>
                  <a:srgbClr val="444D26"/>
                </a:solidFill>
              </a:rPr>
              <a:t>Народная музыка и народные инструменты подготавливают детей к пониманию традиций и культуры своего народа.</a:t>
            </a:r>
            <a:endParaRPr lang="ru-RU" b="1" i="1" dirty="0"/>
          </a:p>
        </p:txBody>
      </p:sp>
      <p:pic>
        <p:nvPicPr>
          <p:cNvPr id="15" name="Picture 6" descr="G:\101CANON\IMG_1424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286512" y="3714752"/>
            <a:ext cx="1931214" cy="2357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2" descr="C:\Users\musica\Desktop\2007_11_30 фото изба\IMG_0003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928662" y="1357298"/>
            <a:ext cx="2000264" cy="19721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 descr="http://li-web.ru/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57224" y="3643314"/>
            <a:ext cx="1285884" cy="25003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 advTm="9000">
    <p:pul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Theme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1845</TotalTime>
  <Words>454</Words>
  <Application>Microsoft Office PowerPoint</Application>
  <PresentationFormat>Экран (4:3)</PresentationFormat>
  <Paragraphs>60</Paragraphs>
  <Slides>15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Default Theme</vt:lpstr>
      <vt:lpstr>муниципальное  дошкольное  образовательное   учреждение    «Центр развития  ребенка  №  5   Тракторозаводского   района  Волгограда»</vt:lpstr>
      <vt:lpstr>Слайд 2</vt:lpstr>
      <vt:lpstr>Слайд 3</vt:lpstr>
      <vt:lpstr>В гостях   у  хозяюшки</vt:lpstr>
      <vt:lpstr>Слайд 5</vt:lpstr>
      <vt:lpstr>Слайд 6</vt:lpstr>
      <vt:lpstr>Слайд 7</vt:lpstr>
      <vt:lpstr>Слайд 8</vt:lpstr>
      <vt:lpstr>          Русские народные инструменты </vt:lpstr>
      <vt:lpstr>Традиционный русский костюм</vt:lpstr>
      <vt:lpstr>Слайд 11</vt:lpstr>
      <vt:lpstr>Слайд 12</vt:lpstr>
      <vt:lpstr>Слайд 13</vt:lpstr>
      <vt:lpstr>Слайд 14</vt:lpstr>
      <vt:lpstr>Слайд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musica</dc:creator>
  <cp:lastModifiedBy>1</cp:lastModifiedBy>
  <cp:revision>170</cp:revision>
  <dcterms:created xsi:type="dcterms:W3CDTF">2014-04-01T06:43:25Z</dcterms:created>
  <dcterms:modified xsi:type="dcterms:W3CDTF">2021-09-21T05:12:28Z</dcterms:modified>
</cp:coreProperties>
</file>