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9" r:id="rId3"/>
    <p:sldId id="265" r:id="rId4"/>
    <p:sldId id="266" r:id="rId5"/>
    <p:sldId id="267" r:id="rId6"/>
    <p:sldId id="268" r:id="rId7"/>
    <p:sldId id="269" r:id="rId8"/>
    <p:sldId id="257" r:id="rId9"/>
    <p:sldId id="264" r:id="rId10"/>
    <p:sldId id="263" r:id="rId11"/>
    <p:sldId id="261" r:id="rId12"/>
    <p:sldId id="256" r:id="rId13"/>
    <p:sldId id="258" r:id="rId14"/>
    <p:sldId id="260" r:id="rId15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CC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658" y="6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../Pictures/&#1047;&#1072;&#1103;&#1074;&#1083;&#1077;&#1085;&#1080;&#1103;%20&#1086;%20&#1074;&#1089;&#1090;&#1091;&#1087;&#1083;&#1077;&#1085;&#1080;&#1080;.jpg" TargetMode="External"/><Relationship Id="rId2" Type="http://schemas.openxmlformats.org/officeDocument/2006/relationships/hyperlink" Target="&#1069;&#1083;&#1077;&#1082;&#1090;&#1088;&#1086;&#1085;&#1085;&#1099;&#1081;%20&#1073;&#1080;&#1083;&#1077;&#1090;/&#1056;&#1072;&#1089;&#1087;&#1086;&#1088;&#1103;&#1076;&#1080;&#1090;&#1077;&#1083;&#1100;&#1085;&#1099;&#1077;%20&#1076;&#1086;&#1082;&#1091;&#1084;&#1077;&#1085;&#1090;&#1099;/&#1055;&#1080;&#1089;&#1100;&#1084;&#1086;-&#1087;&#1088;&#1080;&#1074;&#1077;&#1090;&#1089;&#1090;&#1074;&#1080;&#1077;.jpeg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confirmation@eseur.ru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imedia.kroky.ru/login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180527" y="1707654"/>
            <a:ext cx="953805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</a:rPr>
              <a:t>Порядок принятия </a:t>
            </a:r>
          </a:p>
          <a:p>
            <a:pPr algn="ctr"/>
            <a:r>
              <a:rPr lang="ru-RU" sz="4400" b="1" dirty="0" smtClean="0">
                <a:solidFill>
                  <a:srgbClr val="002060"/>
                </a:solidFill>
              </a:rPr>
              <a:t>в члены Профсоюза </a:t>
            </a:r>
            <a:endParaRPr lang="ru-RU" sz="44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4400" b="1" dirty="0" smtClean="0">
                <a:solidFill>
                  <a:srgbClr val="002060"/>
                </a:solidFill>
              </a:rPr>
              <a:t>и </a:t>
            </a:r>
            <a:endParaRPr lang="ru-RU" sz="44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4400" b="1" dirty="0" smtClean="0">
                <a:solidFill>
                  <a:srgbClr val="002060"/>
                </a:solidFill>
              </a:rPr>
              <a:t>прекращения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4400" b="1" dirty="0" smtClean="0">
                <a:solidFill>
                  <a:srgbClr val="002060"/>
                </a:solidFill>
              </a:rPr>
              <a:t>членства в Профсоюзе</a:t>
            </a:r>
          </a:p>
        </p:txBody>
      </p:sp>
      <p:pic>
        <p:nvPicPr>
          <p:cNvPr id="4" name="Picture 4" descr="Год цифровизации в Профсоюзе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0"/>
            <a:ext cx="2335205" cy="181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11510"/>
            <a:ext cx="9144000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Принятие в члены Профсоюза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3226" y="811620"/>
            <a:ext cx="554461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r>
              <a:rPr lang="ru-RU" sz="1600" dirty="0" smtClean="0"/>
              <a:t>По </a:t>
            </a:r>
            <a:r>
              <a:rPr lang="ru-RU" sz="1600" dirty="0" smtClean="0">
                <a:solidFill>
                  <a:srgbClr val="3366CC"/>
                </a:solidFill>
              </a:rPr>
              <a:t>ЛИЧНОМУ ЗАЯВЛЕНИЮ  </a:t>
            </a:r>
            <a:r>
              <a:rPr lang="ru-RU" sz="1600" dirty="0" smtClean="0"/>
              <a:t>работника</a:t>
            </a:r>
            <a:r>
              <a:rPr lang="ru-RU" sz="1600" dirty="0"/>
              <a:t>, </a:t>
            </a:r>
            <a:r>
              <a:rPr lang="ru-RU" sz="1600" dirty="0" smtClean="0"/>
              <a:t>обучающегося в письменной форме в первичную профсоюзную организацию</a:t>
            </a:r>
          </a:p>
          <a:p>
            <a:pPr algn="just">
              <a:buClr>
                <a:schemeClr val="tx2">
                  <a:lumMod val="60000"/>
                  <a:lumOff val="40000"/>
                </a:schemeClr>
              </a:buClr>
              <a:buSzPct val="50000"/>
              <a:tabLst>
                <a:tab pos="180975" algn="l"/>
                <a:tab pos="265113" algn="l"/>
              </a:tabLst>
            </a:pPr>
            <a:r>
              <a:rPr lang="ru-RU" sz="1600" i="1" dirty="0"/>
              <a:t>в</a:t>
            </a:r>
            <a:r>
              <a:rPr lang="ru-RU" sz="1600" i="1" dirty="0" smtClean="0"/>
              <a:t> случае отсутствия в ОО </a:t>
            </a:r>
            <a:r>
              <a:rPr lang="ru-RU" sz="1600" i="1" dirty="0" err="1" smtClean="0"/>
              <a:t>первички</a:t>
            </a:r>
            <a:r>
              <a:rPr lang="ru-RU" sz="1600" i="1" dirty="0" smtClean="0"/>
              <a:t>, то в территориальную организацию Профсоюза</a:t>
            </a:r>
          </a:p>
          <a:p>
            <a:pPr algn="just">
              <a:buClr>
                <a:schemeClr val="tx2">
                  <a:lumMod val="60000"/>
                  <a:lumOff val="40000"/>
                </a:schemeClr>
              </a:buClr>
              <a:buSzPct val="50000"/>
              <a:tabLst>
                <a:tab pos="180975" algn="l"/>
                <a:tab pos="265113" algn="l"/>
              </a:tabLst>
            </a:pPr>
            <a:endParaRPr lang="ru-RU" sz="1600" i="1" dirty="0" smtClean="0"/>
          </a:p>
          <a:p>
            <a:pPr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r>
              <a:rPr lang="ru-RU" sz="1600" dirty="0" smtClean="0"/>
              <a:t>Оформляется </a:t>
            </a:r>
            <a:r>
              <a:rPr lang="ru-RU" sz="1600" dirty="0" smtClean="0">
                <a:solidFill>
                  <a:srgbClr val="3366CC"/>
                </a:solidFill>
              </a:rPr>
              <a:t>РЕШЕНИЕМ ПРОФСОЮЗНОГО КОМИТЕТА </a:t>
            </a:r>
            <a:r>
              <a:rPr lang="ru-RU" sz="1600" dirty="0" smtClean="0"/>
              <a:t>первичной профсоюзной организации в течение </a:t>
            </a:r>
            <a:r>
              <a:rPr lang="ru-RU" sz="1600" dirty="0" smtClean="0">
                <a:solidFill>
                  <a:srgbClr val="3366CC"/>
                </a:solidFill>
              </a:rPr>
              <a:t>30 КАЛЕНДАРНЫХ ДНЕЙ</a:t>
            </a:r>
          </a:p>
          <a:p>
            <a:pPr algn="just">
              <a:buClr>
                <a:schemeClr val="tx2">
                  <a:lumMod val="60000"/>
                  <a:lumOff val="40000"/>
                </a:schemeClr>
              </a:buClr>
              <a:buSzPct val="50000"/>
              <a:tabLst>
                <a:tab pos="180975" algn="l"/>
                <a:tab pos="265113" algn="l"/>
              </a:tabLst>
            </a:pPr>
            <a:r>
              <a:rPr lang="ru-RU" sz="1600" i="1" dirty="0"/>
              <a:t>в</a:t>
            </a:r>
            <a:r>
              <a:rPr lang="ru-RU" sz="1600" i="1" dirty="0" smtClean="0"/>
              <a:t> малочисленных </a:t>
            </a:r>
            <a:r>
              <a:rPr lang="ru-RU" sz="1600" i="1" dirty="0" err="1" smtClean="0"/>
              <a:t>первичках</a:t>
            </a:r>
            <a:r>
              <a:rPr lang="ru-RU" sz="1600" i="1" dirty="0" smtClean="0"/>
              <a:t>, где избирается профком  оформляется решением профсоюзного собрания</a:t>
            </a:r>
          </a:p>
          <a:p>
            <a:pPr algn="just">
              <a:buClr>
                <a:schemeClr val="tx2">
                  <a:lumMod val="60000"/>
                  <a:lumOff val="40000"/>
                </a:schemeClr>
              </a:buClr>
              <a:buSzPct val="50000"/>
              <a:tabLst>
                <a:tab pos="180975" algn="l"/>
                <a:tab pos="265113" algn="l"/>
              </a:tabLst>
            </a:pPr>
            <a:r>
              <a:rPr lang="ru-RU" sz="1600" i="1" dirty="0"/>
              <a:t>в</a:t>
            </a:r>
            <a:r>
              <a:rPr lang="ru-RU" sz="1600" i="1" dirty="0" smtClean="0"/>
              <a:t> территориальных организациях принимает решение выборный коллегиальный исполнительный орган (президиум)</a:t>
            </a:r>
          </a:p>
          <a:p>
            <a:pPr algn="just">
              <a:buClr>
                <a:schemeClr val="tx2">
                  <a:lumMod val="60000"/>
                  <a:lumOff val="40000"/>
                </a:schemeClr>
              </a:buClr>
              <a:buSzPct val="50000"/>
              <a:tabLst>
                <a:tab pos="180975" algn="l"/>
                <a:tab pos="265113" algn="l"/>
              </a:tabLst>
            </a:pPr>
            <a:endParaRPr lang="ru-RU" sz="1600" i="1" dirty="0" smtClean="0"/>
          </a:p>
          <a:p>
            <a:pPr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r>
              <a:rPr lang="ru-RU" sz="1600" dirty="0" smtClean="0"/>
              <a:t>Решение о принятии в члены профсоюза </a:t>
            </a:r>
            <a:r>
              <a:rPr lang="ru-RU" sz="1600" dirty="0" smtClean="0">
                <a:solidFill>
                  <a:srgbClr val="3366CC"/>
                </a:solidFill>
              </a:rPr>
              <a:t>МОЖЕТ</a:t>
            </a:r>
            <a:r>
              <a:rPr lang="ru-RU" sz="1600" dirty="0" smtClean="0"/>
              <a:t> </a:t>
            </a:r>
            <a:r>
              <a:rPr lang="ru-RU" sz="1600" dirty="0" smtClean="0">
                <a:solidFill>
                  <a:srgbClr val="3366CC"/>
                </a:solidFill>
              </a:rPr>
              <a:t>ПРИНИМАТЬСЯ</a:t>
            </a:r>
            <a:r>
              <a:rPr lang="ru-RU" sz="1600" dirty="0" smtClean="0"/>
              <a:t> </a:t>
            </a:r>
            <a:r>
              <a:rPr lang="ru-RU" sz="1600" dirty="0" smtClean="0">
                <a:solidFill>
                  <a:srgbClr val="3366CC"/>
                </a:solidFill>
              </a:rPr>
              <a:t>БЕЗ ЛИЧНОГО ПРИСУТСТВИЯ</a:t>
            </a:r>
            <a:r>
              <a:rPr lang="ru-RU" sz="1600" dirty="0" smtClean="0"/>
              <a:t> лица, подавшего заявление</a:t>
            </a:r>
          </a:p>
          <a:p>
            <a:pPr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endParaRPr lang="ru-RU" sz="16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3518" y="-236562"/>
            <a:ext cx="2334970" cy="181676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7842" y="1779662"/>
            <a:ext cx="3386158" cy="25396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11510"/>
            <a:ext cx="9144000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Учет членов Профсоюза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203598"/>
            <a:ext cx="5150862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r>
              <a:rPr lang="ru-RU" sz="1600" dirty="0" smtClean="0">
                <a:solidFill>
                  <a:srgbClr val="3366CC"/>
                </a:solidFill>
              </a:rPr>
              <a:t>ПРОФСОЮЗНЫЙ СТАЖ </a:t>
            </a:r>
            <a:r>
              <a:rPr lang="ru-RU" sz="1600" dirty="0" smtClean="0"/>
              <a:t>исчисляется </a:t>
            </a:r>
            <a:r>
              <a:rPr lang="ru-RU" sz="1600" dirty="0" smtClean="0">
                <a:solidFill>
                  <a:srgbClr val="3366CC"/>
                </a:solidFill>
              </a:rPr>
              <a:t>СО ДНЯ ПОДАЧИ ЗАЯВЛЕНИЯ </a:t>
            </a:r>
            <a:r>
              <a:rPr lang="ru-RU" sz="1600" dirty="0" smtClean="0"/>
              <a:t>о вступлении в Профсоюз </a:t>
            </a:r>
          </a:p>
          <a:p>
            <a:pPr algn="just">
              <a:buClr>
                <a:schemeClr val="tx2">
                  <a:lumMod val="60000"/>
                  <a:lumOff val="40000"/>
                </a:schemeClr>
              </a:buClr>
              <a:buSzPct val="50000"/>
              <a:tabLst>
                <a:tab pos="180975" algn="l"/>
                <a:tab pos="265113" algn="l"/>
              </a:tabLst>
            </a:pPr>
            <a:endParaRPr lang="ru-RU" sz="1600" i="1" dirty="0" smtClean="0"/>
          </a:p>
          <a:p>
            <a:pPr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r>
              <a:rPr lang="ru-RU" sz="1600" dirty="0" smtClean="0"/>
              <a:t>Выдается</a:t>
            </a:r>
            <a:r>
              <a:rPr lang="ru-RU" sz="1600" dirty="0" smtClean="0">
                <a:solidFill>
                  <a:srgbClr val="3366CC"/>
                </a:solidFill>
              </a:rPr>
              <a:t> ЭЛЕКТРОННЫЙ ПРОФСОЮЗНЫЙ БИЛЕТ </a:t>
            </a:r>
            <a:r>
              <a:rPr lang="ru-RU" sz="1600" dirty="0" smtClean="0"/>
              <a:t>единого образца либо, который удостоверяет членство</a:t>
            </a:r>
          </a:p>
          <a:p>
            <a:pPr algn="just">
              <a:buClr>
                <a:schemeClr val="tx2">
                  <a:lumMod val="60000"/>
                  <a:lumOff val="40000"/>
                </a:schemeClr>
              </a:buClr>
              <a:buSzPct val="50000"/>
              <a:tabLst>
                <a:tab pos="180975" algn="l"/>
                <a:tab pos="265113" algn="l"/>
              </a:tabLst>
            </a:pPr>
            <a:r>
              <a:rPr lang="ru-RU" sz="1600" dirty="0" smtClean="0"/>
              <a:t> </a:t>
            </a:r>
          </a:p>
          <a:p>
            <a:pPr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r>
              <a:rPr lang="ru-RU" sz="1600" dirty="0" smtClean="0"/>
              <a:t>Член Профсоюза </a:t>
            </a:r>
            <a:r>
              <a:rPr lang="ru-RU" sz="1600" dirty="0" smtClean="0">
                <a:solidFill>
                  <a:srgbClr val="3366CC"/>
                </a:solidFill>
              </a:rPr>
              <a:t>СОСТОИТСЯ НА УЧЕТЕ В ПЕРВИЧКЕ </a:t>
            </a:r>
            <a:r>
              <a:rPr lang="ru-RU" sz="1600" dirty="0" smtClean="0"/>
              <a:t>по </a:t>
            </a:r>
            <a:r>
              <a:rPr lang="ru-RU" sz="1600" dirty="0" smtClean="0">
                <a:solidFill>
                  <a:srgbClr val="3366CC"/>
                </a:solidFill>
              </a:rPr>
              <a:t>ОСНОВНОМУ МЕСТУ РАБОТЫ, УЧЕБЫ</a:t>
            </a:r>
          </a:p>
          <a:p>
            <a:pPr algn="just">
              <a:buClr>
                <a:schemeClr val="tx2">
                  <a:lumMod val="60000"/>
                  <a:lumOff val="40000"/>
                </a:schemeClr>
              </a:buClr>
              <a:buSzPct val="50000"/>
              <a:tabLst>
                <a:tab pos="180975" algn="l"/>
                <a:tab pos="265113" algn="l"/>
              </a:tabLst>
            </a:pPr>
            <a:endParaRPr lang="ru-RU" sz="1600" i="1" dirty="0" smtClean="0"/>
          </a:p>
          <a:p>
            <a:pPr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r>
              <a:rPr lang="ru-RU" sz="1600" dirty="0" smtClean="0">
                <a:solidFill>
                  <a:srgbClr val="3366CC"/>
                </a:solidFill>
              </a:rPr>
              <a:t>УЧЕТ </a:t>
            </a:r>
            <a:r>
              <a:rPr lang="ru-RU" sz="1600" dirty="0" smtClean="0"/>
              <a:t>членов профсоюза осуществляется </a:t>
            </a:r>
            <a:r>
              <a:rPr lang="ru-RU" sz="1600" dirty="0" smtClean="0">
                <a:solidFill>
                  <a:srgbClr val="3366CC"/>
                </a:solidFill>
              </a:rPr>
              <a:t>В ПЕРВИЧКЕ </a:t>
            </a:r>
            <a:r>
              <a:rPr lang="ru-RU" sz="1600" dirty="0" smtClean="0"/>
              <a:t>в форме </a:t>
            </a:r>
            <a:r>
              <a:rPr lang="ru-RU" sz="1600" dirty="0" smtClean="0">
                <a:solidFill>
                  <a:srgbClr val="3366CC"/>
                </a:solidFill>
              </a:rPr>
              <a:t>УЧЕТНОЙ КАРТОЧКИ </a:t>
            </a:r>
            <a:r>
              <a:rPr lang="ru-RU" sz="1600" dirty="0" smtClean="0"/>
              <a:t>в бумажном или </a:t>
            </a:r>
            <a:r>
              <a:rPr lang="ru-RU" sz="1600" dirty="0" smtClean="0">
                <a:solidFill>
                  <a:srgbClr val="3366CC"/>
                </a:solidFill>
              </a:rPr>
              <a:t>ЭЛЕКТРОННОМ ВИДЕ</a:t>
            </a:r>
          </a:p>
          <a:p>
            <a:pPr algn="just">
              <a:buClr>
                <a:schemeClr val="tx2">
                  <a:lumMod val="60000"/>
                  <a:lumOff val="40000"/>
                </a:schemeClr>
              </a:buClr>
              <a:buSzPct val="50000"/>
              <a:tabLst>
                <a:tab pos="180975" algn="l"/>
                <a:tab pos="265113" algn="l"/>
              </a:tabLst>
            </a:pPr>
            <a:endParaRPr lang="ru-RU" sz="16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3518" y="-236562"/>
            <a:ext cx="2334970" cy="181676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6" r="5502"/>
          <a:stretch/>
        </p:blipFill>
        <p:spPr>
          <a:xfrm>
            <a:off x="5569581" y="1985074"/>
            <a:ext cx="3604895" cy="213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33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11510"/>
            <a:ext cx="9144000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Прекращение членства в Профсоюзе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203598"/>
            <a:ext cx="5150862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chemeClr val="tx2">
                  <a:lumMod val="60000"/>
                  <a:lumOff val="40000"/>
                </a:schemeClr>
              </a:buClr>
              <a:buSzPct val="50000"/>
              <a:tabLst>
                <a:tab pos="180975" algn="l"/>
                <a:tab pos="265113" algn="l"/>
              </a:tabLst>
            </a:pPr>
            <a:r>
              <a:rPr lang="ru-RU" sz="1600" dirty="0" smtClean="0">
                <a:solidFill>
                  <a:srgbClr val="3366CC"/>
                </a:solidFill>
              </a:rPr>
              <a:t>В СЛУЧАЯХ:</a:t>
            </a:r>
          </a:p>
          <a:p>
            <a:pPr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r>
              <a:rPr lang="ru-RU" sz="1600" u="sng" dirty="0" smtClean="0"/>
              <a:t>добровольный выход</a:t>
            </a:r>
          </a:p>
          <a:p>
            <a:pPr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r>
              <a:rPr lang="ru-RU" sz="1600" u="sng" dirty="0"/>
              <a:t>п</a:t>
            </a:r>
            <a:r>
              <a:rPr lang="ru-RU" sz="1600" u="sng" dirty="0" smtClean="0"/>
              <a:t>рекращение</a:t>
            </a:r>
            <a:r>
              <a:rPr lang="ru-RU" sz="1600" dirty="0" smtClean="0"/>
              <a:t> трудовых отношений, </a:t>
            </a:r>
            <a:r>
              <a:rPr lang="ru-RU" sz="1600" u="sng" dirty="0" smtClean="0"/>
              <a:t>отчисления</a:t>
            </a:r>
            <a:r>
              <a:rPr lang="ru-RU" sz="1600" dirty="0" smtClean="0"/>
              <a:t> обучающегося </a:t>
            </a:r>
          </a:p>
          <a:p>
            <a:pPr algn="just">
              <a:buClr>
                <a:schemeClr val="tx2">
                  <a:lumMod val="60000"/>
                  <a:lumOff val="40000"/>
                </a:schemeClr>
              </a:buClr>
              <a:buSzPct val="50000"/>
              <a:tabLst>
                <a:tab pos="180975" algn="l"/>
                <a:tab pos="265113" algn="l"/>
              </a:tabLst>
            </a:pPr>
            <a:r>
              <a:rPr lang="ru-RU" sz="1600" i="1" dirty="0" smtClean="0">
                <a:solidFill>
                  <a:srgbClr val="3366CC"/>
                </a:solidFill>
              </a:rPr>
              <a:t>Не применяется в случае зачисления или приема на работу в организацию в течение шести месяцев</a:t>
            </a:r>
            <a:endParaRPr lang="ru-RU" sz="1600" i="1" dirty="0" smtClean="0"/>
          </a:p>
          <a:p>
            <a:pPr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r>
              <a:rPr lang="ru-RU" sz="1600" u="sng" dirty="0"/>
              <a:t>в</a:t>
            </a:r>
            <a:r>
              <a:rPr lang="ru-RU" sz="1600" u="sng" dirty="0" smtClean="0"/>
              <a:t>ыход на пенсию </a:t>
            </a:r>
            <a:r>
              <a:rPr lang="ru-RU" sz="1600" dirty="0" smtClean="0"/>
              <a:t>с прекращением трудовых отношений, </a:t>
            </a:r>
            <a:r>
              <a:rPr lang="ru-RU" sz="1600" i="1" dirty="0" smtClean="0">
                <a:solidFill>
                  <a:srgbClr val="3366CC"/>
                </a:solidFill>
              </a:rPr>
              <a:t>если пенсионер не изъявил в письменной форме желание остаться в Профсоюзе</a:t>
            </a:r>
            <a:endParaRPr lang="ru-RU" sz="1600" dirty="0" smtClean="0"/>
          </a:p>
          <a:p>
            <a:pPr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r>
              <a:rPr lang="ru-RU" sz="1600" u="sng" dirty="0"/>
              <a:t>и</a:t>
            </a:r>
            <a:r>
              <a:rPr lang="ru-RU" sz="1600" u="sng" dirty="0" smtClean="0"/>
              <a:t>збрание</a:t>
            </a:r>
            <a:r>
              <a:rPr lang="ru-RU" sz="1600" dirty="0" smtClean="0"/>
              <a:t> члена Профсоюза в выборные руководящие органы </a:t>
            </a:r>
            <a:r>
              <a:rPr lang="ru-RU" sz="1600" u="sng" dirty="0" smtClean="0"/>
              <a:t>другого профсоюза</a:t>
            </a:r>
            <a:r>
              <a:rPr lang="ru-RU" sz="1600" dirty="0" smtClean="0"/>
              <a:t> </a:t>
            </a:r>
          </a:p>
          <a:p>
            <a:pPr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r>
              <a:rPr lang="ru-RU" sz="1600" dirty="0" smtClean="0"/>
              <a:t>смерти</a:t>
            </a:r>
          </a:p>
          <a:p>
            <a:pPr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r>
              <a:rPr lang="ru-RU" sz="1600" dirty="0" smtClean="0"/>
              <a:t>исключения из Профсоюза</a:t>
            </a:r>
            <a:endParaRPr lang="ru-RU" sz="16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3518" y="-236562"/>
            <a:ext cx="2334970" cy="181676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960" y="1851670"/>
            <a:ext cx="3789040" cy="284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35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11510"/>
            <a:ext cx="9144000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Прекращение членства в Профсоюзе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203598"/>
            <a:ext cx="515086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chemeClr val="tx2">
                  <a:lumMod val="60000"/>
                  <a:lumOff val="40000"/>
                </a:schemeClr>
              </a:buClr>
              <a:buSzPct val="50000"/>
              <a:tabLst>
                <a:tab pos="180975" algn="l"/>
                <a:tab pos="265113" algn="l"/>
              </a:tabLst>
            </a:pPr>
            <a:r>
              <a:rPr lang="ru-RU" sz="1600" dirty="0" smtClean="0">
                <a:solidFill>
                  <a:srgbClr val="3366CC"/>
                </a:solidFill>
              </a:rPr>
              <a:t>ДОБРОВОЛЬНЫЙ ВЫХОД</a:t>
            </a:r>
          </a:p>
          <a:p>
            <a:pPr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r>
              <a:rPr lang="ru-RU" sz="1600" dirty="0" smtClean="0"/>
              <a:t>со дня подачи заявления о выходе</a:t>
            </a:r>
          </a:p>
          <a:p>
            <a:pPr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r>
              <a:rPr lang="ru-RU" sz="1600" dirty="0"/>
              <a:t>о</a:t>
            </a:r>
            <a:r>
              <a:rPr lang="ru-RU" sz="1600" dirty="0" smtClean="0"/>
              <a:t>формляется решением профсоюзного комитета, </a:t>
            </a:r>
          </a:p>
          <a:p>
            <a:pPr algn="just">
              <a:buClr>
                <a:schemeClr val="tx2">
                  <a:lumMod val="60000"/>
                  <a:lumOff val="40000"/>
                </a:schemeClr>
              </a:buClr>
              <a:buSzPct val="50000"/>
              <a:tabLst>
                <a:tab pos="180975" algn="l"/>
                <a:tab pos="265113" algn="l"/>
              </a:tabLst>
            </a:pPr>
            <a:r>
              <a:rPr lang="ru-RU" sz="1600" dirty="0" smtClean="0"/>
              <a:t>в        малочисленных – профсоюзного собрания</a:t>
            </a:r>
          </a:p>
          <a:p>
            <a:pPr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endParaRPr lang="ru-RU" sz="1600" u="sng" dirty="0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3518" y="-236562"/>
            <a:ext cx="2334970" cy="181676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331640" y="2905614"/>
            <a:ext cx="676875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chemeClr val="tx2">
                  <a:lumMod val="60000"/>
                  <a:lumOff val="40000"/>
                </a:schemeClr>
              </a:buClr>
              <a:buSzPct val="50000"/>
              <a:tabLst>
                <a:tab pos="180975" algn="l"/>
                <a:tab pos="265113" algn="l"/>
              </a:tabLst>
            </a:pPr>
            <a:r>
              <a:rPr lang="ru-RU" sz="1600" dirty="0" smtClean="0">
                <a:solidFill>
                  <a:srgbClr val="3366CC"/>
                </a:solidFill>
              </a:rPr>
              <a:t>ЛИЦО, ПРЕКРАТИВШЕЕ ЧЛЕНСТВО В ПРОФСОЮЗЕ ТЕРЯЕТ ПРАВО НА:</a:t>
            </a:r>
          </a:p>
          <a:p>
            <a:pPr marL="285750" indent="-285750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anose="05000000000000000000" pitchFamily="2" charset="2"/>
              <a:buChar char="Ø"/>
              <a:tabLst>
                <a:tab pos="180975" algn="l"/>
                <a:tab pos="265113" algn="l"/>
              </a:tabLst>
            </a:pPr>
            <a:r>
              <a:rPr lang="ru-RU" sz="1600" dirty="0" smtClean="0">
                <a:solidFill>
                  <a:srgbClr val="3366CC"/>
                </a:solidFill>
              </a:rPr>
              <a:t>ПРОФСОЮЗНУЮ ЗАЩИТУ, </a:t>
            </a:r>
          </a:p>
          <a:p>
            <a:pPr marL="285750" indent="-285750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anose="05000000000000000000" pitchFamily="2" charset="2"/>
              <a:buChar char="Ø"/>
              <a:tabLst>
                <a:tab pos="180975" algn="l"/>
                <a:tab pos="265113" algn="l"/>
              </a:tabLst>
            </a:pPr>
            <a:r>
              <a:rPr lang="ru-RU" sz="1600" dirty="0" smtClean="0">
                <a:solidFill>
                  <a:srgbClr val="3366CC"/>
                </a:solidFill>
              </a:rPr>
              <a:t>ПОЛЬЗОВАНИЕМ ОБЩИМ ПРОФСОЮЗНЫМ ИМУЩЕСТВОМ, </a:t>
            </a:r>
          </a:p>
          <a:p>
            <a:pPr marL="285750" indent="-285750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anose="05000000000000000000" pitchFamily="2" charset="2"/>
              <a:buChar char="Ø"/>
              <a:tabLst>
                <a:tab pos="180975" algn="l"/>
                <a:tab pos="265113" algn="l"/>
              </a:tabLst>
            </a:pPr>
            <a:r>
              <a:rPr lang="ru-RU" sz="1600" dirty="0" smtClean="0">
                <a:solidFill>
                  <a:srgbClr val="3366CC"/>
                </a:solidFill>
              </a:rPr>
              <a:t>ПРОФСОЮЗНЫМИ ЛЬГОТАМИ И ПРЕИМУЩЕСТВАМИ</a:t>
            </a:r>
          </a:p>
          <a:p>
            <a:pPr algn="just">
              <a:buClr>
                <a:schemeClr val="tx2">
                  <a:lumMod val="60000"/>
                  <a:lumOff val="40000"/>
                </a:schemeClr>
              </a:buClr>
              <a:buSzPct val="50000"/>
              <a:tabLst>
                <a:tab pos="180975" algn="l"/>
                <a:tab pos="265113" algn="l"/>
              </a:tabLst>
            </a:pPr>
            <a:endParaRPr lang="ru-RU" sz="1600" dirty="0" smtClean="0">
              <a:solidFill>
                <a:srgbClr val="3366CC"/>
              </a:solidFill>
            </a:endParaRPr>
          </a:p>
          <a:p>
            <a:pPr algn="just">
              <a:buClr>
                <a:schemeClr val="tx2">
                  <a:lumMod val="60000"/>
                  <a:lumOff val="40000"/>
                </a:schemeClr>
              </a:buClr>
              <a:buSzPct val="50000"/>
              <a:tabLst>
                <a:tab pos="180975" algn="l"/>
                <a:tab pos="265113" algn="l"/>
              </a:tabLst>
            </a:pPr>
            <a:r>
              <a:rPr lang="ru-RU" sz="1600" dirty="0" smtClean="0">
                <a:solidFill>
                  <a:srgbClr val="FF0000"/>
                </a:solidFill>
              </a:rPr>
              <a:t>СУММА УПЛАЧЕННЫХ ИМ ЧЛЕНСКИХ ВЗНОСОВ НЕ ВОЗВРАЩАЕТСЯ</a:t>
            </a:r>
          </a:p>
          <a:p>
            <a:pPr algn="just">
              <a:buClr>
                <a:schemeClr val="tx2">
                  <a:lumMod val="60000"/>
                  <a:lumOff val="40000"/>
                </a:schemeClr>
              </a:buClr>
              <a:buSzPct val="50000"/>
              <a:tabLst>
                <a:tab pos="180975" algn="l"/>
                <a:tab pos="265113" algn="l"/>
              </a:tabLst>
            </a:pPr>
            <a:endParaRPr lang="ru-RU" sz="1600" u="sng" dirty="0" smtClean="0"/>
          </a:p>
        </p:txBody>
      </p:sp>
      <p:sp>
        <p:nvSpPr>
          <p:cNvPr id="7" name="Управляющая кнопка: звук 6">
            <a:hlinkClick r:id="" action="ppaction://noaction" highlightClick="1">
              <a:snd r:embed="rId3" name="applause.wav"/>
            </a:hlinkClick>
          </p:cNvPr>
          <p:cNvSpPr/>
          <p:nvPr/>
        </p:nvSpPr>
        <p:spPr>
          <a:xfrm>
            <a:off x="251520" y="2905614"/>
            <a:ext cx="786292" cy="720080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597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11510"/>
            <a:ext cx="9144000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Прекращение членства в Профсоюзе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203598"/>
            <a:ext cx="515086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chemeClr val="tx2">
                  <a:lumMod val="60000"/>
                  <a:lumOff val="40000"/>
                </a:schemeClr>
              </a:buClr>
              <a:buSzPct val="50000"/>
              <a:tabLst>
                <a:tab pos="180975" algn="l"/>
                <a:tab pos="265113" algn="l"/>
              </a:tabLst>
            </a:pPr>
            <a:r>
              <a:rPr lang="ru-RU" sz="1600" dirty="0" smtClean="0">
                <a:solidFill>
                  <a:srgbClr val="3366CC"/>
                </a:solidFill>
              </a:rPr>
              <a:t>ИСКЛЮЧЕНИЕ</a:t>
            </a:r>
          </a:p>
          <a:p>
            <a:pPr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r>
              <a:rPr lang="ru-RU" sz="1600" dirty="0"/>
              <a:t>н</a:t>
            </a:r>
            <a:r>
              <a:rPr lang="ru-RU" sz="1600" dirty="0" smtClean="0"/>
              <a:t>еуплата взносов в течение трех месяцев подряд</a:t>
            </a:r>
          </a:p>
          <a:p>
            <a:pPr algn="just">
              <a:buClr>
                <a:schemeClr val="tx2">
                  <a:lumMod val="60000"/>
                  <a:lumOff val="40000"/>
                </a:schemeClr>
              </a:buClr>
              <a:buSzPct val="50000"/>
              <a:tabLst>
                <a:tab pos="180975" algn="l"/>
                <a:tab pos="265113" algn="l"/>
              </a:tabLst>
            </a:pPr>
            <a:endParaRPr lang="ru-RU" sz="1600" dirty="0" smtClean="0"/>
          </a:p>
          <a:p>
            <a:pPr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r>
              <a:rPr lang="ru-RU" sz="1600" dirty="0"/>
              <a:t>н</a:t>
            </a:r>
            <a:r>
              <a:rPr lang="ru-RU" sz="1600" dirty="0" smtClean="0"/>
              <a:t>еисполнение членом Профсоюза обязанностей по Уставу</a:t>
            </a:r>
          </a:p>
          <a:p>
            <a:pPr algn="just">
              <a:buClr>
                <a:schemeClr val="tx2">
                  <a:lumMod val="60000"/>
                  <a:lumOff val="40000"/>
                </a:schemeClr>
              </a:buClr>
              <a:buSzPct val="50000"/>
              <a:tabLst>
                <a:tab pos="180975" algn="l"/>
                <a:tab pos="265113" algn="l"/>
              </a:tabLst>
            </a:pPr>
            <a:endParaRPr lang="ru-RU" sz="1600" dirty="0" smtClean="0"/>
          </a:p>
          <a:p>
            <a:pPr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r>
              <a:rPr lang="ru-RU" sz="1600" dirty="0"/>
              <a:t>с</a:t>
            </a:r>
            <a:r>
              <a:rPr lang="ru-RU" sz="1600" dirty="0" smtClean="0"/>
              <a:t>овершение действий (бездействий), нанесших вред либо ущерб Профсоюзу, организации Профсоюза, </a:t>
            </a:r>
            <a:r>
              <a:rPr lang="ru-RU" sz="1600" i="1" u="sng" dirty="0" smtClean="0"/>
              <a:t>в том числе распространение сведений порочащих деловую репутацию Профсоюза, организации Профсоюза</a:t>
            </a:r>
          </a:p>
          <a:p>
            <a:pPr algn="just">
              <a:buClr>
                <a:schemeClr val="tx2">
                  <a:lumMod val="60000"/>
                  <a:lumOff val="40000"/>
                </a:schemeClr>
              </a:buClr>
              <a:buSzPct val="50000"/>
              <a:tabLst>
                <a:tab pos="180975" algn="l"/>
                <a:tab pos="265113" algn="l"/>
              </a:tabLst>
            </a:pPr>
            <a:endParaRPr lang="ru-RU" sz="1600" i="1" u="sng" dirty="0" smtClean="0"/>
          </a:p>
          <a:p>
            <a:pPr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r>
              <a:rPr lang="ru-RU" sz="1600" dirty="0" smtClean="0"/>
              <a:t>однократное грубое неисполнение председателем (заместителем) организации Профсоюза, уставных норм и решений выборных органов вышестоящих организаций</a:t>
            </a:r>
          </a:p>
          <a:p>
            <a:pPr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endParaRPr lang="ru-RU" sz="1600" u="sng" dirty="0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3518" y="-236562"/>
            <a:ext cx="2334970" cy="181676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868144" y="1728983"/>
            <a:ext cx="317187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РЕШЕНИЕ СОБРАНИЯ/КОНФЕРЕНЦИИ</a:t>
            </a:r>
          </a:p>
          <a:p>
            <a:pPr algn="ctr"/>
            <a:endParaRPr lang="ru-RU" dirty="0" smtClean="0">
              <a:solidFill>
                <a:srgbClr val="FF0000"/>
              </a:solidFill>
            </a:endParaRPr>
          </a:p>
          <a:p>
            <a:pPr algn="ctr"/>
            <a:r>
              <a:rPr lang="ru-RU" dirty="0" smtClean="0">
                <a:solidFill>
                  <a:srgbClr val="FF0000"/>
                </a:solidFill>
              </a:rPr>
              <a:t>ЛИЧНОЕ присутствие ЧП</a:t>
            </a:r>
          </a:p>
          <a:p>
            <a:pPr algn="ctr"/>
            <a:endParaRPr lang="ru-RU" dirty="0" smtClean="0">
              <a:solidFill>
                <a:srgbClr val="FF0000"/>
              </a:solidFill>
            </a:endParaRPr>
          </a:p>
          <a:p>
            <a:pPr algn="ctr"/>
            <a:r>
              <a:rPr lang="ru-RU" dirty="0" smtClean="0">
                <a:solidFill>
                  <a:srgbClr val="FF0000"/>
                </a:solidFill>
              </a:rPr>
              <a:t>НЕ МЕНЕЕ 2/3 голосов</a:t>
            </a:r>
          </a:p>
          <a:p>
            <a:pPr algn="ctr"/>
            <a:endParaRPr lang="ru-RU" dirty="0" smtClean="0">
              <a:solidFill>
                <a:srgbClr val="FF0000"/>
              </a:solidFill>
            </a:endParaRPr>
          </a:p>
          <a:p>
            <a:pPr algn="ctr"/>
            <a:r>
              <a:rPr lang="ru-RU" dirty="0" smtClean="0">
                <a:solidFill>
                  <a:srgbClr val="FF0000"/>
                </a:solidFill>
              </a:rPr>
              <a:t>В случае НЕЯВКИ ЧП без уважительной причины можно рассматривать 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</a:rPr>
              <a:t>В ЕГО ОТСУТСТВИЕ</a:t>
            </a:r>
          </a:p>
          <a:p>
            <a:endParaRPr lang="ru-RU" dirty="0"/>
          </a:p>
        </p:txBody>
      </p:sp>
      <p:sp>
        <p:nvSpPr>
          <p:cNvPr id="6" name="Вертикальный свиток 5"/>
          <p:cNvSpPr/>
          <p:nvPr/>
        </p:nvSpPr>
        <p:spPr>
          <a:xfrm>
            <a:off x="5723486" y="1800150"/>
            <a:ext cx="360040" cy="576064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Молния 6"/>
          <p:cNvSpPr/>
          <p:nvPr/>
        </p:nvSpPr>
        <p:spPr>
          <a:xfrm>
            <a:off x="5682910" y="2608931"/>
            <a:ext cx="648072" cy="576064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нак запрета 7"/>
          <p:cNvSpPr/>
          <p:nvPr/>
        </p:nvSpPr>
        <p:spPr>
          <a:xfrm>
            <a:off x="5721463" y="3417712"/>
            <a:ext cx="500705" cy="522190"/>
          </a:xfrm>
          <a:prstGeom prst="noSmok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77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11510"/>
            <a:ext cx="9144000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Порядок принятия и прекращения членства в Профсоюзе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779662"/>
            <a:ext cx="792088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tx2">
                  <a:lumMod val="60000"/>
                  <a:lumOff val="40000"/>
                </a:schemeClr>
              </a:buClr>
              <a:buSzPct val="50000"/>
              <a:tabLst>
                <a:tab pos="180975" algn="l"/>
                <a:tab pos="265113" algn="l"/>
              </a:tabLst>
            </a:pPr>
            <a:r>
              <a:rPr lang="ru-RU" sz="2400" dirty="0" smtClean="0">
                <a:solidFill>
                  <a:srgbClr val="3366CC"/>
                </a:solidFill>
              </a:rPr>
              <a:t>Лицо, исключенное либо вышедшее добровольно,</a:t>
            </a:r>
          </a:p>
          <a:p>
            <a:pPr algn="ctr">
              <a:buClr>
                <a:schemeClr val="tx2">
                  <a:lumMod val="60000"/>
                  <a:lumOff val="40000"/>
                </a:schemeClr>
              </a:buClr>
              <a:buSzPct val="50000"/>
              <a:tabLst>
                <a:tab pos="180975" algn="l"/>
                <a:tab pos="265113" algn="l"/>
              </a:tabLst>
            </a:pPr>
            <a:r>
              <a:rPr lang="ru-RU" sz="2400" dirty="0" smtClean="0">
                <a:solidFill>
                  <a:srgbClr val="3366CC"/>
                </a:solidFill>
              </a:rPr>
              <a:t> может вновь принято в Профсоюз на общих основаниях, но </a:t>
            </a:r>
            <a:r>
              <a:rPr lang="ru-RU" sz="2400" dirty="0" smtClean="0">
                <a:solidFill>
                  <a:srgbClr val="FF0000"/>
                </a:solidFill>
              </a:rPr>
              <a:t>НЕ РАНЕЕ ЧЕРЕЗ ОДИН ГОД И ШЕСТЬ МЕСЯЦЕВ</a:t>
            </a:r>
            <a:r>
              <a:rPr lang="ru-RU" sz="2400" dirty="0" smtClean="0">
                <a:solidFill>
                  <a:srgbClr val="3366CC"/>
                </a:solidFill>
              </a:rPr>
              <a:t>.</a:t>
            </a:r>
          </a:p>
          <a:p>
            <a:pPr algn="ctr">
              <a:buClr>
                <a:schemeClr val="tx2">
                  <a:lumMod val="60000"/>
                  <a:lumOff val="40000"/>
                </a:schemeClr>
              </a:buClr>
              <a:buSzPct val="50000"/>
              <a:tabLst>
                <a:tab pos="180975" algn="l"/>
                <a:tab pos="265113" algn="l"/>
              </a:tabLst>
            </a:pPr>
            <a:r>
              <a:rPr lang="ru-RU" sz="2400" dirty="0" smtClean="0">
                <a:solidFill>
                  <a:srgbClr val="3366CC"/>
                </a:solidFill>
              </a:rPr>
              <a:t>Профсоюзный СТАЖ в этом случае исчисляется </a:t>
            </a:r>
          </a:p>
          <a:p>
            <a:pPr algn="ctr">
              <a:buClr>
                <a:schemeClr val="tx2">
                  <a:lumMod val="60000"/>
                  <a:lumOff val="40000"/>
                </a:schemeClr>
              </a:buClr>
              <a:buSzPct val="50000"/>
              <a:tabLst>
                <a:tab pos="180975" algn="l"/>
                <a:tab pos="265113" algn="l"/>
              </a:tabLst>
            </a:pPr>
            <a:r>
              <a:rPr lang="ru-RU" sz="2400" dirty="0" smtClean="0">
                <a:solidFill>
                  <a:srgbClr val="3366CC"/>
                </a:solidFill>
              </a:rPr>
              <a:t>С ДАТЫ ПОСЛЕДНЕГО ПРИНЯТИЯ В ПРОФСОЮЗ</a:t>
            </a:r>
          </a:p>
          <a:p>
            <a:pPr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endParaRPr lang="ru-RU" sz="1600" u="sng" dirty="0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3518" y="-236562"/>
            <a:ext cx="2334970" cy="181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23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8481" t="28872" r="19568" b="29710"/>
          <a:stretch>
            <a:fillRect/>
          </a:stretch>
        </p:blipFill>
        <p:spPr bwMode="auto">
          <a:xfrm>
            <a:off x="168056" y="915566"/>
            <a:ext cx="8807889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07504" y="123478"/>
            <a:ext cx="892899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</a:rPr>
              <a:t>Электронный прием </a:t>
            </a:r>
          </a:p>
          <a:p>
            <a:pPr algn="r"/>
            <a:endParaRPr lang="ru-RU" sz="4000" dirty="0" smtClean="0">
              <a:solidFill>
                <a:schemeClr val="bg1"/>
              </a:solidFill>
            </a:endParaRPr>
          </a:p>
          <a:p>
            <a:pPr algn="r"/>
            <a:endParaRPr lang="ru-RU" sz="4000" dirty="0" smtClean="0">
              <a:solidFill>
                <a:schemeClr val="bg1"/>
              </a:solidFill>
            </a:endParaRPr>
          </a:p>
          <a:p>
            <a:pPr algn="r"/>
            <a:endParaRPr lang="ru-RU" sz="4000" dirty="0" smtClean="0">
              <a:solidFill>
                <a:schemeClr val="bg1"/>
              </a:solidFill>
            </a:endParaRPr>
          </a:p>
          <a:p>
            <a:pPr algn="r"/>
            <a:endParaRPr lang="ru-RU" sz="2800" dirty="0" smtClean="0">
              <a:solidFill>
                <a:schemeClr val="bg1"/>
              </a:solidFill>
            </a:endParaRPr>
          </a:p>
          <a:p>
            <a:pPr algn="r"/>
            <a:endParaRPr lang="ru-RU" sz="2800" dirty="0" smtClean="0">
              <a:solidFill>
                <a:schemeClr val="bg1"/>
              </a:solidFill>
            </a:endParaRPr>
          </a:p>
          <a:p>
            <a:pPr algn="r"/>
            <a:endParaRPr lang="ru-RU" sz="2800" dirty="0" smtClean="0">
              <a:solidFill>
                <a:schemeClr val="bg1"/>
              </a:solidFill>
            </a:endParaRPr>
          </a:p>
          <a:p>
            <a:pPr algn="r"/>
            <a:endParaRPr lang="ru-RU" sz="2800" dirty="0" smtClean="0">
              <a:solidFill>
                <a:schemeClr val="bg1"/>
              </a:solidFill>
            </a:endParaRPr>
          </a:p>
          <a:p>
            <a:pPr algn="r"/>
            <a:r>
              <a:rPr lang="ru-RU" sz="2800" dirty="0" smtClean="0">
                <a:solidFill>
                  <a:srgbClr val="002060"/>
                </a:solidFill>
              </a:rPr>
              <a:t>Версия 1.0. 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27984" y="1923678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Arial Narrow" pitchFamily="34" charset="0"/>
              </a:rPr>
              <a:t>в</a:t>
            </a:r>
            <a:endParaRPr lang="ru-RU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2945" y="1707654"/>
            <a:ext cx="8732262" cy="16004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</a:rPr>
              <a:t>Электронный прием в Профсоюз </a:t>
            </a:r>
            <a:r>
              <a:rPr lang="ru-RU" sz="3200" b="1" dirty="0" smtClean="0">
                <a:solidFill>
                  <a:srgbClr val="002060"/>
                </a:solidFill>
              </a:rPr>
              <a:t>– 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ДОПОЛНИТЕЛЬНЫЙ </a:t>
            </a:r>
            <a:r>
              <a:rPr lang="ru-RU" sz="3600" b="1" dirty="0" smtClean="0">
                <a:solidFill>
                  <a:srgbClr val="FF0000"/>
                </a:solidFill>
              </a:rPr>
              <a:t>СОВРЕМЕННЫЙ </a:t>
            </a:r>
            <a:endParaRPr lang="ru-RU" sz="2400" b="1" dirty="0" smtClean="0">
              <a:solidFill>
                <a:srgbClr val="FF0000"/>
              </a:solidFill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способ организации работы по приему в Профсоюз</a:t>
            </a:r>
          </a:p>
        </p:txBody>
      </p:sp>
      <p:pic>
        <p:nvPicPr>
          <p:cNvPr id="4" name="Picture 4" descr="Год цифровизации в Профсоюзе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0"/>
            <a:ext cx="2335205" cy="181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196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11510"/>
            <a:ext cx="9144000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Преимущества электронного Приема в Профсоюз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275606"/>
            <a:ext cx="885698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r>
              <a:rPr lang="ru-RU" sz="1600" dirty="0" smtClean="0"/>
              <a:t>автоматизация приема в Профсоюз от подачи заявления членом Профсоюза до оформления постановления профсоюзного комитета ППО</a:t>
            </a:r>
          </a:p>
          <a:p>
            <a:pPr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r>
              <a:rPr lang="ru-RU" sz="1600" dirty="0" smtClean="0"/>
              <a:t>экономия временных и трудовых ресурсов профсоюзного актива и  членов Профсоюза</a:t>
            </a:r>
          </a:p>
          <a:p>
            <a:pPr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r>
              <a:rPr lang="ru-RU" sz="1600" dirty="0" smtClean="0"/>
              <a:t>повышение корпоративного сознания</a:t>
            </a:r>
          </a:p>
          <a:p>
            <a:pPr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r>
              <a:rPr lang="ru-RU" sz="1600" dirty="0" smtClean="0"/>
              <a:t>уменьшение материальных издержек ППО</a:t>
            </a:r>
          </a:p>
          <a:p>
            <a:pPr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r>
              <a:rPr lang="ru-RU" sz="1600" dirty="0" smtClean="0"/>
              <a:t>оперативное получение членом Профсоюза виртуального дубликата электронного профсоюзного билета</a:t>
            </a:r>
          </a:p>
          <a:p>
            <a:pPr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r>
              <a:rPr lang="ru-RU" sz="1600" dirty="0" smtClean="0"/>
              <a:t>оперативное получение  членом Профсоюза  информации о деятельности организаций Профсоюза и Профсоюза (полезные ссылки) и наличии дополнительных видов социальной поддержки </a:t>
            </a:r>
            <a:r>
              <a:rPr lang="ru-RU" sz="1600" dirty="0" smtClean="0">
                <a:hlinkClick r:id="rId2" action="ppaction://hlinkfile"/>
              </a:rPr>
              <a:t>(</a:t>
            </a:r>
            <a:r>
              <a:rPr lang="en-US" sz="1600" dirty="0" err="1" smtClean="0">
                <a:hlinkClick r:id="rId2" action="ppaction://hlinkfile"/>
              </a:rPr>
              <a:t>Profcards</a:t>
            </a:r>
            <a:r>
              <a:rPr lang="ru-RU" sz="1600" dirty="0" smtClean="0">
                <a:hlinkClick r:id="rId2" action="ppaction://hlinkfile"/>
              </a:rPr>
              <a:t>, </a:t>
            </a:r>
            <a:r>
              <a:rPr lang="ru-RU" sz="1600" dirty="0" err="1" smtClean="0">
                <a:hlinkClick r:id="rId2" action="ppaction://hlinkfile"/>
              </a:rPr>
              <a:t>СКС-бонус</a:t>
            </a:r>
            <a:r>
              <a:rPr lang="ru-RU" sz="1600" dirty="0" smtClean="0">
                <a:hlinkClick r:id="rId2" action="ppaction://hlinkfile"/>
              </a:rPr>
              <a:t>, предложения партнеров Профсоюза и др.)</a:t>
            </a:r>
            <a:endParaRPr lang="ru-RU" sz="1600" dirty="0" smtClean="0"/>
          </a:p>
          <a:p>
            <a:pPr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r>
              <a:rPr lang="ru-RU" sz="1600" dirty="0" smtClean="0"/>
              <a:t>уменьшение </a:t>
            </a:r>
            <a:r>
              <a:rPr lang="ru-RU" sz="1600" dirty="0" smtClean="0">
                <a:hlinkClick r:id="rId3" action="ppaction://hlinkfile"/>
              </a:rPr>
              <a:t>бумажного архива ППО</a:t>
            </a:r>
            <a:endParaRPr lang="ru-RU" sz="1600" dirty="0" smtClean="0"/>
          </a:p>
          <a:p>
            <a:pPr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r>
              <a:rPr lang="ru-RU" sz="1600" dirty="0" smtClean="0"/>
              <a:t>снижение риска потери и порчи документов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813110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11510"/>
            <a:ext cx="9144000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solidFill>
                  <a:schemeClr val="bg1"/>
                </a:solidFill>
              </a:rPr>
              <a:t>Недостатки электронного Приема в Профсоюз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563638"/>
            <a:ext cx="864096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r>
              <a:rPr lang="ru-RU" sz="1600" dirty="0" smtClean="0"/>
              <a:t>требования к технической квалификации профсоюзного актива и членов Профсоюза</a:t>
            </a:r>
          </a:p>
          <a:p>
            <a:pPr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endParaRPr lang="ru-RU" sz="1600" dirty="0" smtClean="0"/>
          </a:p>
          <a:p>
            <a:pPr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r>
              <a:rPr lang="ru-RU" sz="1600" dirty="0" smtClean="0"/>
              <a:t>непрерывность рабочих процессов (зависимость от наличия и качества интернета, характеристик используемого оборудования)    </a:t>
            </a:r>
          </a:p>
          <a:p>
            <a:pPr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endParaRPr lang="ru-RU" sz="1600" dirty="0" smtClean="0"/>
          </a:p>
          <a:p>
            <a:pPr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r>
              <a:rPr lang="ru-RU" sz="1600" dirty="0" smtClean="0"/>
              <a:t>человеческий фактор (некорректный ввод данных, несвоевременность обработки поступивших заявлений)                                                                                    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915566"/>
            <a:ext cx="8712968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r>
              <a:rPr lang="ru-RU" sz="1600" dirty="0" smtClean="0"/>
              <a:t>зайти на сайт Общероссийского Профсоюза образования или другой организации Профсоюза    </a:t>
            </a:r>
          </a:p>
          <a:p>
            <a:pPr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r>
              <a:rPr lang="ru-RU" sz="1600" dirty="0" smtClean="0"/>
              <a:t>нажать на кнопку «Вступить в Профсоюз»</a:t>
            </a:r>
          </a:p>
          <a:p>
            <a:pPr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r>
              <a:rPr lang="ru-RU" sz="1600" dirty="0" smtClean="0"/>
              <a:t>зарегистрироваться в личном кабинете, указав свой адрес электронной почты</a:t>
            </a:r>
          </a:p>
          <a:p>
            <a:pPr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r>
              <a:rPr lang="ru-RU" sz="1600" dirty="0" smtClean="0"/>
              <a:t>для подтверждения регистрации перейти по ссылке, полученной с адреса </a:t>
            </a:r>
            <a:r>
              <a:rPr lang="ru-RU" sz="1600" dirty="0" err="1" smtClean="0">
                <a:hlinkClick r:id="rId2"/>
              </a:rPr>
              <a:t>confirmation@eseur.ru</a:t>
            </a:r>
            <a:r>
              <a:rPr lang="ru-RU" sz="1600" dirty="0" smtClean="0"/>
              <a:t>  </a:t>
            </a:r>
          </a:p>
          <a:p>
            <a:pPr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r>
              <a:rPr lang="ru-RU" sz="1600" dirty="0" smtClean="0"/>
              <a:t> получить  шестизначный код простой электронной подписи и ввести его в личном кабинете</a:t>
            </a:r>
          </a:p>
          <a:p>
            <a:pPr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r>
              <a:rPr lang="ru-RU" sz="1600" dirty="0" smtClean="0"/>
              <a:t>заполнить сведения, необходимые для вступления в Профсоюз</a:t>
            </a:r>
          </a:p>
          <a:p>
            <a:pPr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r>
              <a:rPr lang="ru-RU" sz="1600" dirty="0" smtClean="0"/>
              <a:t>ознакомиться с соглашением об использовании аналога собственноручной подписи и принять его, поставив галочку в соответствующем поле</a:t>
            </a:r>
          </a:p>
          <a:p>
            <a:pPr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r>
              <a:rPr lang="ru-RU" sz="1600" dirty="0" smtClean="0"/>
              <a:t>дать согласие на обработку персональных данных Профсоюзу, поставив галочку в соответствующем поле</a:t>
            </a:r>
          </a:p>
          <a:p>
            <a:pPr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r>
              <a:rPr lang="ru-RU" sz="1600" dirty="0" smtClean="0"/>
              <a:t>ознакомиться с полученными на электронную почту заполненными автоматически  и подписанными простой электронной подписью заявлениями о вступлении в Профсоюз, о безналичном перечислении членских профсоюзных взносов и согласием на обработку персональных данных организациям Профсоюза и Профсоюзу </a:t>
            </a:r>
          </a:p>
          <a:p>
            <a:pPr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r>
              <a:rPr lang="ru-RU" sz="1600" dirty="0" smtClean="0"/>
              <a:t>получить письмо-приветствие с виртуальным дубликатом электронного профсоюзного билета  и полезными ссылками</a:t>
            </a:r>
            <a:endParaRPr lang="ru-RU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411510"/>
            <a:ext cx="9144000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10 шагов электронного вступления в Профсоюз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6893" t="6019" r="17719" b="26886"/>
          <a:stretch>
            <a:fillRect/>
          </a:stretch>
        </p:blipFill>
        <p:spPr bwMode="auto">
          <a:xfrm>
            <a:off x="144017" y="31466"/>
            <a:ext cx="8892479" cy="5132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кругленный прямоугольник 2">
            <a:hlinkClick r:id="rId3"/>
          </p:cNvPr>
          <p:cNvSpPr/>
          <p:nvPr/>
        </p:nvSpPr>
        <p:spPr>
          <a:xfrm>
            <a:off x="4644008" y="1347614"/>
            <a:ext cx="4176464" cy="288032"/>
          </a:xfrm>
          <a:prstGeom prst="roundRect">
            <a:avLst/>
          </a:prstGeom>
          <a:solidFill>
            <a:schemeClr val="tx2">
              <a:lumMod val="75000"/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448653"/>
            <a:ext cx="864096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r>
              <a:rPr lang="ru-RU" sz="1600" dirty="0" smtClean="0"/>
              <a:t>получить  доступ в АИС «Единый реестр Общероссийского Профсоюза образования» (далее – АИС)</a:t>
            </a:r>
          </a:p>
          <a:p>
            <a:pPr lvl="0"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endParaRPr lang="ru-RU" sz="1600" dirty="0" smtClean="0"/>
          </a:p>
          <a:p>
            <a:pPr lvl="0"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r>
              <a:rPr lang="ru-RU" sz="1600" dirty="0" smtClean="0"/>
              <a:t>заполнить обязательные поля во вкладках паспорта ППО в АИС и своевременно актуализировать данные</a:t>
            </a:r>
          </a:p>
          <a:p>
            <a:pPr lvl="0"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endParaRPr lang="ru-RU" sz="1600" dirty="0" smtClean="0"/>
          </a:p>
          <a:p>
            <a:pPr lvl="0"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r>
              <a:rPr lang="ru-RU" sz="1600" dirty="0" smtClean="0"/>
              <a:t>выстроить структуру ППО (если в ППО входят профсоюзные организации структурных подразделений образовательных организаций и /или профсоюзные группы) во вкладе список ЧП в паспорте ППО в АИС</a:t>
            </a:r>
          </a:p>
          <a:p>
            <a:pPr lvl="0"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endParaRPr lang="ru-RU" sz="1600" dirty="0" smtClean="0"/>
          </a:p>
          <a:p>
            <a:pPr lvl="0" indent="180975" algn="just"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itchFamily="2" charset="2"/>
              <a:buChar char="q"/>
              <a:tabLst>
                <a:tab pos="180975" algn="l"/>
                <a:tab pos="265113" algn="l"/>
              </a:tabLst>
            </a:pPr>
            <a:r>
              <a:rPr lang="ru-RU" sz="1600" dirty="0" smtClean="0"/>
              <a:t>обеспечить информирование работников/обучающихся (студентов) о возможности электронного вступления в Профсоюз</a:t>
            </a:r>
            <a:endParaRPr lang="ru-RU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411510"/>
            <a:ext cx="9144000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bg1"/>
                </a:solidFill>
              </a:rPr>
              <a:t>Для корректной работы сервиса «Электронный прием в  Профсоюз» председателю ППО  необходимо: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446</TotalTime>
  <Words>760</Words>
  <Application>Microsoft Office PowerPoint</Application>
  <PresentationFormat>Экран (16:9)</PresentationFormat>
  <Paragraphs>110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Arial Narrow</vt:lpstr>
      <vt:lpstr>Calibri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Solodilova</dc:creator>
  <cp:lastModifiedBy>Светлана</cp:lastModifiedBy>
  <cp:revision>47</cp:revision>
  <dcterms:created xsi:type="dcterms:W3CDTF">2020-09-06T14:31:23Z</dcterms:created>
  <dcterms:modified xsi:type="dcterms:W3CDTF">2020-10-28T08:01:15Z</dcterms:modified>
</cp:coreProperties>
</file>