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33"/>
  </p:notesMasterIdLst>
  <p:handoutMasterIdLst>
    <p:handoutMasterId r:id="rId34"/>
  </p:handoutMasterIdLst>
  <p:sldIdLst>
    <p:sldId id="371" r:id="rId2"/>
    <p:sldId id="591" r:id="rId3"/>
    <p:sldId id="569" r:id="rId4"/>
    <p:sldId id="573" r:id="rId5"/>
    <p:sldId id="258" r:id="rId6"/>
    <p:sldId id="586" r:id="rId7"/>
    <p:sldId id="278" r:id="rId8"/>
    <p:sldId id="286" r:id="rId9"/>
    <p:sldId id="369" r:id="rId10"/>
    <p:sldId id="587" r:id="rId11"/>
    <p:sldId id="290" r:id="rId12"/>
    <p:sldId id="328" r:id="rId13"/>
    <p:sldId id="314" r:id="rId14"/>
    <p:sldId id="309" r:id="rId15"/>
    <p:sldId id="329" r:id="rId16"/>
    <p:sldId id="603" r:id="rId17"/>
    <p:sldId id="311" r:id="rId18"/>
    <p:sldId id="370" r:id="rId19"/>
    <p:sldId id="295" r:id="rId20"/>
    <p:sldId id="585" r:id="rId21"/>
    <p:sldId id="316" r:id="rId22"/>
    <p:sldId id="589" r:id="rId23"/>
    <p:sldId id="582" r:id="rId24"/>
    <p:sldId id="600" r:id="rId25"/>
    <p:sldId id="315" r:id="rId26"/>
    <p:sldId id="334" r:id="rId27"/>
    <p:sldId id="298" r:id="rId28"/>
    <p:sldId id="301" r:id="rId29"/>
    <p:sldId id="583" r:id="rId30"/>
    <p:sldId id="326" r:id="rId31"/>
    <p:sldId id="270" r:id="rId3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бразования" initials="О" lastIdx="2" clrIdx="0">
    <p:extLst>
      <p:ext uri="{19B8F6BF-5375-455C-9EA6-DF929625EA0E}">
        <p15:presenceInfo xmlns:p15="http://schemas.microsoft.com/office/powerpoint/2012/main" userId="58d7e531321b150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6" autoAdjust="0"/>
    <p:restoredTop sz="94660"/>
  </p:normalViewPr>
  <p:slideViewPr>
    <p:cSldViewPr>
      <p:cViewPr varScale="1">
        <p:scale>
          <a:sx n="73" d="100"/>
          <a:sy n="73" d="100"/>
        </p:scale>
        <p:origin x="2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FB2833-4F4F-4217-8177-3CE8D6522E5B}" type="doc">
      <dgm:prSet loTypeId="urn:microsoft.com/office/officeart/2005/8/layout/pyramid1" loCatId="pyramid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1999E3-1B8F-44EE-B3C9-0685DCAD2BD0}">
      <dgm:prSet custT="1"/>
      <dgm:spPr/>
      <dgm:t>
        <a:bodyPr/>
        <a:lstStyle/>
        <a:p>
          <a:pPr rtl="0"/>
          <a:r>
            <a:rPr lang="ru-RU" sz="1600" dirty="0"/>
            <a:t>Конституция Российской Федерации (принята всенародным голосованием 12.12.1993 с изменениями, одобренными в ходе общероссийского голосования 01.07.2020)</a:t>
          </a:r>
        </a:p>
      </dgm:t>
    </dgm:pt>
    <dgm:pt modelId="{FC509F93-35BD-40E9-990A-D84D5E93158C}" type="parTrans" cxnId="{734AAB02-71B3-40A6-89B1-614E2BF8BE8E}">
      <dgm:prSet/>
      <dgm:spPr/>
      <dgm:t>
        <a:bodyPr/>
        <a:lstStyle/>
        <a:p>
          <a:endParaRPr lang="ru-RU"/>
        </a:p>
      </dgm:t>
    </dgm:pt>
    <dgm:pt modelId="{25378EA9-25C0-4F0B-BAEF-55EC73081E68}" type="sibTrans" cxnId="{734AAB02-71B3-40A6-89B1-614E2BF8BE8E}">
      <dgm:prSet/>
      <dgm:spPr/>
      <dgm:t>
        <a:bodyPr/>
        <a:lstStyle/>
        <a:p>
          <a:endParaRPr lang="ru-RU"/>
        </a:p>
      </dgm:t>
    </dgm:pt>
    <dgm:pt modelId="{0A51DD8F-7A04-4F3E-9130-481975B31E7E}">
      <dgm:prSet custT="1"/>
      <dgm:spPr/>
      <dgm:t>
        <a:bodyPr/>
        <a:lstStyle/>
        <a:p>
          <a:pPr rtl="0"/>
          <a:r>
            <a:rPr lang="ru-RU" sz="1600" dirty="0"/>
            <a:t>Гражданский кодекс Российской Федерации от 30.11.1994 №51-ФЗ</a:t>
          </a:r>
        </a:p>
      </dgm:t>
    </dgm:pt>
    <dgm:pt modelId="{D9554062-8CE9-4240-8919-ABBFD7B8E1FE}" type="parTrans" cxnId="{51452275-E935-463B-B78D-8CB4841033A9}">
      <dgm:prSet/>
      <dgm:spPr/>
      <dgm:t>
        <a:bodyPr/>
        <a:lstStyle/>
        <a:p>
          <a:endParaRPr lang="ru-RU"/>
        </a:p>
      </dgm:t>
    </dgm:pt>
    <dgm:pt modelId="{DB004272-3963-483A-BFD1-7A31D96AA7E1}" type="sibTrans" cxnId="{51452275-E935-463B-B78D-8CB4841033A9}">
      <dgm:prSet/>
      <dgm:spPr/>
      <dgm:t>
        <a:bodyPr/>
        <a:lstStyle/>
        <a:p>
          <a:endParaRPr lang="ru-RU"/>
        </a:p>
      </dgm:t>
    </dgm:pt>
    <dgm:pt modelId="{FF4F2C25-FB00-482C-ADCD-D55CF8EFE00C}">
      <dgm:prSet custT="1"/>
      <dgm:spPr/>
      <dgm:t>
        <a:bodyPr/>
        <a:lstStyle/>
        <a:p>
          <a:pPr rtl="0"/>
          <a:r>
            <a:rPr lang="ru-RU" sz="1600" dirty="0"/>
            <a:t>Федеральный закон от 12.01.1996 №7-ФЗ «О некоммерческих организациях»</a:t>
          </a:r>
        </a:p>
      </dgm:t>
    </dgm:pt>
    <dgm:pt modelId="{B5171869-B48F-4966-9679-04F10209191B}" type="parTrans" cxnId="{BF2A40D5-38B9-459C-AC6A-EB5EB17CC074}">
      <dgm:prSet/>
      <dgm:spPr/>
      <dgm:t>
        <a:bodyPr/>
        <a:lstStyle/>
        <a:p>
          <a:endParaRPr lang="ru-RU"/>
        </a:p>
      </dgm:t>
    </dgm:pt>
    <dgm:pt modelId="{85896876-BAB1-4144-A4B9-519C8A39F401}" type="sibTrans" cxnId="{BF2A40D5-38B9-459C-AC6A-EB5EB17CC074}">
      <dgm:prSet/>
      <dgm:spPr/>
      <dgm:t>
        <a:bodyPr/>
        <a:lstStyle/>
        <a:p>
          <a:endParaRPr lang="ru-RU"/>
        </a:p>
      </dgm:t>
    </dgm:pt>
    <dgm:pt modelId="{7824E5C4-B9E6-47A8-BBC1-B3FF5F9DE823}">
      <dgm:prSet custT="1"/>
      <dgm:spPr/>
      <dgm:t>
        <a:bodyPr/>
        <a:lstStyle/>
        <a:p>
          <a:pPr rtl="0"/>
          <a:r>
            <a:rPr lang="ru-RU" sz="1600" dirty="0"/>
            <a:t>Федеральный закон от 19.05.1995 №82-ФЗ «Об общественных объединениях»</a:t>
          </a:r>
        </a:p>
      </dgm:t>
    </dgm:pt>
    <dgm:pt modelId="{A987EC76-557C-4E99-9DAC-A36E10510D78}" type="parTrans" cxnId="{B39648BA-E651-4F01-B4C5-86DEB41F5566}">
      <dgm:prSet/>
      <dgm:spPr/>
      <dgm:t>
        <a:bodyPr/>
        <a:lstStyle/>
        <a:p>
          <a:endParaRPr lang="ru-RU"/>
        </a:p>
      </dgm:t>
    </dgm:pt>
    <dgm:pt modelId="{3292CEB8-2DB1-4070-82F0-E81690B3B83D}" type="sibTrans" cxnId="{B39648BA-E651-4F01-B4C5-86DEB41F5566}">
      <dgm:prSet/>
      <dgm:spPr/>
      <dgm:t>
        <a:bodyPr/>
        <a:lstStyle/>
        <a:p>
          <a:endParaRPr lang="ru-RU"/>
        </a:p>
      </dgm:t>
    </dgm:pt>
    <dgm:pt modelId="{9D3ADFF0-102D-4317-8C6E-C08874085400}">
      <dgm:prSet custT="1"/>
      <dgm:spPr/>
      <dgm:t>
        <a:bodyPr/>
        <a:lstStyle/>
        <a:p>
          <a:pPr rtl="0"/>
          <a:r>
            <a:rPr lang="ru-RU" sz="1600" dirty="0"/>
            <a:t>Федеральный закон от 12.01.1996 №</a:t>
          </a:r>
          <a:r>
            <a:rPr lang="ru-RU" sz="1600"/>
            <a:t>10-ФЗ «</a:t>
          </a:r>
          <a:r>
            <a:rPr lang="ru-RU" sz="1600" dirty="0"/>
            <a:t>О профессиональных союзах, их правах и гарантиях деятельности»</a:t>
          </a:r>
        </a:p>
      </dgm:t>
    </dgm:pt>
    <dgm:pt modelId="{7426AF4F-7DAD-4427-9E3B-BF95A990F740}" type="parTrans" cxnId="{8CBFAE56-3CCB-431B-81E9-B1AE7A3FEB68}">
      <dgm:prSet/>
      <dgm:spPr/>
      <dgm:t>
        <a:bodyPr/>
        <a:lstStyle/>
        <a:p>
          <a:endParaRPr lang="ru-RU"/>
        </a:p>
      </dgm:t>
    </dgm:pt>
    <dgm:pt modelId="{387A1D25-D835-4F45-BBFA-07AC287B4000}" type="sibTrans" cxnId="{8CBFAE56-3CCB-431B-81E9-B1AE7A3FEB68}">
      <dgm:prSet/>
      <dgm:spPr/>
      <dgm:t>
        <a:bodyPr/>
        <a:lstStyle/>
        <a:p>
          <a:endParaRPr lang="ru-RU"/>
        </a:p>
      </dgm:t>
    </dgm:pt>
    <dgm:pt modelId="{FA0BDC5F-7433-4E60-A052-FFE7CF4BE924}" type="pres">
      <dgm:prSet presAssocID="{EAFB2833-4F4F-4217-8177-3CE8D6522E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FA9755-AAE1-4406-906B-C2753983AE0A}" type="pres">
      <dgm:prSet presAssocID="{EC1999E3-1B8F-44EE-B3C9-0685DCAD2BD0}" presName="Name8" presStyleCnt="0"/>
      <dgm:spPr/>
    </dgm:pt>
    <dgm:pt modelId="{A7B31413-AAEF-423F-9863-DFE41086BE54}" type="pres">
      <dgm:prSet presAssocID="{EC1999E3-1B8F-44EE-B3C9-0685DCAD2BD0}" presName="level" presStyleLbl="node1" presStyleIdx="0" presStyleCnt="5" custScaleY="1661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72A50B-8199-46F6-A5E4-DB82B5331696}" type="pres">
      <dgm:prSet presAssocID="{EC1999E3-1B8F-44EE-B3C9-0685DCAD2B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4BCC2-64F8-456F-BE3D-2282A113DA5F}" type="pres">
      <dgm:prSet presAssocID="{0A51DD8F-7A04-4F3E-9130-481975B31E7E}" presName="Name8" presStyleCnt="0"/>
      <dgm:spPr/>
    </dgm:pt>
    <dgm:pt modelId="{570F7E63-F65F-409F-AC82-88BC138CC910}" type="pres">
      <dgm:prSet presAssocID="{0A51DD8F-7A04-4F3E-9130-481975B31E7E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189CA-4EDD-4DB8-80F0-670383124CBE}" type="pres">
      <dgm:prSet presAssocID="{0A51DD8F-7A04-4F3E-9130-481975B31E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7D7BE6-7482-435F-A10B-CC8E5499D0E4}" type="pres">
      <dgm:prSet presAssocID="{FF4F2C25-FB00-482C-ADCD-D55CF8EFE00C}" presName="Name8" presStyleCnt="0"/>
      <dgm:spPr/>
    </dgm:pt>
    <dgm:pt modelId="{C58E6A17-2D46-468D-8A17-C66E1FACCCDE}" type="pres">
      <dgm:prSet presAssocID="{FF4F2C25-FB00-482C-ADCD-D55CF8EFE00C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83787-791E-4BF5-AE48-188046DADF5D}" type="pres">
      <dgm:prSet presAssocID="{FF4F2C25-FB00-482C-ADCD-D55CF8EFE00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C6BA5-7FCA-4278-8871-AB7188F08672}" type="pres">
      <dgm:prSet presAssocID="{7824E5C4-B9E6-47A8-BBC1-B3FF5F9DE823}" presName="Name8" presStyleCnt="0"/>
      <dgm:spPr/>
    </dgm:pt>
    <dgm:pt modelId="{D2D4A9FD-9BF2-403D-8D70-A2131519B9B6}" type="pres">
      <dgm:prSet presAssocID="{7824E5C4-B9E6-47A8-BBC1-B3FF5F9DE823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562AF-F6D4-4CF6-8B5E-53990F36F2D2}" type="pres">
      <dgm:prSet presAssocID="{7824E5C4-B9E6-47A8-BBC1-B3FF5F9DE8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1187B-21C7-4122-AAE0-CE5A71B84A13}" type="pres">
      <dgm:prSet presAssocID="{9D3ADFF0-102D-4317-8C6E-C08874085400}" presName="Name8" presStyleCnt="0"/>
      <dgm:spPr/>
    </dgm:pt>
    <dgm:pt modelId="{69F750D0-1021-4E44-A2E2-8AACAB914DD2}" type="pres">
      <dgm:prSet presAssocID="{9D3ADFF0-102D-4317-8C6E-C08874085400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8F312-B168-49C5-8C9F-625F637AAF56}" type="pres">
      <dgm:prSet presAssocID="{9D3ADFF0-102D-4317-8C6E-C0887408540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C48BC8-79CE-40BE-9D12-B8D9D2EF9152}" type="presOf" srcId="{9D3ADFF0-102D-4317-8C6E-C08874085400}" destId="{69F750D0-1021-4E44-A2E2-8AACAB914DD2}" srcOrd="0" destOrd="0" presId="urn:microsoft.com/office/officeart/2005/8/layout/pyramid1"/>
    <dgm:cxn modelId="{40D0C7AC-E656-460A-AAF3-F298EA9F8137}" type="presOf" srcId="{EC1999E3-1B8F-44EE-B3C9-0685DCAD2BD0}" destId="{6272A50B-8199-46F6-A5E4-DB82B5331696}" srcOrd="1" destOrd="0" presId="urn:microsoft.com/office/officeart/2005/8/layout/pyramid1"/>
    <dgm:cxn modelId="{945EA195-3543-4E64-89B4-87B8AD27A696}" type="presOf" srcId="{EC1999E3-1B8F-44EE-B3C9-0685DCAD2BD0}" destId="{A7B31413-AAEF-423F-9863-DFE41086BE54}" srcOrd="0" destOrd="0" presId="urn:microsoft.com/office/officeart/2005/8/layout/pyramid1"/>
    <dgm:cxn modelId="{F97FEA75-883D-483B-8245-5C6FDC5B2428}" type="presOf" srcId="{FF4F2C25-FB00-482C-ADCD-D55CF8EFE00C}" destId="{C58E6A17-2D46-468D-8A17-C66E1FACCCDE}" srcOrd="0" destOrd="0" presId="urn:microsoft.com/office/officeart/2005/8/layout/pyramid1"/>
    <dgm:cxn modelId="{BF2A40D5-38B9-459C-AC6A-EB5EB17CC074}" srcId="{EAFB2833-4F4F-4217-8177-3CE8D6522E5B}" destId="{FF4F2C25-FB00-482C-ADCD-D55CF8EFE00C}" srcOrd="2" destOrd="0" parTransId="{B5171869-B48F-4966-9679-04F10209191B}" sibTransId="{85896876-BAB1-4144-A4B9-519C8A39F401}"/>
    <dgm:cxn modelId="{9B47C372-D66A-4812-A5C0-FD819A2B894F}" type="presOf" srcId="{0A51DD8F-7A04-4F3E-9130-481975B31E7E}" destId="{570F7E63-F65F-409F-AC82-88BC138CC910}" srcOrd="0" destOrd="0" presId="urn:microsoft.com/office/officeart/2005/8/layout/pyramid1"/>
    <dgm:cxn modelId="{7037B13A-15B0-4DA7-AEB3-D374A6478AF8}" type="presOf" srcId="{EAFB2833-4F4F-4217-8177-3CE8D6522E5B}" destId="{FA0BDC5F-7433-4E60-A052-FFE7CF4BE924}" srcOrd="0" destOrd="0" presId="urn:microsoft.com/office/officeart/2005/8/layout/pyramid1"/>
    <dgm:cxn modelId="{B8547D9E-2388-4A88-85DC-D1341658E5D6}" type="presOf" srcId="{7824E5C4-B9E6-47A8-BBC1-B3FF5F9DE823}" destId="{894562AF-F6D4-4CF6-8B5E-53990F36F2D2}" srcOrd="1" destOrd="0" presId="urn:microsoft.com/office/officeart/2005/8/layout/pyramid1"/>
    <dgm:cxn modelId="{40CCA585-840E-4E39-808A-31E72410298D}" type="presOf" srcId="{7824E5C4-B9E6-47A8-BBC1-B3FF5F9DE823}" destId="{D2D4A9FD-9BF2-403D-8D70-A2131519B9B6}" srcOrd="0" destOrd="0" presId="urn:microsoft.com/office/officeart/2005/8/layout/pyramid1"/>
    <dgm:cxn modelId="{51452275-E935-463B-B78D-8CB4841033A9}" srcId="{EAFB2833-4F4F-4217-8177-3CE8D6522E5B}" destId="{0A51DD8F-7A04-4F3E-9130-481975B31E7E}" srcOrd="1" destOrd="0" parTransId="{D9554062-8CE9-4240-8919-ABBFD7B8E1FE}" sibTransId="{DB004272-3963-483A-BFD1-7A31D96AA7E1}"/>
    <dgm:cxn modelId="{85D0ED53-F259-4758-8CB4-22EA1D750C2A}" type="presOf" srcId="{0A51DD8F-7A04-4F3E-9130-481975B31E7E}" destId="{F4D189CA-4EDD-4DB8-80F0-670383124CBE}" srcOrd="1" destOrd="0" presId="urn:microsoft.com/office/officeart/2005/8/layout/pyramid1"/>
    <dgm:cxn modelId="{734AAB02-71B3-40A6-89B1-614E2BF8BE8E}" srcId="{EAFB2833-4F4F-4217-8177-3CE8D6522E5B}" destId="{EC1999E3-1B8F-44EE-B3C9-0685DCAD2BD0}" srcOrd="0" destOrd="0" parTransId="{FC509F93-35BD-40E9-990A-D84D5E93158C}" sibTransId="{25378EA9-25C0-4F0B-BAEF-55EC73081E68}"/>
    <dgm:cxn modelId="{8CBFAE56-3CCB-431B-81E9-B1AE7A3FEB68}" srcId="{EAFB2833-4F4F-4217-8177-3CE8D6522E5B}" destId="{9D3ADFF0-102D-4317-8C6E-C08874085400}" srcOrd="4" destOrd="0" parTransId="{7426AF4F-7DAD-4427-9E3B-BF95A990F740}" sibTransId="{387A1D25-D835-4F45-BBFA-07AC287B4000}"/>
    <dgm:cxn modelId="{B39648BA-E651-4F01-B4C5-86DEB41F5566}" srcId="{EAFB2833-4F4F-4217-8177-3CE8D6522E5B}" destId="{7824E5C4-B9E6-47A8-BBC1-B3FF5F9DE823}" srcOrd="3" destOrd="0" parTransId="{A987EC76-557C-4E99-9DAC-A36E10510D78}" sibTransId="{3292CEB8-2DB1-4070-82F0-E81690B3B83D}"/>
    <dgm:cxn modelId="{C6D07442-FEDD-4078-B8B7-83D9A849B296}" type="presOf" srcId="{9D3ADFF0-102D-4317-8C6E-C08874085400}" destId="{9138F312-B168-49C5-8C9F-625F637AAF56}" srcOrd="1" destOrd="0" presId="urn:microsoft.com/office/officeart/2005/8/layout/pyramid1"/>
    <dgm:cxn modelId="{9378A19A-2A7B-46B7-9653-9C8DBB6805F3}" type="presOf" srcId="{FF4F2C25-FB00-482C-ADCD-D55CF8EFE00C}" destId="{EAB83787-791E-4BF5-AE48-188046DADF5D}" srcOrd="1" destOrd="0" presId="urn:microsoft.com/office/officeart/2005/8/layout/pyramid1"/>
    <dgm:cxn modelId="{DBFD89B7-0DBE-48FC-AE79-6B27741A000B}" type="presParOf" srcId="{FA0BDC5F-7433-4E60-A052-FFE7CF4BE924}" destId="{30FA9755-AAE1-4406-906B-C2753983AE0A}" srcOrd="0" destOrd="0" presId="urn:microsoft.com/office/officeart/2005/8/layout/pyramid1"/>
    <dgm:cxn modelId="{3B1DB96F-B45F-45C0-A52B-29AD7AAD11A9}" type="presParOf" srcId="{30FA9755-AAE1-4406-906B-C2753983AE0A}" destId="{A7B31413-AAEF-423F-9863-DFE41086BE54}" srcOrd="0" destOrd="0" presId="urn:microsoft.com/office/officeart/2005/8/layout/pyramid1"/>
    <dgm:cxn modelId="{CC613120-C412-4E56-871F-E13ABD366351}" type="presParOf" srcId="{30FA9755-AAE1-4406-906B-C2753983AE0A}" destId="{6272A50B-8199-46F6-A5E4-DB82B5331696}" srcOrd="1" destOrd="0" presId="urn:microsoft.com/office/officeart/2005/8/layout/pyramid1"/>
    <dgm:cxn modelId="{99924637-63B2-487F-B41B-0D607AB6F706}" type="presParOf" srcId="{FA0BDC5F-7433-4E60-A052-FFE7CF4BE924}" destId="{F254BCC2-64F8-456F-BE3D-2282A113DA5F}" srcOrd="1" destOrd="0" presId="urn:microsoft.com/office/officeart/2005/8/layout/pyramid1"/>
    <dgm:cxn modelId="{7D6068BA-BF22-4DBD-9855-A213683E08DD}" type="presParOf" srcId="{F254BCC2-64F8-456F-BE3D-2282A113DA5F}" destId="{570F7E63-F65F-409F-AC82-88BC138CC910}" srcOrd="0" destOrd="0" presId="urn:microsoft.com/office/officeart/2005/8/layout/pyramid1"/>
    <dgm:cxn modelId="{56369828-489C-43AC-A9B6-334FAED58280}" type="presParOf" srcId="{F254BCC2-64F8-456F-BE3D-2282A113DA5F}" destId="{F4D189CA-4EDD-4DB8-80F0-670383124CBE}" srcOrd="1" destOrd="0" presId="urn:microsoft.com/office/officeart/2005/8/layout/pyramid1"/>
    <dgm:cxn modelId="{8BE8F232-E3AC-4F38-B088-F749D9078921}" type="presParOf" srcId="{FA0BDC5F-7433-4E60-A052-FFE7CF4BE924}" destId="{367D7BE6-7482-435F-A10B-CC8E5499D0E4}" srcOrd="2" destOrd="0" presId="urn:microsoft.com/office/officeart/2005/8/layout/pyramid1"/>
    <dgm:cxn modelId="{71133646-A260-4801-8F85-981D8487420C}" type="presParOf" srcId="{367D7BE6-7482-435F-A10B-CC8E5499D0E4}" destId="{C58E6A17-2D46-468D-8A17-C66E1FACCCDE}" srcOrd="0" destOrd="0" presId="urn:microsoft.com/office/officeart/2005/8/layout/pyramid1"/>
    <dgm:cxn modelId="{59E9D6D7-3D5A-4450-8E3E-7B5F429F7A29}" type="presParOf" srcId="{367D7BE6-7482-435F-A10B-CC8E5499D0E4}" destId="{EAB83787-791E-4BF5-AE48-188046DADF5D}" srcOrd="1" destOrd="0" presId="urn:microsoft.com/office/officeart/2005/8/layout/pyramid1"/>
    <dgm:cxn modelId="{5D2DEE9C-967A-4EC7-8B19-EA74D532B6BC}" type="presParOf" srcId="{FA0BDC5F-7433-4E60-A052-FFE7CF4BE924}" destId="{299C6BA5-7FCA-4278-8871-AB7188F08672}" srcOrd="3" destOrd="0" presId="urn:microsoft.com/office/officeart/2005/8/layout/pyramid1"/>
    <dgm:cxn modelId="{74656344-C8BD-419B-9044-593E08E3C964}" type="presParOf" srcId="{299C6BA5-7FCA-4278-8871-AB7188F08672}" destId="{D2D4A9FD-9BF2-403D-8D70-A2131519B9B6}" srcOrd="0" destOrd="0" presId="urn:microsoft.com/office/officeart/2005/8/layout/pyramid1"/>
    <dgm:cxn modelId="{5B1ED72C-4EB2-466B-BD60-4EA6D7B38AF3}" type="presParOf" srcId="{299C6BA5-7FCA-4278-8871-AB7188F08672}" destId="{894562AF-F6D4-4CF6-8B5E-53990F36F2D2}" srcOrd="1" destOrd="0" presId="urn:microsoft.com/office/officeart/2005/8/layout/pyramid1"/>
    <dgm:cxn modelId="{2990E90F-D2B5-4432-BD29-BDA2ABE51C5B}" type="presParOf" srcId="{FA0BDC5F-7433-4E60-A052-FFE7CF4BE924}" destId="{2B21187B-21C7-4122-AAE0-CE5A71B84A13}" srcOrd="4" destOrd="0" presId="urn:microsoft.com/office/officeart/2005/8/layout/pyramid1"/>
    <dgm:cxn modelId="{276ABC00-42C0-474A-8004-1260BEC7A540}" type="presParOf" srcId="{2B21187B-21C7-4122-AAE0-CE5A71B84A13}" destId="{69F750D0-1021-4E44-A2E2-8AACAB914DD2}" srcOrd="0" destOrd="0" presId="urn:microsoft.com/office/officeart/2005/8/layout/pyramid1"/>
    <dgm:cxn modelId="{C98A6D5B-8637-4D1C-B361-6141BE8249AA}" type="presParOf" srcId="{2B21187B-21C7-4122-AAE0-CE5A71B84A13}" destId="{9138F312-B168-49C5-8C9F-625F637AAF5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02D61F-6672-4B63-AE2C-C4771D0709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71B9DA-0474-4950-AF64-E54F0D3629E4}">
      <dgm:prSet phldrT="[Текст]" custT="1"/>
      <dgm:spPr>
        <a:solidFill>
          <a:schemeClr val="accent1">
            <a:hueOff val="0"/>
            <a:satOff val="0"/>
            <a:lumOff val="0"/>
            <a:alpha val="49000"/>
          </a:schemeClr>
        </a:solidFill>
      </dgm:spPr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24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Правовое положение Профсоюза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наименование Профсоюза (с указанием организационно-правовой формы и характера деятельности);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правовые основы деятельности Профсоюза; 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полное и сокращенное наименование Профсоюза (в том числе, на английском языке);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место нахождения Профсоюза;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территориальная сфера деятельности Профсоюза;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сведения об использовании символики;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порядок внесения изменений и дополнений в Устав Профсоюза и др.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endParaRPr lang="ru-RU" sz="16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71B50AEF-98C0-46C2-A5F3-1546465B13A0}" type="parTrans" cxnId="{243A8DA6-645C-43F9-8220-8EE2CED88E96}">
      <dgm:prSet/>
      <dgm:spPr/>
      <dgm:t>
        <a:bodyPr/>
        <a:lstStyle/>
        <a:p>
          <a:endParaRPr lang="ru-RU"/>
        </a:p>
      </dgm:t>
    </dgm:pt>
    <dgm:pt modelId="{3875CBBE-4D0D-4676-9EA8-503B7FF832FE}" type="sibTrans" cxnId="{243A8DA6-645C-43F9-8220-8EE2CED88E96}">
      <dgm:prSet/>
      <dgm:spPr/>
      <dgm:t>
        <a:bodyPr/>
        <a:lstStyle/>
        <a:p>
          <a:endParaRPr lang="ru-RU"/>
        </a:p>
      </dgm:t>
    </dgm:pt>
    <dgm:pt modelId="{D9ED140E-985A-4DCB-BADC-33A3BC5F1023}" type="pres">
      <dgm:prSet presAssocID="{EF02D61F-6672-4B63-AE2C-C4771D0709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4EC7F6-AEB5-46D8-8BD1-A35B13784057}" type="pres">
      <dgm:prSet presAssocID="{4971B9DA-0474-4950-AF64-E54F0D3629E4}" presName="parentText" presStyleLbl="node1" presStyleIdx="0" presStyleCnt="1" custLinFactNeighborX="-2054" custLinFactNeighborY="4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3A8DA6-645C-43F9-8220-8EE2CED88E96}" srcId="{EF02D61F-6672-4B63-AE2C-C4771D0709AB}" destId="{4971B9DA-0474-4950-AF64-E54F0D3629E4}" srcOrd="0" destOrd="0" parTransId="{71B50AEF-98C0-46C2-A5F3-1546465B13A0}" sibTransId="{3875CBBE-4D0D-4676-9EA8-503B7FF832FE}"/>
    <dgm:cxn modelId="{C2DC0810-8FDF-4764-B18F-4D6BBD6EC39A}" type="presOf" srcId="{4971B9DA-0474-4950-AF64-E54F0D3629E4}" destId="{2E4EC7F6-AEB5-46D8-8BD1-A35B13784057}" srcOrd="0" destOrd="0" presId="urn:microsoft.com/office/officeart/2005/8/layout/vList2"/>
    <dgm:cxn modelId="{59D6EE46-A646-4BDA-9A1A-3DCF2DFF0A1D}" type="presOf" srcId="{EF02D61F-6672-4B63-AE2C-C4771D0709AB}" destId="{D9ED140E-985A-4DCB-BADC-33A3BC5F1023}" srcOrd="0" destOrd="0" presId="urn:microsoft.com/office/officeart/2005/8/layout/vList2"/>
    <dgm:cxn modelId="{6A8B23E1-6F74-41B4-9ADB-5D70C8B46528}" type="presParOf" srcId="{D9ED140E-985A-4DCB-BADC-33A3BC5F1023}" destId="{2E4EC7F6-AEB5-46D8-8BD1-A35B137840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02D61F-6672-4B63-AE2C-C4771D0709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22123D-3358-41D0-899C-CE07D2180D15}">
      <dgm:prSet phldrT="[Текст]" custT="1"/>
      <dgm:spPr>
        <a:solidFill>
          <a:schemeClr val="accent1">
            <a:hueOff val="0"/>
            <a:satOff val="0"/>
            <a:lumOff val="0"/>
            <a:alpha val="49000"/>
          </a:schemeClr>
        </a:solidFill>
      </dgm:spPr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28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Основные понятия: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Член Профсоюза;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Работник;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Обучающийся;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Организации Профсоюза;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Первичная профсоюзная организация;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i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Объединенная первичная профсоюзная организация</a:t>
          </a: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Малочисленная первичная профсоюзная организация; </a:t>
          </a:r>
          <a:endParaRPr lang="ru-RU" sz="2000" b="1" i="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Первичная профсоюзная организация с правами территориальной организации;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Территориальная организация Профсоюза;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i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Региональная (межрегиональная) организация Профсоюза;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Профсоюзные работники (профсоюзные кадры);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Профсоюзный стаж;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0" i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Профсоюзный орган и др.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0" i="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18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6D2E96F-78F7-4C89-AFF3-4301ED70C7C4}" type="parTrans" cxnId="{DFF51CFE-11F4-4B32-9A1A-D33A540F02E3}">
      <dgm:prSet/>
      <dgm:spPr/>
      <dgm:t>
        <a:bodyPr/>
        <a:lstStyle/>
        <a:p>
          <a:endParaRPr lang="ru-RU"/>
        </a:p>
      </dgm:t>
    </dgm:pt>
    <dgm:pt modelId="{DA5258A2-F45E-4D17-866D-526CECB32390}" type="sibTrans" cxnId="{DFF51CFE-11F4-4B32-9A1A-D33A540F02E3}">
      <dgm:prSet/>
      <dgm:spPr/>
      <dgm:t>
        <a:bodyPr/>
        <a:lstStyle/>
        <a:p>
          <a:endParaRPr lang="ru-RU"/>
        </a:p>
      </dgm:t>
    </dgm:pt>
    <dgm:pt modelId="{D9ED140E-985A-4DCB-BADC-33A3BC5F1023}" type="pres">
      <dgm:prSet presAssocID="{EF02D61F-6672-4B63-AE2C-C4771D0709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57FB2C-C7AB-450A-B12F-97CEE1251708}" type="pres">
      <dgm:prSet presAssocID="{F022123D-3358-41D0-899C-CE07D2180D15}" presName="parentText" presStyleLbl="node1" presStyleIdx="0" presStyleCnt="1" custScaleY="476571" custLinFactY="-1184" custLinFactNeighborX="118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0D3962-8A87-4410-BC1D-500E4696455F}" type="presOf" srcId="{EF02D61F-6672-4B63-AE2C-C4771D0709AB}" destId="{D9ED140E-985A-4DCB-BADC-33A3BC5F1023}" srcOrd="0" destOrd="0" presId="urn:microsoft.com/office/officeart/2005/8/layout/vList2"/>
    <dgm:cxn modelId="{AA6D977A-9AA0-4657-92AB-1C89A12A8FA6}" type="presOf" srcId="{F022123D-3358-41D0-899C-CE07D2180D15}" destId="{6257FB2C-C7AB-450A-B12F-97CEE1251708}" srcOrd="0" destOrd="0" presId="urn:microsoft.com/office/officeart/2005/8/layout/vList2"/>
    <dgm:cxn modelId="{DFF51CFE-11F4-4B32-9A1A-D33A540F02E3}" srcId="{EF02D61F-6672-4B63-AE2C-C4771D0709AB}" destId="{F022123D-3358-41D0-899C-CE07D2180D15}" srcOrd="0" destOrd="0" parTransId="{06D2E96F-78F7-4C89-AFF3-4301ED70C7C4}" sibTransId="{DA5258A2-F45E-4D17-866D-526CECB32390}"/>
    <dgm:cxn modelId="{F3A29B40-8256-44E3-ABE8-70A983C6C860}" type="presParOf" srcId="{D9ED140E-985A-4DCB-BADC-33A3BC5F1023}" destId="{6257FB2C-C7AB-450A-B12F-97CEE125170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B96549-03EA-4A68-AB0F-A40C6A1163F9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7F80B4-0664-419F-897B-FAA205DC320A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indent="0" algn="l"/>
          <a:r>
            <a:rPr lang="ru-RU" sz="1600" dirty="0">
              <a:latin typeface="Times New Roman" pitchFamily="18" charset="0"/>
              <a:cs typeface="Times New Roman" pitchFamily="18" charset="0"/>
            </a:rPr>
            <a:t>       Выговор</a:t>
          </a:r>
        </a:p>
        <a:p>
          <a:pPr indent="0" algn="l"/>
          <a:r>
            <a:rPr lang="ru-RU" sz="1600" dirty="0">
              <a:latin typeface="Times New Roman" pitchFamily="18" charset="0"/>
              <a:cs typeface="Times New Roman" pitchFamily="18" charset="0"/>
            </a:rPr>
            <a:t>       Предупреждение об исключении  из Профсоюза</a:t>
          </a:r>
        </a:p>
      </dgm:t>
    </dgm:pt>
    <dgm:pt modelId="{531E5D2F-EFB6-481C-A008-31382BD1274D}" type="parTrans" cxnId="{2F6711AA-B7B2-49BA-8A08-AED942EA9610}">
      <dgm:prSet/>
      <dgm:spPr/>
      <dgm:t>
        <a:bodyPr/>
        <a:lstStyle/>
        <a:p>
          <a:endParaRPr lang="ru-RU"/>
        </a:p>
      </dgm:t>
    </dgm:pt>
    <dgm:pt modelId="{D7BFE005-33EF-4254-8F0C-E0476EE2E2D7}" type="sibTrans" cxnId="{2F6711AA-B7B2-49BA-8A08-AED942EA9610}">
      <dgm:prSet/>
      <dgm:spPr/>
      <dgm:t>
        <a:bodyPr/>
        <a:lstStyle/>
        <a:p>
          <a:endParaRPr lang="ru-RU"/>
        </a:p>
      </dgm:t>
    </dgm:pt>
    <dgm:pt modelId="{6155EF45-E96D-48E4-9B59-4C438B9D3971}">
      <dgm:prSet/>
      <dgm:spPr/>
      <dgm:t>
        <a:bodyPr/>
        <a:lstStyle/>
        <a:p>
          <a:endParaRPr lang="ru-RU" dirty="0"/>
        </a:p>
      </dgm:t>
    </dgm:pt>
    <dgm:pt modelId="{FEB3A892-1805-44F5-A5AD-EC2A3E67E60E}" type="parTrans" cxnId="{22988BE6-01E0-4A61-9A99-18229C6CD059}">
      <dgm:prSet/>
      <dgm:spPr/>
      <dgm:t>
        <a:bodyPr/>
        <a:lstStyle/>
        <a:p>
          <a:endParaRPr lang="ru-RU"/>
        </a:p>
      </dgm:t>
    </dgm:pt>
    <dgm:pt modelId="{5C9A1D7C-BD0E-4280-85A8-E6DCDFE7E268}" type="sibTrans" cxnId="{22988BE6-01E0-4A61-9A99-18229C6CD059}">
      <dgm:prSet/>
      <dgm:spPr/>
      <dgm:t>
        <a:bodyPr/>
        <a:lstStyle/>
        <a:p>
          <a:endParaRPr lang="ru-RU"/>
        </a:p>
      </dgm:t>
    </dgm:pt>
    <dgm:pt modelId="{E9009686-8C18-422F-AECB-4FB36EDB0F75}">
      <dgm:prSet/>
      <dgm:spPr/>
      <dgm:t>
        <a:bodyPr/>
        <a:lstStyle/>
        <a:p>
          <a:endParaRPr lang="ru-RU" dirty="0"/>
        </a:p>
      </dgm:t>
    </dgm:pt>
    <dgm:pt modelId="{A343A7C5-C171-49DE-A50F-CA31602CB820}" type="parTrans" cxnId="{ADA43AE3-956D-4DD2-9CF8-2EE1AA4C8250}">
      <dgm:prSet/>
      <dgm:spPr/>
      <dgm:t>
        <a:bodyPr/>
        <a:lstStyle/>
        <a:p>
          <a:endParaRPr lang="ru-RU"/>
        </a:p>
      </dgm:t>
    </dgm:pt>
    <dgm:pt modelId="{8C1FB4E3-889F-4BDA-AF72-D76EA55E3D2E}" type="sibTrans" cxnId="{ADA43AE3-956D-4DD2-9CF8-2EE1AA4C8250}">
      <dgm:prSet/>
      <dgm:spPr/>
      <dgm:t>
        <a:bodyPr/>
        <a:lstStyle/>
        <a:p>
          <a:endParaRPr lang="ru-RU"/>
        </a:p>
      </dgm:t>
    </dgm:pt>
    <dgm:pt modelId="{0BA17D63-FE8F-47C0-8647-1A800320E50B}">
      <dgm:prSet/>
      <dgm:spPr/>
      <dgm:t>
        <a:bodyPr/>
        <a:lstStyle/>
        <a:p>
          <a:endParaRPr lang="ru-RU" dirty="0"/>
        </a:p>
      </dgm:t>
    </dgm:pt>
    <dgm:pt modelId="{6F815FBF-C175-4150-8D95-77EC83B5F157}" type="parTrans" cxnId="{6A3A7758-0DCF-4CDD-BCE0-8193C64659D6}">
      <dgm:prSet/>
      <dgm:spPr/>
      <dgm:t>
        <a:bodyPr/>
        <a:lstStyle/>
        <a:p>
          <a:endParaRPr lang="ru-RU"/>
        </a:p>
      </dgm:t>
    </dgm:pt>
    <dgm:pt modelId="{1CBCF724-0021-4C78-9778-46F7A755DFE0}" type="sibTrans" cxnId="{6A3A7758-0DCF-4CDD-BCE0-8193C64659D6}">
      <dgm:prSet/>
      <dgm:spPr/>
      <dgm:t>
        <a:bodyPr/>
        <a:lstStyle/>
        <a:p>
          <a:endParaRPr lang="ru-RU"/>
        </a:p>
      </dgm:t>
    </dgm:pt>
    <dgm:pt modelId="{74CCCE87-48EC-43BD-AAF3-BFDDF6413E87}">
      <dgm:prSet/>
      <dgm:spPr/>
      <dgm:t>
        <a:bodyPr/>
        <a:lstStyle/>
        <a:p>
          <a:endParaRPr lang="ru-RU" dirty="0"/>
        </a:p>
      </dgm:t>
    </dgm:pt>
    <dgm:pt modelId="{74DA70C6-3C5E-4075-B90D-90E1AE6D19E2}" type="parTrans" cxnId="{8D2B429C-F354-459B-A8FF-E851D3378E09}">
      <dgm:prSet/>
      <dgm:spPr/>
      <dgm:t>
        <a:bodyPr/>
        <a:lstStyle/>
        <a:p>
          <a:endParaRPr lang="ru-RU"/>
        </a:p>
      </dgm:t>
    </dgm:pt>
    <dgm:pt modelId="{FC9E3D2D-9AC0-442E-8E2A-84708E0CBF0D}" type="sibTrans" cxnId="{8D2B429C-F354-459B-A8FF-E851D3378E09}">
      <dgm:prSet/>
      <dgm:spPr/>
      <dgm:t>
        <a:bodyPr/>
        <a:lstStyle/>
        <a:p>
          <a:endParaRPr lang="ru-RU"/>
        </a:p>
      </dgm:t>
    </dgm:pt>
    <dgm:pt modelId="{133AAC82-4732-47C7-8F7B-457EE88B68D4}">
      <dgm:prSet/>
      <dgm:spPr/>
      <dgm:t>
        <a:bodyPr/>
        <a:lstStyle/>
        <a:p>
          <a:endParaRPr lang="ru-RU"/>
        </a:p>
      </dgm:t>
    </dgm:pt>
    <dgm:pt modelId="{64009D53-E713-4F8B-BF84-B10F2BD339DC}" type="parTrans" cxnId="{89605649-AE87-4FF1-93A9-35D99EE8AA43}">
      <dgm:prSet/>
      <dgm:spPr/>
      <dgm:t>
        <a:bodyPr/>
        <a:lstStyle/>
        <a:p>
          <a:endParaRPr lang="ru-RU"/>
        </a:p>
      </dgm:t>
    </dgm:pt>
    <dgm:pt modelId="{3596EE6E-2532-4AEF-8FD4-DE7E7CFBCD0B}" type="sibTrans" cxnId="{89605649-AE87-4FF1-93A9-35D99EE8AA43}">
      <dgm:prSet/>
      <dgm:spPr/>
      <dgm:t>
        <a:bodyPr/>
        <a:lstStyle/>
        <a:p>
          <a:endParaRPr lang="ru-RU"/>
        </a:p>
      </dgm:t>
    </dgm:pt>
    <dgm:pt modelId="{6B5EF158-BAF0-4682-802D-FD2586DF2180}" type="pres">
      <dgm:prSet presAssocID="{80B96549-03EA-4A68-AB0F-A40C6A1163F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C8DAF1-E791-4CE1-9C61-CFF42C18F8A6}" type="pres">
      <dgm:prSet presAssocID="{267F80B4-0664-419F-897B-FAA205DC320A}" presName="upArrow" presStyleLbl="node1" presStyleIdx="0" presStyleCnt="2" custAng="5400000" custScaleX="13807" custScaleY="24406" custLinFactX="20716" custLinFactNeighborX="100000" custLinFactNeighborY="-3784"/>
      <dgm:spPr>
        <a:scene3d>
          <a:camera prst="orthographicFront"/>
          <a:lightRig rig="threePt" dir="t"/>
        </a:scene3d>
        <a:sp3d>
          <a:bevelT/>
        </a:sp3d>
      </dgm:spPr>
    </dgm:pt>
    <dgm:pt modelId="{A9C4F0EE-9A9A-40A3-95C5-6D3BED4562AA}" type="pres">
      <dgm:prSet presAssocID="{267F80B4-0664-419F-897B-FAA205DC320A}" presName="upArrowText" presStyleLbl="revTx" presStyleIdx="0" presStyleCnt="2" custFlipHor="1" custScaleX="76803" custScaleY="40198" custLinFactNeighborX="-56570" custLinFactNeighborY="-45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662B6-1849-4C4C-A9A2-FAE163B76BE4}" type="pres">
      <dgm:prSet presAssocID="{6155EF45-E96D-48E4-9B59-4C438B9D3971}" presName="downArrow" presStyleLbl="node1" presStyleIdx="1" presStyleCnt="2" custAng="16200000" custScaleX="16665" custScaleY="26784" custLinFactNeighborX="89419" custLinFactNeighborY="-72542"/>
      <dgm:spPr>
        <a:scene3d>
          <a:camera prst="orthographicFront"/>
          <a:lightRig rig="threePt" dir="t"/>
        </a:scene3d>
        <a:sp3d>
          <a:bevelT/>
        </a:sp3d>
      </dgm:spPr>
    </dgm:pt>
    <dgm:pt modelId="{A8BD745C-3600-454D-96D0-C2D1529E7D0C}" type="pres">
      <dgm:prSet presAssocID="{6155EF45-E96D-48E4-9B59-4C438B9D3971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6711AA-B7B2-49BA-8A08-AED942EA9610}" srcId="{80B96549-03EA-4A68-AB0F-A40C6A1163F9}" destId="{267F80B4-0664-419F-897B-FAA205DC320A}" srcOrd="0" destOrd="0" parTransId="{531E5D2F-EFB6-481C-A008-31382BD1274D}" sibTransId="{D7BFE005-33EF-4254-8F0C-E0476EE2E2D7}"/>
    <dgm:cxn modelId="{4A874F0D-0B79-4BB3-8DBB-ABD25259C47C}" type="presOf" srcId="{267F80B4-0664-419F-897B-FAA205DC320A}" destId="{A9C4F0EE-9A9A-40A3-95C5-6D3BED4562AA}" srcOrd="0" destOrd="0" presId="urn:microsoft.com/office/officeart/2005/8/layout/arrow4"/>
    <dgm:cxn modelId="{8D2B429C-F354-459B-A8FF-E851D3378E09}" srcId="{80B96549-03EA-4A68-AB0F-A40C6A1163F9}" destId="{74CCCE87-48EC-43BD-AAF3-BFDDF6413E87}" srcOrd="4" destOrd="0" parTransId="{74DA70C6-3C5E-4075-B90D-90E1AE6D19E2}" sibTransId="{FC9E3D2D-9AC0-442E-8E2A-84708E0CBF0D}"/>
    <dgm:cxn modelId="{0199D21E-EBFA-4EB9-9D8A-11E5A5D94DDC}" type="presOf" srcId="{6155EF45-E96D-48E4-9B59-4C438B9D3971}" destId="{A8BD745C-3600-454D-96D0-C2D1529E7D0C}" srcOrd="0" destOrd="0" presId="urn:microsoft.com/office/officeart/2005/8/layout/arrow4"/>
    <dgm:cxn modelId="{22988BE6-01E0-4A61-9A99-18229C6CD059}" srcId="{80B96549-03EA-4A68-AB0F-A40C6A1163F9}" destId="{6155EF45-E96D-48E4-9B59-4C438B9D3971}" srcOrd="1" destOrd="0" parTransId="{FEB3A892-1805-44F5-A5AD-EC2A3E67E60E}" sibTransId="{5C9A1D7C-BD0E-4280-85A8-E6DCDFE7E268}"/>
    <dgm:cxn modelId="{ADA43AE3-956D-4DD2-9CF8-2EE1AA4C8250}" srcId="{80B96549-03EA-4A68-AB0F-A40C6A1163F9}" destId="{E9009686-8C18-422F-AECB-4FB36EDB0F75}" srcOrd="2" destOrd="0" parTransId="{A343A7C5-C171-49DE-A50F-CA31602CB820}" sibTransId="{8C1FB4E3-889F-4BDA-AF72-D76EA55E3D2E}"/>
    <dgm:cxn modelId="{6A3A7758-0DCF-4CDD-BCE0-8193C64659D6}" srcId="{80B96549-03EA-4A68-AB0F-A40C6A1163F9}" destId="{0BA17D63-FE8F-47C0-8647-1A800320E50B}" srcOrd="3" destOrd="0" parTransId="{6F815FBF-C175-4150-8D95-77EC83B5F157}" sibTransId="{1CBCF724-0021-4C78-9778-46F7A755DFE0}"/>
    <dgm:cxn modelId="{89605649-AE87-4FF1-93A9-35D99EE8AA43}" srcId="{80B96549-03EA-4A68-AB0F-A40C6A1163F9}" destId="{133AAC82-4732-47C7-8F7B-457EE88B68D4}" srcOrd="5" destOrd="0" parTransId="{64009D53-E713-4F8B-BF84-B10F2BD339DC}" sibTransId="{3596EE6E-2532-4AEF-8FD4-DE7E7CFBCD0B}"/>
    <dgm:cxn modelId="{E0E3F05C-A73C-4683-B621-B62FCF86FEBB}" type="presOf" srcId="{80B96549-03EA-4A68-AB0F-A40C6A1163F9}" destId="{6B5EF158-BAF0-4682-802D-FD2586DF2180}" srcOrd="0" destOrd="0" presId="urn:microsoft.com/office/officeart/2005/8/layout/arrow4"/>
    <dgm:cxn modelId="{E773C444-43AC-480D-8E42-7AE832F7806F}" type="presParOf" srcId="{6B5EF158-BAF0-4682-802D-FD2586DF2180}" destId="{4BC8DAF1-E791-4CE1-9C61-CFF42C18F8A6}" srcOrd="0" destOrd="0" presId="urn:microsoft.com/office/officeart/2005/8/layout/arrow4"/>
    <dgm:cxn modelId="{C7C19EC1-AC5D-4D7F-B70C-1B8EA2E072FB}" type="presParOf" srcId="{6B5EF158-BAF0-4682-802D-FD2586DF2180}" destId="{A9C4F0EE-9A9A-40A3-95C5-6D3BED4562AA}" srcOrd="1" destOrd="0" presId="urn:microsoft.com/office/officeart/2005/8/layout/arrow4"/>
    <dgm:cxn modelId="{01D7D6C3-6E09-4B86-903F-5F9A119855C3}" type="presParOf" srcId="{6B5EF158-BAF0-4682-802D-FD2586DF2180}" destId="{734662B6-1849-4C4C-A9A2-FAE163B76BE4}" srcOrd="2" destOrd="0" presId="urn:microsoft.com/office/officeart/2005/8/layout/arrow4"/>
    <dgm:cxn modelId="{19A48346-1520-4C2A-B5A3-3696D5A72E32}" type="presParOf" srcId="{6B5EF158-BAF0-4682-802D-FD2586DF2180}" destId="{A8BD745C-3600-454D-96D0-C2D1529E7D0C}" srcOrd="3" destOrd="0" presId="urn:microsoft.com/office/officeart/2005/8/layout/arrow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BCE2BA-7701-4D2E-A410-C8D870F29942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6527D9-197E-4E8E-A43C-88B95392FA9D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Органы Профсоюза и организаций Профсоюза, порядок образования, избрания и досрочного прекращения их полномочий</a:t>
          </a:r>
        </a:p>
      </dgm:t>
    </dgm:pt>
    <dgm:pt modelId="{12665395-3A14-4AD7-9C11-1FA61CB7D13B}" type="parTrans" cxnId="{007B16A0-3017-446C-A5B9-9955D8989B22}">
      <dgm:prSet/>
      <dgm:spPr/>
      <dgm:t>
        <a:bodyPr/>
        <a:lstStyle/>
        <a:p>
          <a:endParaRPr lang="ru-RU"/>
        </a:p>
      </dgm:t>
    </dgm:pt>
    <dgm:pt modelId="{8C8D9A39-082A-4578-8849-A9A252FB2200}" type="sibTrans" cxnId="{007B16A0-3017-446C-A5B9-9955D8989B22}">
      <dgm:prSet/>
      <dgm:spPr/>
      <dgm:t>
        <a:bodyPr/>
        <a:lstStyle/>
        <a:p>
          <a:endParaRPr lang="ru-RU"/>
        </a:p>
      </dgm:t>
    </dgm:pt>
    <dgm:pt modelId="{8526E03B-5BA7-48C9-A1FE-6062C2D87538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Организационная структура Профсоюза</a:t>
          </a:r>
        </a:p>
      </dgm:t>
    </dgm:pt>
    <dgm:pt modelId="{66EC8AD4-C640-469B-B8FE-AB431AF4AFD7}" type="sibTrans" cxnId="{FE57724A-8110-46CB-8319-1CB2EBC1A34D}">
      <dgm:prSet/>
      <dgm:spPr/>
      <dgm:t>
        <a:bodyPr/>
        <a:lstStyle/>
        <a:p>
          <a:endParaRPr lang="ru-RU"/>
        </a:p>
      </dgm:t>
    </dgm:pt>
    <dgm:pt modelId="{B7AA37B5-2777-4487-AC36-349E29BCD16D}" type="parTrans" cxnId="{FE57724A-8110-46CB-8319-1CB2EBC1A34D}">
      <dgm:prSet/>
      <dgm:spPr/>
      <dgm:t>
        <a:bodyPr/>
        <a:lstStyle/>
        <a:p>
          <a:endParaRPr lang="ru-RU"/>
        </a:p>
      </dgm:t>
    </dgm:pt>
    <dgm:pt modelId="{142AD255-F91B-4E32-8597-78AC82234428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Порядок работы органов Профсоюза и организаций Профсоюза </a:t>
          </a:r>
        </a:p>
      </dgm:t>
    </dgm:pt>
    <dgm:pt modelId="{F216DB69-24DE-46C9-8ED7-D87E9F118E9D}" type="parTrans" cxnId="{605A2B81-2A1D-48E4-A997-1CEC434D8A5A}">
      <dgm:prSet/>
      <dgm:spPr/>
      <dgm:t>
        <a:bodyPr/>
        <a:lstStyle/>
        <a:p>
          <a:endParaRPr lang="ru-RU"/>
        </a:p>
      </dgm:t>
    </dgm:pt>
    <dgm:pt modelId="{735A6F05-EDC3-434D-B6A6-CB7B0E5DC452}" type="sibTrans" cxnId="{605A2B81-2A1D-48E4-A997-1CEC434D8A5A}">
      <dgm:prSet/>
      <dgm:spPr/>
      <dgm:t>
        <a:bodyPr/>
        <a:lstStyle/>
        <a:p>
          <a:endParaRPr lang="ru-RU"/>
        </a:p>
      </dgm:t>
    </dgm:pt>
    <dgm:pt modelId="{3B029AC6-7833-4A7E-BE50-E1D5035EB32A}">
      <dgm:prSet phldrT="[Текст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accent5">
            <a:alpha val="71000"/>
          </a:schemeClr>
        </a:solidFill>
      </dgm:spPr>
      <dgm:t>
        <a:bodyPr/>
        <a:lstStyle/>
        <a:p>
          <a:r>
            <a:rPr lang="ru-RU" dirty="0">
              <a:solidFill>
                <a:schemeClr val="accent2"/>
              </a:solidFill>
            </a:rPr>
            <a:t>С т р у к т у р а</a:t>
          </a:r>
        </a:p>
      </dgm:t>
    </dgm:pt>
    <dgm:pt modelId="{E6AE44D2-6E38-47DA-844E-85DEC2198916}" type="sibTrans" cxnId="{C926002D-F287-45E3-86CE-EEFF67143BB0}">
      <dgm:prSet/>
      <dgm:spPr/>
      <dgm:t>
        <a:bodyPr/>
        <a:lstStyle/>
        <a:p>
          <a:endParaRPr lang="ru-RU"/>
        </a:p>
      </dgm:t>
    </dgm:pt>
    <dgm:pt modelId="{FDCFDB14-ED4D-4130-89E8-EB4E0A2D99E4}" type="parTrans" cxnId="{C926002D-F287-45E3-86CE-EEFF67143BB0}">
      <dgm:prSet/>
      <dgm:spPr/>
      <dgm:t>
        <a:bodyPr/>
        <a:lstStyle/>
        <a:p>
          <a:endParaRPr lang="ru-RU"/>
        </a:p>
      </dgm:t>
    </dgm:pt>
    <dgm:pt modelId="{9593FEB7-672F-4173-91AF-55D1DCC6AC17}" type="pres">
      <dgm:prSet presAssocID="{ECBCE2BA-7701-4D2E-A410-C8D870F2994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0C8EDA-277B-4EE4-A612-F3364D43B554}" type="pres">
      <dgm:prSet presAssocID="{3B029AC6-7833-4A7E-BE50-E1D5035EB32A}" presName="root1" presStyleCnt="0"/>
      <dgm:spPr/>
    </dgm:pt>
    <dgm:pt modelId="{D7ABA95F-C8D3-45D7-B8A3-EC7A3B02BD0A}" type="pres">
      <dgm:prSet presAssocID="{3B029AC6-7833-4A7E-BE50-E1D5035EB32A}" presName="LevelOneTextNode" presStyleLbl="node0" presStyleIdx="0" presStyleCnt="2" custScaleX="35569" custScaleY="491644" custLinFactNeighborX="-2309" custLinFactNeighborY="44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D62C87-73BF-41A9-AE92-70F55A16F451}" type="pres">
      <dgm:prSet presAssocID="{3B029AC6-7833-4A7E-BE50-E1D5035EB32A}" presName="level2hierChild" presStyleCnt="0"/>
      <dgm:spPr/>
    </dgm:pt>
    <dgm:pt modelId="{F6D00474-FA8D-4181-B4CE-87E9D97C9639}" type="pres">
      <dgm:prSet presAssocID="{B7AA37B5-2777-4487-AC36-349E29BCD16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D7F3BE1C-A729-4B7F-99C5-F9D1DB5C82B8}" type="pres">
      <dgm:prSet presAssocID="{B7AA37B5-2777-4487-AC36-349E29BCD16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CA30538D-2AA2-4F00-AFD7-275775C967CA}" type="pres">
      <dgm:prSet presAssocID="{8526E03B-5BA7-48C9-A1FE-6062C2D87538}" presName="root2" presStyleCnt="0"/>
      <dgm:spPr/>
    </dgm:pt>
    <dgm:pt modelId="{38040140-3ECE-4B3B-848E-9DE359336372}" type="pres">
      <dgm:prSet presAssocID="{8526E03B-5BA7-48C9-A1FE-6062C2D87538}" presName="LevelTwoTextNode" presStyleLbl="node2" presStyleIdx="0" presStyleCnt="2" custScaleX="517400" custScaleY="163181" custLinFactNeighborX="-3180" custLinFactNeighborY="-65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B8CFE0-54CD-4A26-9B70-9BD667F1733D}" type="pres">
      <dgm:prSet presAssocID="{8526E03B-5BA7-48C9-A1FE-6062C2D87538}" presName="level3hierChild" presStyleCnt="0"/>
      <dgm:spPr/>
    </dgm:pt>
    <dgm:pt modelId="{11671925-8AEE-4C5A-B677-2F13E68DB996}" type="pres">
      <dgm:prSet presAssocID="{12665395-3A14-4AD7-9C11-1FA61CB7D13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6C19DE8-E783-4AE2-A23E-7D76924F215E}" type="pres">
      <dgm:prSet presAssocID="{12665395-3A14-4AD7-9C11-1FA61CB7D13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177EC0A3-595E-4A8E-87C0-15B930CF52B1}" type="pres">
      <dgm:prSet presAssocID="{066527D9-197E-4E8E-A43C-88B95392FA9D}" presName="root2" presStyleCnt="0"/>
      <dgm:spPr/>
    </dgm:pt>
    <dgm:pt modelId="{3A0369BB-FDC4-4017-B827-17E1B70763CE}" type="pres">
      <dgm:prSet presAssocID="{066527D9-197E-4E8E-A43C-88B95392FA9D}" presName="LevelTwoTextNode" presStyleLbl="node2" presStyleIdx="1" presStyleCnt="2" custScaleX="514531" custScaleY="183920" custLinFactNeighborX="-7615" custLinFactNeighborY="-47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D3AC6C-A268-45A8-9805-BA740E8E36D0}" type="pres">
      <dgm:prSet presAssocID="{066527D9-197E-4E8E-A43C-88B95392FA9D}" presName="level3hierChild" presStyleCnt="0"/>
      <dgm:spPr/>
    </dgm:pt>
    <dgm:pt modelId="{A09DF7A7-F0EB-4206-8951-92462561FD28}" type="pres">
      <dgm:prSet presAssocID="{142AD255-F91B-4E32-8597-78AC82234428}" presName="root1" presStyleCnt="0"/>
      <dgm:spPr/>
    </dgm:pt>
    <dgm:pt modelId="{8CF742E9-A72B-4218-9EDF-DEF156A5603E}" type="pres">
      <dgm:prSet presAssocID="{142AD255-F91B-4E32-8597-78AC82234428}" presName="LevelOneTextNode" presStyleLbl="node0" presStyleIdx="1" presStyleCnt="2" custScaleX="514531" custScaleY="183920" custLinFactNeighborX="67306" custLinFactNeighborY="-698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A1046D-7390-4948-8F8A-E9C874C5D66D}" type="pres">
      <dgm:prSet presAssocID="{142AD255-F91B-4E32-8597-78AC82234428}" presName="level2hierChild" presStyleCnt="0"/>
      <dgm:spPr/>
    </dgm:pt>
  </dgm:ptLst>
  <dgm:cxnLst>
    <dgm:cxn modelId="{492075A3-CD65-433A-A79D-E97920912846}" type="presOf" srcId="{B7AA37B5-2777-4487-AC36-349E29BCD16D}" destId="{D7F3BE1C-A729-4B7F-99C5-F9D1DB5C82B8}" srcOrd="1" destOrd="0" presId="urn:microsoft.com/office/officeart/2005/8/layout/hierarchy2"/>
    <dgm:cxn modelId="{B93B94BF-BCB3-4F7E-8FE3-A22BBFF657BF}" type="presOf" srcId="{8526E03B-5BA7-48C9-A1FE-6062C2D87538}" destId="{38040140-3ECE-4B3B-848E-9DE359336372}" srcOrd="0" destOrd="0" presId="urn:microsoft.com/office/officeart/2005/8/layout/hierarchy2"/>
    <dgm:cxn modelId="{605A2B81-2A1D-48E4-A997-1CEC434D8A5A}" srcId="{ECBCE2BA-7701-4D2E-A410-C8D870F29942}" destId="{142AD255-F91B-4E32-8597-78AC82234428}" srcOrd="1" destOrd="0" parTransId="{F216DB69-24DE-46C9-8ED7-D87E9F118E9D}" sibTransId="{735A6F05-EDC3-434D-B6A6-CB7B0E5DC452}"/>
    <dgm:cxn modelId="{C926002D-F287-45E3-86CE-EEFF67143BB0}" srcId="{ECBCE2BA-7701-4D2E-A410-C8D870F29942}" destId="{3B029AC6-7833-4A7E-BE50-E1D5035EB32A}" srcOrd="0" destOrd="0" parTransId="{FDCFDB14-ED4D-4130-89E8-EB4E0A2D99E4}" sibTransId="{E6AE44D2-6E38-47DA-844E-85DEC2198916}"/>
    <dgm:cxn modelId="{007B16A0-3017-446C-A5B9-9955D8989B22}" srcId="{3B029AC6-7833-4A7E-BE50-E1D5035EB32A}" destId="{066527D9-197E-4E8E-A43C-88B95392FA9D}" srcOrd="1" destOrd="0" parTransId="{12665395-3A14-4AD7-9C11-1FA61CB7D13B}" sibTransId="{8C8D9A39-082A-4578-8849-A9A252FB2200}"/>
    <dgm:cxn modelId="{FE57724A-8110-46CB-8319-1CB2EBC1A34D}" srcId="{3B029AC6-7833-4A7E-BE50-E1D5035EB32A}" destId="{8526E03B-5BA7-48C9-A1FE-6062C2D87538}" srcOrd="0" destOrd="0" parTransId="{B7AA37B5-2777-4487-AC36-349E29BCD16D}" sibTransId="{66EC8AD4-C640-469B-B8FE-AB431AF4AFD7}"/>
    <dgm:cxn modelId="{14C368DC-5AF7-49FA-B030-0B4FFDE351A9}" type="presOf" srcId="{ECBCE2BA-7701-4D2E-A410-C8D870F29942}" destId="{9593FEB7-672F-4173-91AF-55D1DCC6AC17}" srcOrd="0" destOrd="0" presId="urn:microsoft.com/office/officeart/2005/8/layout/hierarchy2"/>
    <dgm:cxn modelId="{438AFC6A-02EC-4E08-B90D-EFDE32C4FF33}" type="presOf" srcId="{142AD255-F91B-4E32-8597-78AC82234428}" destId="{8CF742E9-A72B-4218-9EDF-DEF156A5603E}" srcOrd="0" destOrd="0" presId="urn:microsoft.com/office/officeart/2005/8/layout/hierarchy2"/>
    <dgm:cxn modelId="{B0419DCA-07E4-48D7-9EC8-681C3D9FA8F8}" type="presOf" srcId="{066527D9-197E-4E8E-A43C-88B95392FA9D}" destId="{3A0369BB-FDC4-4017-B827-17E1B70763CE}" srcOrd="0" destOrd="0" presId="urn:microsoft.com/office/officeart/2005/8/layout/hierarchy2"/>
    <dgm:cxn modelId="{AE820D86-1194-4D1D-9A10-431EA5C76B79}" type="presOf" srcId="{3B029AC6-7833-4A7E-BE50-E1D5035EB32A}" destId="{D7ABA95F-C8D3-45D7-B8A3-EC7A3B02BD0A}" srcOrd="0" destOrd="0" presId="urn:microsoft.com/office/officeart/2005/8/layout/hierarchy2"/>
    <dgm:cxn modelId="{0BA87EC0-6B5D-45B4-B48F-A4AAD532E61D}" type="presOf" srcId="{12665395-3A14-4AD7-9C11-1FA61CB7D13B}" destId="{E6C19DE8-E783-4AE2-A23E-7D76924F215E}" srcOrd="1" destOrd="0" presId="urn:microsoft.com/office/officeart/2005/8/layout/hierarchy2"/>
    <dgm:cxn modelId="{9F75D181-D6F1-41C7-A39C-F4168E2CDBE8}" type="presOf" srcId="{12665395-3A14-4AD7-9C11-1FA61CB7D13B}" destId="{11671925-8AEE-4C5A-B677-2F13E68DB996}" srcOrd="0" destOrd="0" presId="urn:microsoft.com/office/officeart/2005/8/layout/hierarchy2"/>
    <dgm:cxn modelId="{D65EAC9B-5633-46AF-9305-107858E5CBE2}" type="presOf" srcId="{B7AA37B5-2777-4487-AC36-349E29BCD16D}" destId="{F6D00474-FA8D-4181-B4CE-87E9D97C9639}" srcOrd="0" destOrd="0" presId="urn:microsoft.com/office/officeart/2005/8/layout/hierarchy2"/>
    <dgm:cxn modelId="{401005D4-D19E-4FF4-9ECA-4631785C3CA4}" type="presParOf" srcId="{9593FEB7-672F-4173-91AF-55D1DCC6AC17}" destId="{D30C8EDA-277B-4EE4-A612-F3364D43B554}" srcOrd="0" destOrd="0" presId="urn:microsoft.com/office/officeart/2005/8/layout/hierarchy2"/>
    <dgm:cxn modelId="{CB27E513-3225-45C0-BC35-FBA9D267E19E}" type="presParOf" srcId="{D30C8EDA-277B-4EE4-A612-F3364D43B554}" destId="{D7ABA95F-C8D3-45D7-B8A3-EC7A3B02BD0A}" srcOrd="0" destOrd="0" presId="urn:microsoft.com/office/officeart/2005/8/layout/hierarchy2"/>
    <dgm:cxn modelId="{9DB288E0-F800-4DB0-A799-0B0D6BF7E276}" type="presParOf" srcId="{D30C8EDA-277B-4EE4-A612-F3364D43B554}" destId="{40D62C87-73BF-41A9-AE92-70F55A16F451}" srcOrd="1" destOrd="0" presId="urn:microsoft.com/office/officeart/2005/8/layout/hierarchy2"/>
    <dgm:cxn modelId="{F88D10AC-3B40-42BF-9A46-417F680521DA}" type="presParOf" srcId="{40D62C87-73BF-41A9-AE92-70F55A16F451}" destId="{F6D00474-FA8D-4181-B4CE-87E9D97C9639}" srcOrd="0" destOrd="0" presId="urn:microsoft.com/office/officeart/2005/8/layout/hierarchy2"/>
    <dgm:cxn modelId="{89C4CA60-613A-4412-AA61-8655B481E382}" type="presParOf" srcId="{F6D00474-FA8D-4181-B4CE-87E9D97C9639}" destId="{D7F3BE1C-A729-4B7F-99C5-F9D1DB5C82B8}" srcOrd="0" destOrd="0" presId="urn:microsoft.com/office/officeart/2005/8/layout/hierarchy2"/>
    <dgm:cxn modelId="{FA7F3FAF-CA64-4A11-9906-264DC97FCDD2}" type="presParOf" srcId="{40D62C87-73BF-41A9-AE92-70F55A16F451}" destId="{CA30538D-2AA2-4F00-AFD7-275775C967CA}" srcOrd="1" destOrd="0" presId="urn:microsoft.com/office/officeart/2005/8/layout/hierarchy2"/>
    <dgm:cxn modelId="{D134E934-ABDD-46A7-B4BE-9E0FE5BF25DC}" type="presParOf" srcId="{CA30538D-2AA2-4F00-AFD7-275775C967CA}" destId="{38040140-3ECE-4B3B-848E-9DE359336372}" srcOrd="0" destOrd="0" presId="urn:microsoft.com/office/officeart/2005/8/layout/hierarchy2"/>
    <dgm:cxn modelId="{5AF8BD9A-D4D1-4BF2-BCD6-D65C063534C6}" type="presParOf" srcId="{CA30538D-2AA2-4F00-AFD7-275775C967CA}" destId="{27B8CFE0-54CD-4A26-9B70-9BD667F1733D}" srcOrd="1" destOrd="0" presId="urn:microsoft.com/office/officeart/2005/8/layout/hierarchy2"/>
    <dgm:cxn modelId="{036696D6-1F74-445F-A535-6314A49D836A}" type="presParOf" srcId="{40D62C87-73BF-41A9-AE92-70F55A16F451}" destId="{11671925-8AEE-4C5A-B677-2F13E68DB996}" srcOrd="2" destOrd="0" presId="urn:microsoft.com/office/officeart/2005/8/layout/hierarchy2"/>
    <dgm:cxn modelId="{7C5EBA73-1457-490D-B57A-64F77E1BB567}" type="presParOf" srcId="{11671925-8AEE-4C5A-B677-2F13E68DB996}" destId="{E6C19DE8-E783-4AE2-A23E-7D76924F215E}" srcOrd="0" destOrd="0" presId="urn:microsoft.com/office/officeart/2005/8/layout/hierarchy2"/>
    <dgm:cxn modelId="{035C97F0-4A5D-47D0-A0E3-DCB92BE12683}" type="presParOf" srcId="{40D62C87-73BF-41A9-AE92-70F55A16F451}" destId="{177EC0A3-595E-4A8E-87C0-15B930CF52B1}" srcOrd="3" destOrd="0" presId="urn:microsoft.com/office/officeart/2005/8/layout/hierarchy2"/>
    <dgm:cxn modelId="{020E6C1F-308A-4D2B-B36D-31FC442F461E}" type="presParOf" srcId="{177EC0A3-595E-4A8E-87C0-15B930CF52B1}" destId="{3A0369BB-FDC4-4017-B827-17E1B70763CE}" srcOrd="0" destOrd="0" presId="urn:microsoft.com/office/officeart/2005/8/layout/hierarchy2"/>
    <dgm:cxn modelId="{1DA793CD-0E11-4BCE-8382-1F1000C05812}" type="presParOf" srcId="{177EC0A3-595E-4A8E-87C0-15B930CF52B1}" destId="{55D3AC6C-A268-45A8-9805-BA740E8E36D0}" srcOrd="1" destOrd="0" presId="urn:microsoft.com/office/officeart/2005/8/layout/hierarchy2"/>
    <dgm:cxn modelId="{F1580AF9-AF34-4A03-BD55-2F7CD1F54F39}" type="presParOf" srcId="{9593FEB7-672F-4173-91AF-55D1DCC6AC17}" destId="{A09DF7A7-F0EB-4206-8951-92462561FD28}" srcOrd="1" destOrd="0" presId="urn:microsoft.com/office/officeart/2005/8/layout/hierarchy2"/>
    <dgm:cxn modelId="{E6A05E6B-DE3B-4792-BF07-5E37E1B9EF42}" type="presParOf" srcId="{A09DF7A7-F0EB-4206-8951-92462561FD28}" destId="{8CF742E9-A72B-4218-9EDF-DEF156A5603E}" srcOrd="0" destOrd="0" presId="urn:microsoft.com/office/officeart/2005/8/layout/hierarchy2"/>
    <dgm:cxn modelId="{65B391E3-E7C6-4D79-BAA8-36E09D590BC6}" type="presParOf" srcId="{A09DF7A7-F0EB-4206-8951-92462561FD28}" destId="{3BA1046D-7390-4948-8F8A-E9C874C5D66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BDC411-48B4-429A-B0EA-970D05DAFFC2}" type="doc">
      <dgm:prSet loTypeId="urn:microsoft.com/office/officeart/2005/8/layout/cycle4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70CA64-9378-4697-AACF-152E8C66ADE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Для выборных органов ППО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Профсоюза</a:t>
          </a:r>
          <a:endParaRPr lang="ru-RU" sz="18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D501D6-F55F-4F30-9CCF-8F9C698AB062}" type="parTrans" cxnId="{0CD1E971-1061-49F1-9508-2D9E950248EC}">
      <dgm:prSet/>
      <dgm:spPr/>
      <dgm:t>
        <a:bodyPr/>
        <a:lstStyle/>
        <a:p>
          <a:endParaRPr lang="ru-RU"/>
        </a:p>
      </dgm:t>
    </dgm:pt>
    <dgm:pt modelId="{FA187E1C-7F90-4FBD-AA1D-EAB55F54BEF1}" type="sibTrans" cxnId="{0CD1E971-1061-49F1-9508-2D9E950248EC}">
      <dgm:prSet/>
      <dgm:spPr/>
      <dgm:t>
        <a:bodyPr/>
        <a:lstStyle/>
        <a:p>
          <a:endParaRPr lang="ru-RU"/>
        </a:p>
      </dgm:t>
    </dgm:pt>
    <dgm:pt modelId="{58849802-E780-450B-8322-29CD5DF4C48F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ТО Профсоюза;</a:t>
          </a:r>
        </a:p>
      </dgm:t>
    </dgm:pt>
    <dgm:pt modelId="{593A3DE5-F704-4B20-B67B-5803F90B3645}" type="parTrans" cxnId="{BC0D43D6-0087-4A19-9385-60B7307D81B0}">
      <dgm:prSet/>
      <dgm:spPr/>
      <dgm:t>
        <a:bodyPr/>
        <a:lstStyle/>
        <a:p>
          <a:endParaRPr lang="ru-RU"/>
        </a:p>
      </dgm:t>
    </dgm:pt>
    <dgm:pt modelId="{E9E74BC8-AA41-4613-BF8E-863CE1DC2C5C}" type="sibTrans" cxnId="{BC0D43D6-0087-4A19-9385-60B7307D81B0}">
      <dgm:prSet/>
      <dgm:spPr/>
      <dgm:t>
        <a:bodyPr/>
        <a:lstStyle/>
        <a:p>
          <a:endParaRPr lang="ru-RU"/>
        </a:p>
      </dgm:t>
    </dgm:pt>
    <dgm:pt modelId="{0B98F101-6328-4188-8294-CDB80E6CB22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Для  выборных органов ППО Профсоюза с правами территориальной</a:t>
          </a:r>
        </a:p>
      </dgm:t>
    </dgm:pt>
    <dgm:pt modelId="{33766AAB-EA89-4CDC-A8BE-CD1EF1B0263D}" type="parTrans" cxnId="{446F4ECD-8CC9-46B0-AD36-3069F9A80ACF}">
      <dgm:prSet/>
      <dgm:spPr/>
      <dgm:t>
        <a:bodyPr/>
        <a:lstStyle/>
        <a:p>
          <a:endParaRPr lang="ru-RU"/>
        </a:p>
      </dgm:t>
    </dgm:pt>
    <dgm:pt modelId="{F69E60AB-D718-4ED2-8B0D-18AEC292344D}" type="sibTrans" cxnId="{446F4ECD-8CC9-46B0-AD36-3069F9A80ACF}">
      <dgm:prSet/>
      <dgm:spPr/>
      <dgm:t>
        <a:bodyPr/>
        <a:lstStyle/>
        <a:p>
          <a:endParaRPr lang="ru-RU"/>
        </a:p>
      </dgm:t>
    </dgm:pt>
    <dgm:pt modelId="{DD55438D-235F-48A6-B0B6-1EA73B3F8528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соответственно выборные органы РО (МО) или территориальной организации Профсоюза;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F9CF6399-92D4-4B4A-8C54-E8A4873B84BA}" type="parTrans" cxnId="{772109F9-7BB9-4665-A925-3D1FDB37F5AB}">
      <dgm:prSet/>
      <dgm:spPr/>
      <dgm:t>
        <a:bodyPr/>
        <a:lstStyle/>
        <a:p>
          <a:endParaRPr lang="ru-RU"/>
        </a:p>
      </dgm:t>
    </dgm:pt>
    <dgm:pt modelId="{75FB703F-3344-4274-AFC0-180B357267C5}" type="sibTrans" cxnId="{772109F9-7BB9-4665-A925-3D1FDB37F5AB}">
      <dgm:prSet/>
      <dgm:spPr/>
      <dgm:t>
        <a:bodyPr/>
        <a:lstStyle/>
        <a:p>
          <a:endParaRPr lang="ru-RU"/>
        </a:p>
      </dgm:t>
    </dgm:pt>
    <dgm:pt modelId="{E2D98CD3-A5C2-42CC-A86C-9E919DDF872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Для выборных органов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 (МО)  Профсоюза</a:t>
          </a:r>
        </a:p>
      </dgm:t>
    </dgm:pt>
    <dgm:pt modelId="{2F4A8E3A-9833-41A8-9304-B7E3234630EC}" type="parTrans" cxnId="{CC019AB5-E8FC-478A-AE3B-8E3578F54277}">
      <dgm:prSet/>
      <dgm:spPr/>
      <dgm:t>
        <a:bodyPr/>
        <a:lstStyle/>
        <a:p>
          <a:endParaRPr lang="ru-RU"/>
        </a:p>
      </dgm:t>
    </dgm:pt>
    <dgm:pt modelId="{09C67FF5-3C4C-457E-B89B-947D770BC3F6}" type="sibTrans" cxnId="{CC019AB5-E8FC-478A-AE3B-8E3578F54277}">
      <dgm:prSet/>
      <dgm:spPr/>
      <dgm:t>
        <a:bodyPr/>
        <a:lstStyle/>
        <a:p>
          <a:endParaRPr lang="ru-RU"/>
        </a:p>
      </dgm:t>
    </dgm:pt>
    <dgm:pt modelId="{A7C41BE3-EFFA-49E7-B6E8-12010E33B01F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выборы органы Профсоюза</a:t>
          </a:r>
          <a:endParaRPr lang="ru-RU" sz="1600" dirty="0"/>
        </a:p>
      </dgm:t>
    </dgm:pt>
    <dgm:pt modelId="{9A3FBB72-722F-4D5A-BBE0-80FF00BF6BC7}" type="parTrans" cxnId="{144DB43D-9708-4EB2-8026-ADA58D1381F8}">
      <dgm:prSet/>
      <dgm:spPr/>
      <dgm:t>
        <a:bodyPr/>
        <a:lstStyle/>
        <a:p>
          <a:endParaRPr lang="ru-RU"/>
        </a:p>
      </dgm:t>
    </dgm:pt>
    <dgm:pt modelId="{021085C6-54D4-44D4-93E3-B6452BFF6B2D}" type="sibTrans" cxnId="{144DB43D-9708-4EB2-8026-ADA58D1381F8}">
      <dgm:prSet/>
      <dgm:spPr/>
      <dgm:t>
        <a:bodyPr/>
        <a:lstStyle/>
        <a:p>
          <a:endParaRPr lang="ru-RU"/>
        </a:p>
      </dgm:t>
    </dgm:pt>
    <dgm:pt modelId="{798DDB04-E4F8-42A8-A80B-40523CD7B99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Для выборных  органов ТО Профсоюза </a:t>
          </a:r>
        </a:p>
      </dgm:t>
    </dgm:pt>
    <dgm:pt modelId="{4FAFE002-42E7-4448-81F8-EDB1DBAD1133}" type="parTrans" cxnId="{53C31424-0766-456D-AEC1-D7A33E1BFA8C}">
      <dgm:prSet/>
      <dgm:spPr/>
      <dgm:t>
        <a:bodyPr/>
        <a:lstStyle/>
        <a:p>
          <a:endParaRPr lang="ru-RU"/>
        </a:p>
      </dgm:t>
    </dgm:pt>
    <dgm:pt modelId="{350E9152-1DC9-40A6-9C4F-7D6B42B18FC1}" type="sibTrans" cxnId="{53C31424-0766-456D-AEC1-D7A33E1BFA8C}">
      <dgm:prSet/>
      <dgm:spPr/>
      <dgm:t>
        <a:bodyPr/>
        <a:lstStyle/>
        <a:p>
          <a:endParaRPr lang="ru-RU"/>
        </a:p>
      </dgm:t>
    </dgm:pt>
    <dgm:pt modelId="{C0C66995-20C3-42BE-8EC5-51296F1592AD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РО (МО) Профсоюза;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29EAABD-EA89-43AE-ABAC-4DD0D80532A1}" type="parTrans" cxnId="{17A5B56C-4C95-4DD0-B661-576E1236B624}">
      <dgm:prSet/>
      <dgm:spPr/>
      <dgm:t>
        <a:bodyPr/>
        <a:lstStyle/>
        <a:p>
          <a:endParaRPr lang="ru-RU"/>
        </a:p>
      </dgm:t>
    </dgm:pt>
    <dgm:pt modelId="{A5F2E01D-BA08-461C-9293-08D3ED5C1B20}" type="sibTrans" cxnId="{17A5B56C-4C95-4DD0-B661-576E1236B624}">
      <dgm:prSet/>
      <dgm:spPr/>
      <dgm:t>
        <a:bodyPr/>
        <a:lstStyle/>
        <a:p>
          <a:endParaRPr lang="ru-RU"/>
        </a:p>
      </dgm:t>
    </dgm:pt>
    <dgm:pt modelId="{EA8C75D9-8216-40F5-8F9B-F6ED2F136BE6}">
      <dgm:prSet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РО (МО) Профсоюза;</a:t>
          </a:r>
        </a:p>
      </dgm:t>
    </dgm:pt>
    <dgm:pt modelId="{87883B6A-D16A-405B-9A4E-D2FC7F0C483D}" type="parTrans" cxnId="{88EFA727-1DA3-47BC-8A69-756A6111AE5D}">
      <dgm:prSet/>
      <dgm:spPr/>
      <dgm:t>
        <a:bodyPr/>
        <a:lstStyle/>
        <a:p>
          <a:endParaRPr lang="ru-RU"/>
        </a:p>
      </dgm:t>
    </dgm:pt>
    <dgm:pt modelId="{38292E9B-8E3D-48FF-BFC1-55A965AD19B6}" type="sibTrans" cxnId="{88EFA727-1DA3-47BC-8A69-756A6111AE5D}">
      <dgm:prSet/>
      <dgm:spPr/>
      <dgm:t>
        <a:bodyPr/>
        <a:lstStyle/>
        <a:p>
          <a:endParaRPr lang="ru-RU"/>
        </a:p>
      </dgm:t>
    </dgm:pt>
    <dgm:pt modelId="{E5EE9FDC-E454-46FD-94C5-8C2B988168CB}">
      <dgm:prSet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Профсоюза</a:t>
          </a:r>
        </a:p>
      </dgm:t>
    </dgm:pt>
    <dgm:pt modelId="{C3996093-CF9F-4D77-BB31-4674DE8452C1}" type="parTrans" cxnId="{5114B3DE-D6CD-4893-BB9C-5D7922E4D7CC}">
      <dgm:prSet/>
      <dgm:spPr/>
      <dgm:t>
        <a:bodyPr/>
        <a:lstStyle/>
        <a:p>
          <a:endParaRPr lang="ru-RU"/>
        </a:p>
      </dgm:t>
    </dgm:pt>
    <dgm:pt modelId="{991E0E35-5F1E-45E6-AAC1-57D4216A18FB}" type="sibTrans" cxnId="{5114B3DE-D6CD-4893-BB9C-5D7922E4D7CC}">
      <dgm:prSet/>
      <dgm:spPr/>
      <dgm:t>
        <a:bodyPr/>
        <a:lstStyle/>
        <a:p>
          <a:endParaRPr lang="ru-RU"/>
        </a:p>
      </dgm:t>
    </dgm:pt>
    <dgm:pt modelId="{14B059B2-4BC2-4A50-BE3B-CE38DB0FF833}">
      <dgm:prSet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Профсоюза</a:t>
          </a:r>
        </a:p>
      </dgm:t>
    </dgm:pt>
    <dgm:pt modelId="{0ED2939A-7017-4FB6-9A09-6185EA6EB7E9}" type="parTrans" cxnId="{753FAB25-B925-477D-8A40-C02320F7BF49}">
      <dgm:prSet/>
      <dgm:spPr/>
      <dgm:t>
        <a:bodyPr/>
        <a:lstStyle/>
        <a:p>
          <a:endParaRPr lang="ru-RU"/>
        </a:p>
      </dgm:t>
    </dgm:pt>
    <dgm:pt modelId="{270A1C2D-4AC9-42CF-A392-3FD23FD6F10F}" type="sibTrans" cxnId="{753FAB25-B925-477D-8A40-C02320F7BF49}">
      <dgm:prSet/>
      <dgm:spPr/>
      <dgm:t>
        <a:bodyPr/>
        <a:lstStyle/>
        <a:p>
          <a:endParaRPr lang="ru-RU"/>
        </a:p>
      </dgm:t>
    </dgm:pt>
    <dgm:pt modelId="{4CA0C27A-389C-43F8-90B7-F73426B52E86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выборные органы Профсоюза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C757459D-5948-4E77-9FC7-E77CBACF63C0}" type="parTrans" cxnId="{EDB5EAB0-2F08-4B1D-935F-15968DAF8F6E}">
      <dgm:prSet/>
      <dgm:spPr/>
      <dgm:t>
        <a:bodyPr/>
        <a:lstStyle/>
        <a:p>
          <a:endParaRPr lang="ru-RU"/>
        </a:p>
      </dgm:t>
    </dgm:pt>
    <dgm:pt modelId="{43A8F94A-38D2-4317-9D34-FBC5F00DE9C0}" type="sibTrans" cxnId="{EDB5EAB0-2F08-4B1D-935F-15968DAF8F6E}">
      <dgm:prSet/>
      <dgm:spPr/>
      <dgm:t>
        <a:bodyPr/>
        <a:lstStyle/>
        <a:p>
          <a:endParaRPr lang="ru-RU"/>
        </a:p>
      </dgm:t>
    </dgm:pt>
    <dgm:pt modelId="{8CDA4EF9-1389-4FCF-84D1-92310E4B6A97}" type="pres">
      <dgm:prSet presAssocID="{F1BDC411-48B4-429A-B0EA-970D05DAFFC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656340-53EE-4765-A0A8-0B313916AC2B}" type="pres">
      <dgm:prSet presAssocID="{F1BDC411-48B4-429A-B0EA-970D05DAFFC2}" presName="children" presStyleCnt="0"/>
      <dgm:spPr/>
    </dgm:pt>
    <dgm:pt modelId="{9998AA9C-9881-4E45-B632-732E6E5307E0}" type="pres">
      <dgm:prSet presAssocID="{F1BDC411-48B4-429A-B0EA-970D05DAFFC2}" presName="child1group" presStyleCnt="0"/>
      <dgm:spPr/>
    </dgm:pt>
    <dgm:pt modelId="{6B9C2A0B-1B61-4050-9FA4-809A05DFA115}" type="pres">
      <dgm:prSet presAssocID="{F1BDC411-48B4-429A-B0EA-970D05DAFFC2}" presName="child1" presStyleLbl="bgAcc1" presStyleIdx="0" presStyleCnt="4" custScaleX="162711" custScaleY="113731" custLinFactNeighborX="-34913" custLinFactNeighborY="28957"/>
      <dgm:spPr/>
      <dgm:t>
        <a:bodyPr/>
        <a:lstStyle/>
        <a:p>
          <a:endParaRPr lang="ru-RU"/>
        </a:p>
      </dgm:t>
    </dgm:pt>
    <dgm:pt modelId="{09A73EBF-C454-4936-B5FF-A157BA8B2623}" type="pres">
      <dgm:prSet presAssocID="{F1BDC411-48B4-429A-B0EA-970D05DAFFC2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07FCB-D7BB-413C-B067-AE56A70D021B}" type="pres">
      <dgm:prSet presAssocID="{F1BDC411-48B4-429A-B0EA-970D05DAFFC2}" presName="child2group" presStyleCnt="0"/>
      <dgm:spPr/>
    </dgm:pt>
    <dgm:pt modelId="{60F02B55-D37C-43F4-A4E9-305418D33BD8}" type="pres">
      <dgm:prSet presAssocID="{F1BDC411-48B4-429A-B0EA-970D05DAFFC2}" presName="child2" presStyleLbl="bgAcc1" presStyleIdx="1" presStyleCnt="4" custScaleX="141450" custScaleY="152583" custLinFactNeighborX="39035" custLinFactNeighborY="9340"/>
      <dgm:spPr/>
      <dgm:t>
        <a:bodyPr/>
        <a:lstStyle/>
        <a:p>
          <a:endParaRPr lang="ru-RU"/>
        </a:p>
      </dgm:t>
    </dgm:pt>
    <dgm:pt modelId="{E77126F1-8B8E-4444-A30C-796AC894277F}" type="pres">
      <dgm:prSet presAssocID="{F1BDC411-48B4-429A-B0EA-970D05DAFFC2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8FE59-1720-42DD-B121-513753069984}" type="pres">
      <dgm:prSet presAssocID="{F1BDC411-48B4-429A-B0EA-970D05DAFFC2}" presName="child3group" presStyleCnt="0"/>
      <dgm:spPr/>
    </dgm:pt>
    <dgm:pt modelId="{84BFD7F0-71A3-478E-B0DB-6C23A8A366E4}" type="pres">
      <dgm:prSet presAssocID="{F1BDC411-48B4-429A-B0EA-970D05DAFFC2}" presName="child3" presStyleLbl="bgAcc1" presStyleIdx="2" presStyleCnt="4" custScaleX="143928" custScaleY="89036" custLinFactNeighborX="27604" custLinFactNeighborY="-26431"/>
      <dgm:spPr/>
      <dgm:t>
        <a:bodyPr/>
        <a:lstStyle/>
        <a:p>
          <a:endParaRPr lang="ru-RU"/>
        </a:p>
      </dgm:t>
    </dgm:pt>
    <dgm:pt modelId="{43A62A22-AFC0-4638-A18B-F2291DB5D711}" type="pres">
      <dgm:prSet presAssocID="{F1BDC411-48B4-429A-B0EA-970D05DAFFC2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644B4-AC76-46B4-AD84-A6FB1FEB9B18}" type="pres">
      <dgm:prSet presAssocID="{F1BDC411-48B4-429A-B0EA-970D05DAFFC2}" presName="child4group" presStyleCnt="0"/>
      <dgm:spPr/>
    </dgm:pt>
    <dgm:pt modelId="{43F4E0F6-65FF-4A31-BF66-D88AB1A8D40A}" type="pres">
      <dgm:prSet presAssocID="{F1BDC411-48B4-429A-B0EA-970D05DAFFC2}" presName="child4" presStyleLbl="bgAcc1" presStyleIdx="3" presStyleCnt="4" custScaleX="146516" custScaleY="88639" custLinFactNeighborX="-38757" custLinFactNeighborY="-23105"/>
      <dgm:spPr/>
      <dgm:t>
        <a:bodyPr/>
        <a:lstStyle/>
        <a:p>
          <a:endParaRPr lang="ru-RU"/>
        </a:p>
      </dgm:t>
    </dgm:pt>
    <dgm:pt modelId="{2D0A66EC-757E-4FA9-9628-713C4289EA6A}" type="pres">
      <dgm:prSet presAssocID="{F1BDC411-48B4-429A-B0EA-970D05DAFFC2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2B68C-7104-4E90-8FF9-750D17F6CCC3}" type="pres">
      <dgm:prSet presAssocID="{F1BDC411-48B4-429A-B0EA-970D05DAFFC2}" presName="childPlaceholder" presStyleCnt="0"/>
      <dgm:spPr/>
    </dgm:pt>
    <dgm:pt modelId="{B22E9B19-1E07-4D78-AC97-B84144F23513}" type="pres">
      <dgm:prSet presAssocID="{F1BDC411-48B4-429A-B0EA-970D05DAFFC2}" presName="circle" presStyleCnt="0"/>
      <dgm:spPr/>
    </dgm:pt>
    <dgm:pt modelId="{9020A1A0-CFB0-4D88-91EF-A99A7051B250}" type="pres">
      <dgm:prSet presAssocID="{F1BDC411-48B4-429A-B0EA-970D05DAFFC2}" presName="quadrant1" presStyleLbl="node1" presStyleIdx="0" presStyleCnt="4" custScaleX="115340" custScaleY="101736" custLinFactNeighborX="-12388" custLinFactNeighborY="-19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F5BD8-2624-4635-B752-C417F6AD40EE}" type="pres">
      <dgm:prSet presAssocID="{F1BDC411-48B4-429A-B0EA-970D05DAFFC2}" presName="quadrant2" presStyleLbl="node1" presStyleIdx="1" presStyleCnt="4" custScaleX="122136" custScaleY="100370" custLinFactNeighborX="-944" custLinFactNeighborY="-21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6EB58-31B7-46B9-8D50-37CFA124AE28}" type="pres">
      <dgm:prSet presAssocID="{F1BDC411-48B4-429A-B0EA-970D05DAFFC2}" presName="quadrant3" presStyleLbl="node1" presStyleIdx="2" presStyleCnt="4" custScaleX="119406" custScaleY="106137" custLinFactNeighborX="1365" custLinFactNeighborY="-8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9469D8-C6EB-4E56-96F7-0F99CC4D99D5}" type="pres">
      <dgm:prSet presAssocID="{F1BDC411-48B4-429A-B0EA-970D05DAFFC2}" presName="quadrant4" presStyleLbl="node1" presStyleIdx="3" presStyleCnt="4" custScaleX="115340" custScaleY="107264" custLinFactNeighborX="-12388" custLinFactNeighborY="-8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7900F-129F-427C-8820-DBA855F1A533}" type="pres">
      <dgm:prSet presAssocID="{F1BDC411-48B4-429A-B0EA-970D05DAFFC2}" presName="quadrantPlaceholder" presStyleCnt="0"/>
      <dgm:spPr/>
    </dgm:pt>
    <dgm:pt modelId="{D4C8140C-423E-4183-BE7E-D6D58EBAFC3C}" type="pres">
      <dgm:prSet presAssocID="{F1BDC411-48B4-429A-B0EA-970D05DAFFC2}" presName="center1" presStyleLbl="fgShp" presStyleIdx="0" presStyleCnt="2" custFlipVert="0" custFlipHor="1" custScaleX="14528" custScaleY="19654" custLinFactX="-300000" custLinFactY="200000" custLinFactNeighborX="-303223" custLinFactNeighborY="256258"/>
      <dgm:spPr/>
    </dgm:pt>
    <dgm:pt modelId="{59ACD094-34A0-431D-9B8A-8771304420E7}" type="pres">
      <dgm:prSet presAssocID="{F1BDC411-48B4-429A-B0EA-970D05DAFFC2}" presName="center2" presStyleLbl="fgShp" presStyleIdx="1" presStyleCnt="2" custAng="8061330" custFlipVert="1" custFlipHor="0" custScaleX="6757" custScaleY="7771" custLinFactX="-47289" custLinFactY="200000" custLinFactNeighborX="-100000" custLinFactNeighborY="292592"/>
      <dgm:spPr>
        <a:prstGeom prst="leftArrow">
          <a:avLst/>
        </a:prstGeom>
      </dgm:spPr>
    </dgm:pt>
  </dgm:ptLst>
  <dgm:cxnLst>
    <dgm:cxn modelId="{9BA79623-B684-4B78-A9EC-356C9650BE83}" type="presOf" srcId="{EA8C75D9-8216-40F5-8F9B-F6ED2F136BE6}" destId="{6B9C2A0B-1B61-4050-9FA4-809A05DFA115}" srcOrd="0" destOrd="1" presId="urn:microsoft.com/office/officeart/2005/8/layout/cycle4#1"/>
    <dgm:cxn modelId="{844B0356-72D3-47E3-A459-75B354041D68}" type="presOf" srcId="{DD55438D-235F-48A6-B0B6-1EA73B3F8528}" destId="{E77126F1-8B8E-4444-A30C-796AC894277F}" srcOrd="1" destOrd="0" presId="urn:microsoft.com/office/officeart/2005/8/layout/cycle4#1"/>
    <dgm:cxn modelId="{D578EDB0-26ED-4723-9712-573BBAC3654B}" type="presOf" srcId="{14B059B2-4BC2-4A50-BE3B-CE38DB0FF833}" destId="{2D0A66EC-757E-4FA9-9628-713C4289EA6A}" srcOrd="1" destOrd="1" presId="urn:microsoft.com/office/officeart/2005/8/layout/cycle4#1"/>
    <dgm:cxn modelId="{0BDE1C80-A40C-4B00-92F6-32098B5A7315}" type="presOf" srcId="{14B059B2-4BC2-4A50-BE3B-CE38DB0FF833}" destId="{43F4E0F6-65FF-4A31-BF66-D88AB1A8D40A}" srcOrd="0" destOrd="1" presId="urn:microsoft.com/office/officeart/2005/8/layout/cycle4#1"/>
    <dgm:cxn modelId="{7D6ED44A-7C40-4B38-A17A-8D0B301657A0}" type="presOf" srcId="{4CA0C27A-389C-43F8-90B7-F73426B52E86}" destId="{E77126F1-8B8E-4444-A30C-796AC894277F}" srcOrd="1" destOrd="1" presId="urn:microsoft.com/office/officeart/2005/8/layout/cycle4#1"/>
    <dgm:cxn modelId="{584B927F-7720-4281-B05F-B30748BC4C69}" type="presOf" srcId="{E2D98CD3-A5C2-42CC-A86C-9E919DDF8724}" destId="{8786EB58-31B7-46B9-8D50-37CFA124AE28}" srcOrd="0" destOrd="0" presId="urn:microsoft.com/office/officeart/2005/8/layout/cycle4#1"/>
    <dgm:cxn modelId="{7B2B0EF9-B8D8-47F4-899B-3FB7E83551C6}" type="presOf" srcId="{C0C66995-20C3-42BE-8EC5-51296F1592AD}" destId="{43F4E0F6-65FF-4A31-BF66-D88AB1A8D40A}" srcOrd="0" destOrd="0" presId="urn:microsoft.com/office/officeart/2005/8/layout/cycle4#1"/>
    <dgm:cxn modelId="{F3BCD582-3D35-419D-B5B6-E6ADBA6A7363}" type="presOf" srcId="{4CA0C27A-389C-43F8-90B7-F73426B52E86}" destId="{60F02B55-D37C-43F4-A4E9-305418D33BD8}" srcOrd="0" destOrd="1" presId="urn:microsoft.com/office/officeart/2005/8/layout/cycle4#1"/>
    <dgm:cxn modelId="{9CB6F3D6-3BA0-4B77-8CCA-BC344635DCC9}" type="presOf" srcId="{58849802-E780-450B-8322-29CD5DF4C48F}" destId="{6B9C2A0B-1B61-4050-9FA4-809A05DFA115}" srcOrd="0" destOrd="0" presId="urn:microsoft.com/office/officeart/2005/8/layout/cycle4#1"/>
    <dgm:cxn modelId="{753FAB25-B925-477D-8A40-C02320F7BF49}" srcId="{798DDB04-E4F8-42A8-A80B-40523CD7B99A}" destId="{14B059B2-4BC2-4A50-BE3B-CE38DB0FF833}" srcOrd="1" destOrd="0" parTransId="{0ED2939A-7017-4FB6-9A09-6185EA6EB7E9}" sibTransId="{270A1C2D-4AC9-42CF-A392-3FD23FD6F10F}"/>
    <dgm:cxn modelId="{0CD1E971-1061-49F1-9508-2D9E950248EC}" srcId="{F1BDC411-48B4-429A-B0EA-970D05DAFFC2}" destId="{B270CA64-9378-4697-AACF-152E8C66ADE6}" srcOrd="0" destOrd="0" parTransId="{F6D501D6-F55F-4F30-9CCF-8F9C698AB062}" sibTransId="{FA187E1C-7F90-4FBD-AA1D-EAB55F54BEF1}"/>
    <dgm:cxn modelId="{8932A181-3AD6-4D7E-901C-ECF9BC0BF78B}" type="presOf" srcId="{0B98F101-6328-4188-8294-CDB80E6CB22F}" destId="{356F5BD8-2624-4635-B752-C417F6AD40EE}" srcOrd="0" destOrd="0" presId="urn:microsoft.com/office/officeart/2005/8/layout/cycle4#1"/>
    <dgm:cxn modelId="{446F4ECD-8CC9-46B0-AD36-3069F9A80ACF}" srcId="{F1BDC411-48B4-429A-B0EA-970D05DAFFC2}" destId="{0B98F101-6328-4188-8294-CDB80E6CB22F}" srcOrd="1" destOrd="0" parTransId="{33766AAB-EA89-4CDC-A8BE-CD1EF1B0263D}" sibTransId="{F69E60AB-D718-4ED2-8B0D-18AEC292344D}"/>
    <dgm:cxn modelId="{EDB5EAB0-2F08-4B1D-935F-15968DAF8F6E}" srcId="{0B98F101-6328-4188-8294-CDB80E6CB22F}" destId="{4CA0C27A-389C-43F8-90B7-F73426B52E86}" srcOrd="1" destOrd="0" parTransId="{C757459D-5948-4E77-9FC7-E77CBACF63C0}" sibTransId="{43A8F94A-38D2-4317-9D34-FBC5F00DE9C0}"/>
    <dgm:cxn modelId="{144DB43D-9708-4EB2-8026-ADA58D1381F8}" srcId="{E2D98CD3-A5C2-42CC-A86C-9E919DDF8724}" destId="{A7C41BE3-EFFA-49E7-B6E8-12010E33B01F}" srcOrd="0" destOrd="0" parTransId="{9A3FBB72-722F-4D5A-BBE0-80FF00BF6BC7}" sibTransId="{021085C6-54D4-44D4-93E3-B6452BFF6B2D}"/>
    <dgm:cxn modelId="{CC019AB5-E8FC-478A-AE3B-8E3578F54277}" srcId="{F1BDC411-48B4-429A-B0EA-970D05DAFFC2}" destId="{E2D98CD3-A5C2-42CC-A86C-9E919DDF8724}" srcOrd="2" destOrd="0" parTransId="{2F4A8E3A-9833-41A8-9304-B7E3234630EC}" sibTransId="{09C67FF5-3C4C-457E-B89B-947D770BC3F6}"/>
    <dgm:cxn modelId="{5114B3DE-D6CD-4893-BB9C-5D7922E4D7CC}" srcId="{B270CA64-9378-4697-AACF-152E8C66ADE6}" destId="{E5EE9FDC-E454-46FD-94C5-8C2B988168CB}" srcOrd="2" destOrd="0" parTransId="{C3996093-CF9F-4D77-BB31-4674DE8452C1}" sibTransId="{991E0E35-5F1E-45E6-AAC1-57D4216A18FB}"/>
    <dgm:cxn modelId="{F5E24C3C-BF1A-4649-A7A9-737481163856}" type="presOf" srcId="{B270CA64-9378-4697-AACF-152E8C66ADE6}" destId="{9020A1A0-CFB0-4D88-91EF-A99A7051B250}" srcOrd="0" destOrd="0" presId="urn:microsoft.com/office/officeart/2005/8/layout/cycle4#1"/>
    <dgm:cxn modelId="{772109F9-7BB9-4665-A925-3D1FDB37F5AB}" srcId="{0B98F101-6328-4188-8294-CDB80E6CB22F}" destId="{DD55438D-235F-48A6-B0B6-1EA73B3F8528}" srcOrd="0" destOrd="0" parTransId="{F9CF6399-92D4-4B4A-8C54-E8A4873B84BA}" sibTransId="{75FB703F-3344-4274-AFC0-180B357267C5}"/>
    <dgm:cxn modelId="{DA271F4D-B351-498C-BA20-68AB956A26C4}" type="presOf" srcId="{798DDB04-E4F8-42A8-A80B-40523CD7B99A}" destId="{179469D8-C6EB-4E56-96F7-0F99CC4D99D5}" srcOrd="0" destOrd="0" presId="urn:microsoft.com/office/officeart/2005/8/layout/cycle4#1"/>
    <dgm:cxn modelId="{17E28ABF-4F2E-4DE0-A516-410BD600F11A}" type="presOf" srcId="{C0C66995-20C3-42BE-8EC5-51296F1592AD}" destId="{2D0A66EC-757E-4FA9-9628-713C4289EA6A}" srcOrd="1" destOrd="0" presId="urn:microsoft.com/office/officeart/2005/8/layout/cycle4#1"/>
    <dgm:cxn modelId="{53C31424-0766-456D-AEC1-D7A33E1BFA8C}" srcId="{F1BDC411-48B4-429A-B0EA-970D05DAFFC2}" destId="{798DDB04-E4F8-42A8-A80B-40523CD7B99A}" srcOrd="3" destOrd="0" parTransId="{4FAFE002-42E7-4448-81F8-EDB1DBAD1133}" sibTransId="{350E9152-1DC9-40A6-9C4F-7D6B42B18FC1}"/>
    <dgm:cxn modelId="{4660B113-4EED-4691-9C0E-0284CF8385D8}" type="presOf" srcId="{DD55438D-235F-48A6-B0B6-1EA73B3F8528}" destId="{60F02B55-D37C-43F4-A4E9-305418D33BD8}" srcOrd="0" destOrd="0" presId="urn:microsoft.com/office/officeart/2005/8/layout/cycle4#1"/>
    <dgm:cxn modelId="{BC0D43D6-0087-4A19-9385-60B7307D81B0}" srcId="{B270CA64-9378-4697-AACF-152E8C66ADE6}" destId="{58849802-E780-450B-8322-29CD5DF4C48F}" srcOrd="0" destOrd="0" parTransId="{593A3DE5-F704-4B20-B67B-5803F90B3645}" sibTransId="{E9E74BC8-AA41-4613-BF8E-863CE1DC2C5C}"/>
    <dgm:cxn modelId="{F64E4F2D-53D7-4096-87F1-B21FB063F84B}" type="presOf" srcId="{A7C41BE3-EFFA-49E7-B6E8-12010E33B01F}" destId="{84BFD7F0-71A3-478E-B0DB-6C23A8A366E4}" srcOrd="0" destOrd="0" presId="urn:microsoft.com/office/officeart/2005/8/layout/cycle4#1"/>
    <dgm:cxn modelId="{F2A555BA-1945-4635-9C0F-44FF9D954812}" type="presOf" srcId="{EA8C75D9-8216-40F5-8F9B-F6ED2F136BE6}" destId="{09A73EBF-C454-4936-B5FF-A157BA8B2623}" srcOrd="1" destOrd="1" presId="urn:microsoft.com/office/officeart/2005/8/layout/cycle4#1"/>
    <dgm:cxn modelId="{E6510BC6-6522-4B0B-804D-E2BCA4C96E6D}" type="presOf" srcId="{58849802-E780-450B-8322-29CD5DF4C48F}" destId="{09A73EBF-C454-4936-B5FF-A157BA8B2623}" srcOrd="1" destOrd="0" presId="urn:microsoft.com/office/officeart/2005/8/layout/cycle4#1"/>
    <dgm:cxn modelId="{1E5223BD-1BF0-46D0-A970-0A073EC2F69F}" type="presOf" srcId="{E5EE9FDC-E454-46FD-94C5-8C2B988168CB}" destId="{6B9C2A0B-1B61-4050-9FA4-809A05DFA115}" srcOrd="0" destOrd="2" presId="urn:microsoft.com/office/officeart/2005/8/layout/cycle4#1"/>
    <dgm:cxn modelId="{88EFA727-1DA3-47BC-8A69-756A6111AE5D}" srcId="{B270CA64-9378-4697-AACF-152E8C66ADE6}" destId="{EA8C75D9-8216-40F5-8F9B-F6ED2F136BE6}" srcOrd="1" destOrd="0" parTransId="{87883B6A-D16A-405B-9A4E-D2FC7F0C483D}" sibTransId="{38292E9B-8E3D-48FF-BFC1-55A965AD19B6}"/>
    <dgm:cxn modelId="{17A5B56C-4C95-4DD0-B661-576E1236B624}" srcId="{798DDB04-E4F8-42A8-A80B-40523CD7B99A}" destId="{C0C66995-20C3-42BE-8EC5-51296F1592AD}" srcOrd="0" destOrd="0" parTransId="{029EAABD-EA89-43AE-ABAC-4DD0D80532A1}" sibTransId="{A5F2E01D-BA08-461C-9293-08D3ED5C1B20}"/>
    <dgm:cxn modelId="{90509386-F084-4703-A220-592B28EBD659}" type="presOf" srcId="{A7C41BE3-EFFA-49E7-B6E8-12010E33B01F}" destId="{43A62A22-AFC0-4638-A18B-F2291DB5D711}" srcOrd="1" destOrd="0" presId="urn:microsoft.com/office/officeart/2005/8/layout/cycle4#1"/>
    <dgm:cxn modelId="{AF6C9DEE-2A69-4FB8-A830-11CDE3F280CF}" type="presOf" srcId="{E5EE9FDC-E454-46FD-94C5-8C2B988168CB}" destId="{09A73EBF-C454-4936-B5FF-A157BA8B2623}" srcOrd="1" destOrd="2" presId="urn:microsoft.com/office/officeart/2005/8/layout/cycle4#1"/>
    <dgm:cxn modelId="{9ADCBB73-B24F-40D4-92D0-F05FAC611A2C}" type="presOf" srcId="{F1BDC411-48B4-429A-B0EA-970D05DAFFC2}" destId="{8CDA4EF9-1389-4FCF-84D1-92310E4B6A97}" srcOrd="0" destOrd="0" presId="urn:microsoft.com/office/officeart/2005/8/layout/cycle4#1"/>
    <dgm:cxn modelId="{BE092EEB-472C-44C4-A4AC-3A4C6CB33D53}" type="presParOf" srcId="{8CDA4EF9-1389-4FCF-84D1-92310E4B6A97}" destId="{0E656340-53EE-4765-A0A8-0B313916AC2B}" srcOrd="0" destOrd="0" presId="urn:microsoft.com/office/officeart/2005/8/layout/cycle4#1"/>
    <dgm:cxn modelId="{76EC3272-2B30-4F74-99B5-62EBD6ED4BB5}" type="presParOf" srcId="{0E656340-53EE-4765-A0A8-0B313916AC2B}" destId="{9998AA9C-9881-4E45-B632-732E6E5307E0}" srcOrd="0" destOrd="0" presId="urn:microsoft.com/office/officeart/2005/8/layout/cycle4#1"/>
    <dgm:cxn modelId="{54A023C1-71D3-4F87-8F5E-505C473E008D}" type="presParOf" srcId="{9998AA9C-9881-4E45-B632-732E6E5307E0}" destId="{6B9C2A0B-1B61-4050-9FA4-809A05DFA115}" srcOrd="0" destOrd="0" presId="urn:microsoft.com/office/officeart/2005/8/layout/cycle4#1"/>
    <dgm:cxn modelId="{B65C3470-03F8-42F1-9DAF-A91950C9EC44}" type="presParOf" srcId="{9998AA9C-9881-4E45-B632-732E6E5307E0}" destId="{09A73EBF-C454-4936-B5FF-A157BA8B2623}" srcOrd="1" destOrd="0" presId="urn:microsoft.com/office/officeart/2005/8/layout/cycle4#1"/>
    <dgm:cxn modelId="{C71594D9-35EC-44EF-B6E9-6C30671EFBC0}" type="presParOf" srcId="{0E656340-53EE-4765-A0A8-0B313916AC2B}" destId="{72607FCB-D7BB-413C-B067-AE56A70D021B}" srcOrd="1" destOrd="0" presId="urn:microsoft.com/office/officeart/2005/8/layout/cycle4#1"/>
    <dgm:cxn modelId="{EC9B3A01-3D4E-4375-8D96-480B8B7238BE}" type="presParOf" srcId="{72607FCB-D7BB-413C-B067-AE56A70D021B}" destId="{60F02B55-D37C-43F4-A4E9-305418D33BD8}" srcOrd="0" destOrd="0" presId="urn:microsoft.com/office/officeart/2005/8/layout/cycle4#1"/>
    <dgm:cxn modelId="{466B42A2-89AF-4D0F-BFE6-B36D41A6FB77}" type="presParOf" srcId="{72607FCB-D7BB-413C-B067-AE56A70D021B}" destId="{E77126F1-8B8E-4444-A30C-796AC894277F}" srcOrd="1" destOrd="0" presId="urn:microsoft.com/office/officeart/2005/8/layout/cycle4#1"/>
    <dgm:cxn modelId="{C2EF1BEA-7DA1-4C78-AE45-59EF6E1075F6}" type="presParOf" srcId="{0E656340-53EE-4765-A0A8-0B313916AC2B}" destId="{BAB8FE59-1720-42DD-B121-513753069984}" srcOrd="2" destOrd="0" presId="urn:microsoft.com/office/officeart/2005/8/layout/cycle4#1"/>
    <dgm:cxn modelId="{C4926F20-2E49-424D-AB82-60387880D6E5}" type="presParOf" srcId="{BAB8FE59-1720-42DD-B121-513753069984}" destId="{84BFD7F0-71A3-478E-B0DB-6C23A8A366E4}" srcOrd="0" destOrd="0" presId="urn:microsoft.com/office/officeart/2005/8/layout/cycle4#1"/>
    <dgm:cxn modelId="{C7557689-F553-419D-B1C9-C5896C828E00}" type="presParOf" srcId="{BAB8FE59-1720-42DD-B121-513753069984}" destId="{43A62A22-AFC0-4638-A18B-F2291DB5D711}" srcOrd="1" destOrd="0" presId="urn:microsoft.com/office/officeart/2005/8/layout/cycle4#1"/>
    <dgm:cxn modelId="{FDF618BC-7648-4A3B-B13B-35F0248CB9EC}" type="presParOf" srcId="{0E656340-53EE-4765-A0A8-0B313916AC2B}" destId="{487644B4-AC76-46B4-AD84-A6FB1FEB9B18}" srcOrd="3" destOrd="0" presId="urn:microsoft.com/office/officeart/2005/8/layout/cycle4#1"/>
    <dgm:cxn modelId="{9FD45544-DA6B-4DC6-A855-F84ACAB15708}" type="presParOf" srcId="{487644B4-AC76-46B4-AD84-A6FB1FEB9B18}" destId="{43F4E0F6-65FF-4A31-BF66-D88AB1A8D40A}" srcOrd="0" destOrd="0" presId="urn:microsoft.com/office/officeart/2005/8/layout/cycle4#1"/>
    <dgm:cxn modelId="{D214ABE7-C325-4502-AB06-D7B61A30A90A}" type="presParOf" srcId="{487644B4-AC76-46B4-AD84-A6FB1FEB9B18}" destId="{2D0A66EC-757E-4FA9-9628-713C4289EA6A}" srcOrd="1" destOrd="0" presId="urn:microsoft.com/office/officeart/2005/8/layout/cycle4#1"/>
    <dgm:cxn modelId="{55A24D4C-0668-4705-9984-3DE6D6D91A45}" type="presParOf" srcId="{0E656340-53EE-4765-A0A8-0B313916AC2B}" destId="{C0B2B68C-7104-4E90-8FF9-750D17F6CCC3}" srcOrd="4" destOrd="0" presId="urn:microsoft.com/office/officeart/2005/8/layout/cycle4#1"/>
    <dgm:cxn modelId="{F45A9AF3-CF6E-47BF-A68E-453C02E7E4CD}" type="presParOf" srcId="{8CDA4EF9-1389-4FCF-84D1-92310E4B6A97}" destId="{B22E9B19-1E07-4D78-AC97-B84144F23513}" srcOrd="1" destOrd="0" presId="urn:microsoft.com/office/officeart/2005/8/layout/cycle4#1"/>
    <dgm:cxn modelId="{66970826-5214-4153-9908-BF7578F3B65D}" type="presParOf" srcId="{B22E9B19-1E07-4D78-AC97-B84144F23513}" destId="{9020A1A0-CFB0-4D88-91EF-A99A7051B250}" srcOrd="0" destOrd="0" presId="urn:microsoft.com/office/officeart/2005/8/layout/cycle4#1"/>
    <dgm:cxn modelId="{EDA632BF-B150-4D45-B00A-B7FA11DEABC0}" type="presParOf" srcId="{B22E9B19-1E07-4D78-AC97-B84144F23513}" destId="{356F5BD8-2624-4635-B752-C417F6AD40EE}" srcOrd="1" destOrd="0" presId="urn:microsoft.com/office/officeart/2005/8/layout/cycle4#1"/>
    <dgm:cxn modelId="{139B1F50-5EE2-4D9E-9CE4-515F9D6254A9}" type="presParOf" srcId="{B22E9B19-1E07-4D78-AC97-B84144F23513}" destId="{8786EB58-31B7-46B9-8D50-37CFA124AE28}" srcOrd="2" destOrd="0" presId="urn:microsoft.com/office/officeart/2005/8/layout/cycle4#1"/>
    <dgm:cxn modelId="{70606EDC-8BAF-4E94-BBBA-476C3C60FD55}" type="presParOf" srcId="{B22E9B19-1E07-4D78-AC97-B84144F23513}" destId="{179469D8-C6EB-4E56-96F7-0F99CC4D99D5}" srcOrd="3" destOrd="0" presId="urn:microsoft.com/office/officeart/2005/8/layout/cycle4#1"/>
    <dgm:cxn modelId="{7022F865-CE20-408A-8326-3BF7982DCCC9}" type="presParOf" srcId="{B22E9B19-1E07-4D78-AC97-B84144F23513}" destId="{6027900F-129F-427C-8820-DBA855F1A533}" srcOrd="4" destOrd="0" presId="urn:microsoft.com/office/officeart/2005/8/layout/cycle4#1"/>
    <dgm:cxn modelId="{A16AE798-17A9-4725-9542-E657503C5F49}" type="presParOf" srcId="{8CDA4EF9-1389-4FCF-84D1-92310E4B6A97}" destId="{D4C8140C-423E-4183-BE7E-D6D58EBAFC3C}" srcOrd="2" destOrd="0" presId="urn:microsoft.com/office/officeart/2005/8/layout/cycle4#1"/>
    <dgm:cxn modelId="{EA3B9882-3C06-4CFD-8EA8-A97B712C9CE9}" type="presParOf" srcId="{8CDA4EF9-1389-4FCF-84D1-92310E4B6A97}" destId="{59ACD094-34A0-431D-9B8A-8771304420E7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BAC32E-E788-49B7-BA57-33BD99C62B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FF0E84-B22F-4505-82A9-BA90ACF2E71B}">
      <dgm:prSet phldrT="[Текст]" custT="1"/>
      <dgm:spPr>
        <a:solidFill>
          <a:schemeClr val="accent1">
            <a:hueOff val="0"/>
            <a:satOff val="0"/>
            <a:lumOff val="0"/>
            <a:alpha val="49000"/>
          </a:schemeClr>
        </a:solidFill>
      </dgm:spPr>
      <dgm:t>
        <a:bodyPr/>
        <a:lstStyle/>
        <a:p>
          <a:pPr algn="ctr"/>
          <a:r>
            <a: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отчёты выборных коллегиальных органов в Профсоюзе: </a:t>
          </a:r>
        </a:p>
        <a:p>
          <a:pPr algn="ctr"/>
          <a:r>
            <a: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не реже 1 раза в 5 лет (п.2 ст.16);</a:t>
          </a:r>
        </a:p>
        <a:p>
          <a:pPr algn="ctr"/>
          <a:r>
            <a: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-ежегодно (п.1.8 ст.16)</a:t>
          </a:r>
        </a:p>
      </dgm:t>
    </dgm:pt>
    <dgm:pt modelId="{7E674334-6B0E-4CCA-BE1C-1111AE267BE3}" type="parTrans" cxnId="{CC6CD915-3723-4EF8-9135-A1E644C0D54C}">
      <dgm:prSet/>
      <dgm:spPr/>
      <dgm:t>
        <a:bodyPr/>
        <a:lstStyle/>
        <a:p>
          <a:endParaRPr lang="ru-RU"/>
        </a:p>
      </dgm:t>
    </dgm:pt>
    <dgm:pt modelId="{3C0CA0A7-B9FC-4FBE-B0D7-6E65C4C86406}" type="sibTrans" cxnId="{CC6CD915-3723-4EF8-9135-A1E644C0D54C}">
      <dgm:prSet/>
      <dgm:spPr/>
      <dgm:t>
        <a:bodyPr/>
        <a:lstStyle/>
        <a:p>
          <a:endParaRPr lang="ru-RU"/>
        </a:p>
      </dgm:t>
    </dgm:pt>
    <dgm:pt modelId="{9C742AC9-FC51-4BC2-ACE4-12635485E0D7}">
      <dgm:prSet phldrT="[Текст]" custT="1"/>
      <dgm:spPr>
        <a:solidFill>
          <a:schemeClr val="accent1">
            <a:hueOff val="0"/>
            <a:satOff val="0"/>
            <a:lumOff val="0"/>
            <a:alpha val="49000"/>
          </a:schemeClr>
        </a:solidFill>
      </dgm:spPr>
      <dgm:t>
        <a:bodyPr/>
        <a:lstStyle/>
        <a:p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выборы 1 раз</a:t>
          </a:r>
        </a:p>
        <a:p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5 лет (для всех выборных органов организаций Профсоюза, Профсоюза)</a:t>
          </a:r>
        </a:p>
      </dgm:t>
    </dgm:pt>
    <dgm:pt modelId="{E9BF313C-C0EE-4210-BB1E-56E23EB01A93}" type="parTrans" cxnId="{C7B760D6-F05C-4607-B383-312767874795}">
      <dgm:prSet/>
      <dgm:spPr/>
      <dgm:t>
        <a:bodyPr/>
        <a:lstStyle/>
        <a:p>
          <a:endParaRPr lang="ru-RU"/>
        </a:p>
      </dgm:t>
    </dgm:pt>
    <dgm:pt modelId="{D9533B11-B23C-411B-AF4C-AB01CCE81FDD}" type="sibTrans" cxnId="{C7B760D6-F05C-4607-B383-312767874795}">
      <dgm:prSet/>
      <dgm:spPr/>
      <dgm:t>
        <a:bodyPr/>
        <a:lstStyle/>
        <a:p>
          <a:endParaRPr lang="ru-RU"/>
        </a:p>
      </dgm:t>
    </dgm:pt>
    <dgm:pt modelId="{14E8A601-6D3C-478B-A55A-FDE895BF3DF6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 первичной профсоюзной организации с правами территориальной организацией Профсоюза;</a:t>
          </a:r>
        </a:p>
      </dgm:t>
    </dgm:pt>
    <dgm:pt modelId="{A40518AE-6E34-4673-918E-E707800E5326}" type="parTrans" cxnId="{138EE6BB-771E-434C-BF90-77FA318C9471}">
      <dgm:prSet/>
      <dgm:spPr/>
      <dgm:t>
        <a:bodyPr/>
        <a:lstStyle/>
        <a:p>
          <a:endParaRPr lang="ru-RU"/>
        </a:p>
      </dgm:t>
    </dgm:pt>
    <dgm:pt modelId="{A1154857-2D7D-417B-A7E3-56B8F5040FCF}" type="sibTrans" cxnId="{138EE6BB-771E-434C-BF90-77FA318C9471}">
      <dgm:prSet/>
      <dgm:spPr/>
      <dgm:t>
        <a:bodyPr/>
        <a:lstStyle/>
        <a:p>
          <a:endParaRPr lang="ru-RU"/>
        </a:p>
      </dgm:t>
    </dgm:pt>
    <dgm:pt modelId="{6509422C-46F2-41E5-82ED-92EE8FE9E0C7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 территориальной организации Профсоюза;</a:t>
          </a:r>
        </a:p>
      </dgm:t>
    </dgm:pt>
    <dgm:pt modelId="{E490573F-D0EE-41A9-B910-84F97B3E472A}" type="parTrans" cxnId="{45F75725-54AD-49A9-A635-832BABDE732A}">
      <dgm:prSet/>
      <dgm:spPr/>
      <dgm:t>
        <a:bodyPr/>
        <a:lstStyle/>
        <a:p>
          <a:endParaRPr lang="ru-RU"/>
        </a:p>
      </dgm:t>
    </dgm:pt>
    <dgm:pt modelId="{A3E23B1D-97A0-4C6E-9363-94146EE78F2C}" type="sibTrans" cxnId="{45F75725-54AD-49A9-A635-832BABDE732A}">
      <dgm:prSet/>
      <dgm:spPr/>
      <dgm:t>
        <a:bodyPr/>
        <a:lstStyle/>
        <a:p>
          <a:endParaRPr lang="ru-RU"/>
        </a:p>
      </dgm:t>
    </dgm:pt>
    <dgm:pt modelId="{C2FA16E8-90FA-41B6-B315-ED252EEB3370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 региональной (межрегиональной) организации Профсоюза;</a:t>
          </a:r>
        </a:p>
      </dgm:t>
    </dgm:pt>
    <dgm:pt modelId="{E21144B8-A15B-423F-BDCD-AE51EAD46FA9}" type="parTrans" cxnId="{B701F669-1CC2-494A-B71D-1285184320AF}">
      <dgm:prSet/>
      <dgm:spPr/>
      <dgm:t>
        <a:bodyPr/>
        <a:lstStyle/>
        <a:p>
          <a:endParaRPr lang="ru-RU"/>
        </a:p>
      </dgm:t>
    </dgm:pt>
    <dgm:pt modelId="{20A092A3-449C-40C7-A00E-8FD8481A3069}" type="sibTrans" cxnId="{B701F669-1CC2-494A-B71D-1285184320AF}">
      <dgm:prSet/>
      <dgm:spPr/>
      <dgm:t>
        <a:bodyPr/>
        <a:lstStyle/>
        <a:p>
          <a:endParaRPr lang="ru-RU"/>
        </a:p>
      </dgm:t>
    </dgm:pt>
    <dgm:pt modelId="{49047DF2-7D1E-4157-BB89-274C0B9F3F06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 Профсоюзе.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00C1BCE-6618-4169-A3CE-A7379770CB7E}" type="parTrans" cxnId="{337C1363-375D-43A6-99D0-5E0463CA6FC4}">
      <dgm:prSet/>
      <dgm:spPr/>
      <dgm:t>
        <a:bodyPr/>
        <a:lstStyle/>
        <a:p>
          <a:endParaRPr lang="ru-RU"/>
        </a:p>
      </dgm:t>
    </dgm:pt>
    <dgm:pt modelId="{0464AB85-2544-4704-8FC1-A74EA64E9D3D}" type="sibTrans" cxnId="{337C1363-375D-43A6-99D0-5E0463CA6FC4}">
      <dgm:prSet/>
      <dgm:spPr/>
      <dgm:t>
        <a:bodyPr/>
        <a:lstStyle/>
        <a:p>
          <a:endParaRPr lang="ru-RU"/>
        </a:p>
      </dgm:t>
    </dgm:pt>
    <dgm:pt modelId="{C1F13413-DEE8-48CE-94BA-6B282F300C81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в первичной профсоюзной организации</a:t>
          </a:r>
        </a:p>
      </dgm:t>
    </dgm:pt>
    <dgm:pt modelId="{24F15F3E-3CC4-4B32-A0C8-3005E862AF3F}" type="parTrans" cxnId="{9D1513BE-D479-47FF-99BB-4C7532F5B3C0}">
      <dgm:prSet/>
      <dgm:spPr/>
      <dgm:t>
        <a:bodyPr/>
        <a:lstStyle/>
        <a:p>
          <a:endParaRPr lang="ru-RU"/>
        </a:p>
      </dgm:t>
    </dgm:pt>
    <dgm:pt modelId="{FD3EB86F-B93E-45C1-93F1-20A675D6665C}" type="sibTrans" cxnId="{9D1513BE-D479-47FF-99BB-4C7532F5B3C0}">
      <dgm:prSet/>
      <dgm:spPr/>
      <dgm:t>
        <a:bodyPr/>
        <a:lstStyle/>
        <a:p>
          <a:endParaRPr lang="ru-RU"/>
        </a:p>
      </dgm:t>
    </dgm:pt>
    <dgm:pt modelId="{DD0FA672-4360-4DB1-AA8A-D562DBB7CE64}" type="pres">
      <dgm:prSet presAssocID="{6EBAC32E-E788-49B7-BA57-33BD99C62B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E740FF-DFE6-403A-81D1-76988BF0C194}" type="pres">
      <dgm:prSet presAssocID="{F5FF0E84-B22F-4505-82A9-BA90ACF2E71B}" presName="linNode" presStyleCnt="0"/>
      <dgm:spPr/>
    </dgm:pt>
    <dgm:pt modelId="{4248A795-1D16-450C-B1A5-101FDAB396C2}" type="pres">
      <dgm:prSet presAssocID="{F5FF0E84-B22F-4505-82A9-BA90ACF2E71B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DD8CA-FB8D-4C75-BECE-5D16929CE1A2}" type="pres">
      <dgm:prSet presAssocID="{3C0CA0A7-B9FC-4FBE-B0D7-6E65C4C86406}" presName="sp" presStyleCnt="0"/>
      <dgm:spPr/>
    </dgm:pt>
    <dgm:pt modelId="{D436D5B8-29CD-4B82-AEA5-5814162B2D8E}" type="pres">
      <dgm:prSet presAssocID="{9C742AC9-FC51-4BC2-ACE4-12635485E0D7}" presName="linNode" presStyleCnt="0"/>
      <dgm:spPr/>
    </dgm:pt>
    <dgm:pt modelId="{A437E620-18D9-41E9-A175-A0CF2447FAFC}" type="pres">
      <dgm:prSet presAssocID="{9C742AC9-FC51-4BC2-ACE4-12635485E0D7}" presName="parentText" presStyleLbl="node1" presStyleIdx="1" presStyleCnt="2" custLinFactNeighborX="7" custLinFactNeighborY="-48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041B5-4EDA-45F5-9DD3-93B286BC4D6D}" type="pres">
      <dgm:prSet presAssocID="{9C742AC9-FC51-4BC2-ACE4-12635485E0D7}" presName="descendantText" presStyleLbl="alignAccFollowNode1" presStyleIdx="0" presStyleCnt="1" custScaleY="102058" custLinFactNeighborX="100" custLinFactNeighborY="-76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01F669-1CC2-494A-B71D-1285184320AF}" srcId="{9C742AC9-FC51-4BC2-ACE4-12635485E0D7}" destId="{C2FA16E8-90FA-41B6-B315-ED252EEB3370}" srcOrd="3" destOrd="0" parTransId="{E21144B8-A15B-423F-BDCD-AE51EAD46FA9}" sibTransId="{20A092A3-449C-40C7-A00E-8FD8481A3069}"/>
    <dgm:cxn modelId="{4A3FD72B-D627-454B-941C-6065EEFF3935}" type="presOf" srcId="{C2FA16E8-90FA-41B6-B315-ED252EEB3370}" destId="{FC1041B5-4EDA-45F5-9DD3-93B286BC4D6D}" srcOrd="0" destOrd="3" presId="urn:microsoft.com/office/officeart/2005/8/layout/vList5"/>
    <dgm:cxn modelId="{146336B4-4F76-49A2-9E1A-C8189CB49A5F}" type="presOf" srcId="{14E8A601-6D3C-478B-A55A-FDE895BF3DF6}" destId="{FC1041B5-4EDA-45F5-9DD3-93B286BC4D6D}" srcOrd="0" destOrd="1" presId="urn:microsoft.com/office/officeart/2005/8/layout/vList5"/>
    <dgm:cxn modelId="{FAE79AE8-28F9-4D71-8DD3-99CF6C80DA94}" type="presOf" srcId="{9C742AC9-FC51-4BC2-ACE4-12635485E0D7}" destId="{A437E620-18D9-41E9-A175-A0CF2447FAFC}" srcOrd="0" destOrd="0" presId="urn:microsoft.com/office/officeart/2005/8/layout/vList5"/>
    <dgm:cxn modelId="{9D1513BE-D479-47FF-99BB-4C7532F5B3C0}" srcId="{9C742AC9-FC51-4BC2-ACE4-12635485E0D7}" destId="{C1F13413-DEE8-48CE-94BA-6B282F300C81}" srcOrd="0" destOrd="0" parTransId="{24F15F3E-3CC4-4B32-A0C8-3005E862AF3F}" sibTransId="{FD3EB86F-B93E-45C1-93F1-20A675D6665C}"/>
    <dgm:cxn modelId="{138EE6BB-771E-434C-BF90-77FA318C9471}" srcId="{9C742AC9-FC51-4BC2-ACE4-12635485E0D7}" destId="{14E8A601-6D3C-478B-A55A-FDE895BF3DF6}" srcOrd="1" destOrd="0" parTransId="{A40518AE-6E34-4673-918E-E707800E5326}" sibTransId="{A1154857-2D7D-417B-A7E3-56B8F5040FCF}"/>
    <dgm:cxn modelId="{A1829891-DCF7-44A7-A491-69B693834653}" type="presOf" srcId="{6EBAC32E-E788-49B7-BA57-33BD99C62B78}" destId="{DD0FA672-4360-4DB1-AA8A-D562DBB7CE64}" srcOrd="0" destOrd="0" presId="urn:microsoft.com/office/officeart/2005/8/layout/vList5"/>
    <dgm:cxn modelId="{337C1363-375D-43A6-99D0-5E0463CA6FC4}" srcId="{9C742AC9-FC51-4BC2-ACE4-12635485E0D7}" destId="{49047DF2-7D1E-4157-BB89-274C0B9F3F06}" srcOrd="4" destOrd="0" parTransId="{800C1BCE-6618-4169-A3CE-A7379770CB7E}" sibTransId="{0464AB85-2544-4704-8FC1-A74EA64E9D3D}"/>
    <dgm:cxn modelId="{620C8D31-A7EA-4AE6-A2BC-30C3A53C15F6}" type="presOf" srcId="{F5FF0E84-B22F-4505-82A9-BA90ACF2E71B}" destId="{4248A795-1D16-450C-B1A5-101FDAB396C2}" srcOrd="0" destOrd="0" presId="urn:microsoft.com/office/officeart/2005/8/layout/vList5"/>
    <dgm:cxn modelId="{CC6CD915-3723-4EF8-9135-A1E644C0D54C}" srcId="{6EBAC32E-E788-49B7-BA57-33BD99C62B78}" destId="{F5FF0E84-B22F-4505-82A9-BA90ACF2E71B}" srcOrd="0" destOrd="0" parTransId="{7E674334-6B0E-4CCA-BE1C-1111AE267BE3}" sibTransId="{3C0CA0A7-B9FC-4FBE-B0D7-6E65C4C86406}"/>
    <dgm:cxn modelId="{C7B760D6-F05C-4607-B383-312767874795}" srcId="{6EBAC32E-E788-49B7-BA57-33BD99C62B78}" destId="{9C742AC9-FC51-4BC2-ACE4-12635485E0D7}" srcOrd="1" destOrd="0" parTransId="{E9BF313C-C0EE-4210-BB1E-56E23EB01A93}" sibTransId="{D9533B11-B23C-411B-AF4C-AB01CCE81FDD}"/>
    <dgm:cxn modelId="{777E3C7C-AB4B-4780-97E3-49B0C922F677}" type="presOf" srcId="{49047DF2-7D1E-4157-BB89-274C0B9F3F06}" destId="{FC1041B5-4EDA-45F5-9DD3-93B286BC4D6D}" srcOrd="0" destOrd="4" presId="urn:microsoft.com/office/officeart/2005/8/layout/vList5"/>
    <dgm:cxn modelId="{E77BF648-0F38-4F7F-B847-ACC5AA4D0F10}" type="presOf" srcId="{C1F13413-DEE8-48CE-94BA-6B282F300C81}" destId="{FC1041B5-4EDA-45F5-9DD3-93B286BC4D6D}" srcOrd="0" destOrd="0" presId="urn:microsoft.com/office/officeart/2005/8/layout/vList5"/>
    <dgm:cxn modelId="{8D638A0A-2133-4BBB-B8FE-DE5E68B6B8EF}" type="presOf" srcId="{6509422C-46F2-41E5-82ED-92EE8FE9E0C7}" destId="{FC1041B5-4EDA-45F5-9DD3-93B286BC4D6D}" srcOrd="0" destOrd="2" presId="urn:microsoft.com/office/officeart/2005/8/layout/vList5"/>
    <dgm:cxn modelId="{45F75725-54AD-49A9-A635-832BABDE732A}" srcId="{9C742AC9-FC51-4BC2-ACE4-12635485E0D7}" destId="{6509422C-46F2-41E5-82ED-92EE8FE9E0C7}" srcOrd="2" destOrd="0" parTransId="{E490573F-D0EE-41A9-B910-84F97B3E472A}" sibTransId="{A3E23B1D-97A0-4C6E-9363-94146EE78F2C}"/>
    <dgm:cxn modelId="{B7792F83-F23F-4A35-9391-F22AEA361890}" type="presParOf" srcId="{DD0FA672-4360-4DB1-AA8A-D562DBB7CE64}" destId="{EBE740FF-DFE6-403A-81D1-76988BF0C194}" srcOrd="0" destOrd="0" presId="urn:microsoft.com/office/officeart/2005/8/layout/vList5"/>
    <dgm:cxn modelId="{A65DFD2F-70FB-425F-BFFB-AACFF5432E8B}" type="presParOf" srcId="{EBE740FF-DFE6-403A-81D1-76988BF0C194}" destId="{4248A795-1D16-450C-B1A5-101FDAB396C2}" srcOrd="0" destOrd="0" presId="urn:microsoft.com/office/officeart/2005/8/layout/vList5"/>
    <dgm:cxn modelId="{18D3E4DD-FD14-4EBE-9D8B-2CC2724B55A8}" type="presParOf" srcId="{DD0FA672-4360-4DB1-AA8A-D562DBB7CE64}" destId="{C6FDD8CA-FB8D-4C75-BECE-5D16929CE1A2}" srcOrd="1" destOrd="0" presId="urn:microsoft.com/office/officeart/2005/8/layout/vList5"/>
    <dgm:cxn modelId="{D4FC1EE5-88BD-4EBA-9757-8DB3FB69AB9F}" type="presParOf" srcId="{DD0FA672-4360-4DB1-AA8A-D562DBB7CE64}" destId="{D436D5B8-29CD-4B82-AEA5-5814162B2D8E}" srcOrd="2" destOrd="0" presId="urn:microsoft.com/office/officeart/2005/8/layout/vList5"/>
    <dgm:cxn modelId="{F1EC77D0-46F9-4123-AB96-1923AA38693D}" type="presParOf" srcId="{D436D5B8-29CD-4B82-AEA5-5814162B2D8E}" destId="{A437E620-18D9-41E9-A175-A0CF2447FAFC}" srcOrd="0" destOrd="0" presId="urn:microsoft.com/office/officeart/2005/8/layout/vList5"/>
    <dgm:cxn modelId="{AFFB039B-DF81-4F84-9BBC-330643BF443D}" type="presParOf" srcId="{D436D5B8-29CD-4B82-AEA5-5814162B2D8E}" destId="{FC1041B5-4EDA-45F5-9DD3-93B286BC4D6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3892B-2C89-4FD8-9994-699230BADB34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C0C4D-5698-41A9-90E4-7BC8326B46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19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0081C-530E-4B2E-B694-F50BE4A12EC5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E1229-227B-4DB5-9FEA-3D92FED44E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66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9251-7037-4D3D-BCD2-A0FFCE32B50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90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="" xmlns:a16="http://schemas.microsoft.com/office/drawing/2014/main" id="{83B97C74-0CB9-4652-A3CD-79156C3B08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>
            <a:extLst>
              <a:ext uri="{FF2B5EF4-FFF2-40B4-BE49-F238E27FC236}">
                <a16:creationId xmlns="" xmlns:a16="http://schemas.microsoft.com/office/drawing/2014/main" id="{03A1B1A4-1831-48C2-AB71-D39C054DEF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>
            <a:extLst>
              <a:ext uri="{FF2B5EF4-FFF2-40B4-BE49-F238E27FC236}">
                <a16:creationId xmlns="" xmlns:a16="http://schemas.microsoft.com/office/drawing/2014/main" id="{C65B2DE0-BAC0-415E-8DB6-5D9A0D24D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692D14-96BF-4C90-920E-33A38A95EF84}" type="slidenum">
              <a:rPr lang="ru-RU" altLang="ru-RU">
                <a:latin typeface="Calibri" panose="020F0502020204030204" pitchFamily="34" charset="0"/>
              </a:rPr>
              <a:pPr/>
              <a:t>23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29799C-2A96-4954-BD36-92F64D6F2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231BBB2-2A63-43F5-86B1-626131232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B9B2292-AE12-4227-9DC8-D979E13C3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409AF7-A746-462C-94F9-69729A96D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246077C-2ED6-4715-8B95-249F9F34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194110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8C3CD0-1B5B-44AB-982F-96BF8DC2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4312BF8-8E18-4B0E-9077-4062B56CD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BB50C74-EE0D-40C1-95A5-7564CCF9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644084-566E-4263-831A-B29FACCB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07F5DE-E16B-4C69-9D56-652F88F3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305120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99236B-F51A-4D59-AA4A-8968205F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C76F8A5-E23C-4E81-A000-CCB8C99D7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55FD1F5-29B7-44C4-81B3-C021AFA29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28F5D6C-6671-4275-8A33-F725D2A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45503D3-DC2B-4DCC-9ED9-C6051B13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400420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D00CE1-4D39-43B4-891C-FFCE9030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734AA0-F317-426F-ABCD-E266157FD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FD1C11F-7A16-437C-8D08-2946B6C7E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21726B-19CA-4465-ABA8-2B97F675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4538CDF-1E50-4B9E-B661-C4F4652E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9998FA4-3252-4079-A588-0C2D5BB6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351606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B89B35-EB7F-4DC6-B0E3-D3FF7BF96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F78FCBF-6F5C-46D8-BB3A-4CA0CA2BA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2246448-6DF0-4BF9-9D8A-70823DF7D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76DABF-B98F-4828-93A0-57E2B4CD94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CCF8313-1D01-46FA-80BC-D04790F07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4DEDF6A-E32D-463C-8F0F-54556A53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70BC533-23BB-418A-A027-7F318703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DF668E0-7EF7-4AD2-986D-88008549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1443682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0D964E-8668-4195-8F3F-71FE5BD8B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28442CD-3431-4C2B-9984-AF5A5AC4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EB893CC-E743-4A36-91AD-855A5FA91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7CA71F0-8F9C-4F00-91EA-C292050E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4181631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7927DE0C-DE9F-4933-BA7B-20735DAE1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5C7BA24-8594-4651-9AEE-A30696A13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79226B6-1436-466E-A727-DFA2253E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273953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666A12-943C-4452-A09D-077128EC5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AE2471-2356-4F17-B49E-048586584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019914D-B80D-4758-AD6A-BCA2F9D6E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B58EF3F-7DCE-4D89-8F02-C9E40EF6D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4A26BE0-640C-4ED3-B0BD-9715D6037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1450BAA-1EF9-441C-8446-C89377BA5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401212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A61741-030C-4176-96EA-DFC22599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4F20505-480F-44ED-BFA8-55D8278590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50941A3-5837-44F9-8572-41166A02D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88ED0AD-FFC2-44D8-AEA4-22B15E2EA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9CBE6F-F4F3-4DBF-A5C1-32E504DBE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E641B8E-08C2-4945-A24E-7DA5E87B2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294570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480A11-92DD-4E81-8F69-F0B585E1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87615A7-A3A9-417A-A2AC-E3FB7FD50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D8E7AF2-717F-4CDE-BA3E-028A69BB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9422B6C-75CE-4941-8EE7-8A9F75ECD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446D2E-5BBE-4721-8D6C-A127ACE75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671216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D50064A-3668-4F85-940E-737FB3945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A13A2DC-2604-4E25-8C44-984D850DC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6A0C5BE-3BF3-4D40-A4ED-F646F863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F005FA-FC49-4417-A004-FD8ABA6E1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FC60E7-D9B8-4824-A3B6-CBAF3FB8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137846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2E45B8-8240-419E-9949-401A08DF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825D19B-73D1-4251-A755-A901EBC8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8FA8F0C-3C4C-4CA0-A05C-C45562C37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BDC314-4CA3-48AC-961C-505B56A40176}" type="datetimeFigureOut">
              <a:rPr lang="fr-FR" smtClean="0"/>
              <a:pPr>
                <a:defRPr/>
              </a:pPr>
              <a:t>29/10/2020</a:t>
            </a:fld>
            <a:endParaRPr lang="fr-C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28EE0F-DFDD-426F-878F-685326C7C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14B3F10-81FE-4DE8-A626-7083F745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D8795-878D-40E8-8013-27AD3710C67D}" type="slidenum">
              <a:rPr lang="fr-CA" altLang="ru-RU" smtClean="0"/>
              <a:pPr/>
              <a:t>‹#›</a:t>
            </a:fld>
            <a:endParaRPr lang="fr-CA" altLang="ru-RU"/>
          </a:p>
        </p:txBody>
      </p:sp>
    </p:spTree>
    <p:extLst>
      <p:ext uri="{BB962C8B-B14F-4D97-AF65-F5344CB8AC3E}">
        <p14:creationId xmlns:p14="http://schemas.microsoft.com/office/powerpoint/2010/main" val="5776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jpeg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F1DE7D7-5EC4-47EB-84FB-235A922F0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87" y="1772816"/>
            <a:ext cx="8932621" cy="352839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6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единого Устава Профсоюза заложена в Уставе Профсоюза </a:t>
            </a:r>
            <a:r>
              <a:rPr lang="ru-RU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2010 года, сохраняется и совершенствуется в проекте Устава</a:t>
            </a:r>
            <a:endParaRPr lang="ru-RU" sz="5400" b="1" i="1" dirty="0">
              <a:solidFill>
                <a:srgbClr val="7030A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C740C9-C534-4052-A581-3275324B5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0" y="260648"/>
            <a:ext cx="792088" cy="792088"/>
          </a:xfrm>
          <a:prstGeom prst="rect">
            <a:avLst/>
          </a:prstGeom>
        </p:spPr>
      </p:pic>
      <p:pic>
        <p:nvPicPr>
          <p:cNvPr id="7" name="Рисунок 5" descr="logo_profsouz_new_mini_001.jpg">
            <a:extLst>
              <a:ext uri="{FF2B5EF4-FFF2-40B4-BE49-F238E27FC236}">
                <a16:creationId xmlns="" xmlns:a16="http://schemas.microsoft.com/office/drawing/2014/main" id="{029DF0AB-9F9E-4A94-B9C9-C15E4AB884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602138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6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721358"/>
              </p:ext>
            </p:extLst>
          </p:nvPr>
        </p:nvGraphicFramePr>
        <p:xfrm>
          <a:off x="217511" y="408256"/>
          <a:ext cx="8708977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logo_profsouz_new_mini_00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92413" y="5981758"/>
            <a:ext cx="500066" cy="55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4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2124075" y="4941888"/>
            <a:ext cx="510540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>
              <a:solidFill>
                <a:schemeClr val="tx1">
                  <a:tint val="75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>
                <a:solidFill>
                  <a:schemeClr val="tx1">
                    <a:tint val="75000"/>
                  </a:schemeClr>
                </a:solidFill>
              </a:rPr>
              <a:t>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>
              <a:solidFill>
                <a:schemeClr val="tx1">
                  <a:tint val="75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>
              <a:solidFill>
                <a:schemeClr val="tx1">
                  <a:tint val="75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>
              <a:solidFill>
                <a:schemeClr val="tx1">
                  <a:tint val="75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>
              <a:solidFill>
                <a:schemeClr val="tx1">
                  <a:tint val="75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875" y="1125538"/>
            <a:ext cx="3600450" cy="1150937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ЮРИДИЧЕСКИЕ ЛИЦА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55875" y="2276475"/>
            <a:ext cx="1728788" cy="431800"/>
          </a:xfrm>
          <a:prstGeom prst="rect">
            <a:avLst/>
          </a:prstGeom>
          <a:solidFill>
            <a:srgbClr val="FFE575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КОММЕРЧЕСКИЕ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4663" y="2276475"/>
            <a:ext cx="1871662" cy="431800"/>
          </a:xfrm>
          <a:prstGeom prst="rect">
            <a:avLst/>
          </a:prstGeom>
          <a:solidFill>
            <a:srgbClr val="FFE575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НЕКОММЕРЧЕСКИЕ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260648"/>
            <a:ext cx="655272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ВИДЫ ЮРИДИЧЕСКИХ ЛИЦ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3861048"/>
            <a:ext cx="2808287" cy="230505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Корпорации 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</a:rPr>
              <a:t>- организации, учредители которых </a:t>
            </a:r>
            <a:r>
              <a:rPr lang="ru-RU" sz="1600" b="1" dirty="0">
                <a:solidFill>
                  <a:schemeClr val="tx1"/>
                </a:solidFill>
              </a:rPr>
              <a:t>становятся</a:t>
            </a:r>
            <a:r>
              <a:rPr lang="ru-RU" sz="1600" dirty="0">
                <a:solidFill>
                  <a:schemeClr val="tx1"/>
                </a:solidFill>
              </a:rPr>
              <a:t> их участниками, приобретают права членства и  формируют их высший орган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9338" y="3860800"/>
            <a:ext cx="2808287" cy="230505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Унитарные организации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</a:rPr>
              <a:t>- организации, учредители которых </a:t>
            </a:r>
            <a:r>
              <a:rPr lang="ru-RU" sz="1600" b="1" dirty="0">
                <a:solidFill>
                  <a:schemeClr val="tx1"/>
                </a:solidFill>
              </a:rPr>
              <a:t>не становятся </a:t>
            </a:r>
            <a:r>
              <a:rPr lang="ru-RU" sz="1600" dirty="0">
                <a:solidFill>
                  <a:schemeClr val="tx1"/>
                </a:solidFill>
              </a:rPr>
              <a:t>их участниками и </a:t>
            </a:r>
            <a:r>
              <a:rPr lang="ru-RU" sz="1600" b="1" dirty="0">
                <a:solidFill>
                  <a:schemeClr val="tx1"/>
                </a:solidFill>
              </a:rPr>
              <a:t>не приобретают прав членства</a:t>
            </a:r>
          </a:p>
        </p:txBody>
      </p:sp>
      <p:sp>
        <p:nvSpPr>
          <p:cNvPr id="18" name="Стрелка углом 17"/>
          <p:cNvSpPr/>
          <p:nvPr/>
        </p:nvSpPr>
        <p:spPr>
          <a:xfrm rot="16200000" flipH="1">
            <a:off x="1349375" y="2546351"/>
            <a:ext cx="2052637" cy="360362"/>
          </a:xfrm>
          <a:prstGeom prst="bentArrow">
            <a:avLst/>
          </a:prstGeom>
          <a:solidFill>
            <a:srgbClr val="00206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углом 18"/>
          <p:cNvSpPr/>
          <p:nvPr/>
        </p:nvSpPr>
        <p:spPr>
          <a:xfrm rot="16200000" flipH="1" flipV="1">
            <a:off x="5310188" y="2546350"/>
            <a:ext cx="2052637" cy="360363"/>
          </a:xfrm>
          <a:prstGeom prst="bentArrow">
            <a:avLst/>
          </a:prstGeom>
          <a:solidFill>
            <a:srgbClr val="00206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DEE8BF8A-F80F-4EFA-8C3E-9C67134C50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602138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575" y="188912"/>
            <a:ext cx="2447925" cy="935831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КОРПОРАЦИИ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987824" y="836712"/>
            <a:ext cx="432048" cy="503960"/>
          </a:xfrm>
          <a:prstGeom prst="straightConnector1">
            <a:avLst/>
          </a:prstGeom>
          <a:ln w="50800" cap="flat">
            <a:solidFill>
              <a:srgbClr val="002060"/>
            </a:solidFill>
            <a:miter lim="800000"/>
            <a:headEnd type="none"/>
            <a:tailEnd type="triangle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436096" y="836712"/>
            <a:ext cx="432048" cy="503960"/>
          </a:xfrm>
          <a:prstGeom prst="straightConnector1">
            <a:avLst/>
          </a:prstGeom>
          <a:ln w="50800" cap="flat">
            <a:solidFill>
              <a:srgbClr val="002060"/>
            </a:solidFill>
            <a:miter lim="800000"/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187450" y="1412875"/>
            <a:ext cx="2016125" cy="4318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80063" y="1412875"/>
            <a:ext cx="2087562" cy="43180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НЕКОММЕРЧЕСКИЕ</a:t>
            </a:r>
          </a:p>
        </p:txBody>
      </p:sp>
      <p:cxnSp>
        <p:nvCxnSpPr>
          <p:cNvPr id="11" name="Соединительная линия уступом 10"/>
          <p:cNvCxnSpPr>
            <a:endCxn id="7" idx="1"/>
          </p:cNvCxnSpPr>
          <p:nvPr/>
        </p:nvCxnSpPr>
        <p:spPr>
          <a:xfrm rot="5400000" flipH="1" flipV="1">
            <a:off x="288132" y="1808956"/>
            <a:ext cx="1079500" cy="719137"/>
          </a:xfrm>
          <a:prstGeom prst="bentConnector2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79388" y="2708275"/>
            <a:ext cx="1439862" cy="433388"/>
          </a:xfrm>
          <a:prstGeom prst="roundRect">
            <a:avLst/>
          </a:prstGeom>
          <a:solidFill>
            <a:srgbClr val="FFE5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Хозяйственные партнерства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835150" y="1844675"/>
            <a:ext cx="0" cy="136842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684213" y="3213100"/>
            <a:ext cx="1439862" cy="431800"/>
          </a:xfrm>
          <a:prstGeom prst="roundRect">
            <a:avLst/>
          </a:prstGeom>
          <a:solidFill>
            <a:srgbClr val="FFE5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Хозяйственные Общества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2627313" y="1844675"/>
            <a:ext cx="0" cy="143986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2268538" y="3284538"/>
            <a:ext cx="1727398" cy="431800"/>
          </a:xfrm>
          <a:prstGeom prst="roundRect">
            <a:avLst/>
          </a:prstGeom>
          <a:solidFill>
            <a:srgbClr val="FFE5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Хозяйственные товарищества</a:t>
            </a:r>
          </a:p>
        </p:txBody>
      </p:sp>
      <p:cxnSp>
        <p:nvCxnSpPr>
          <p:cNvPr id="30" name="Прямая соединительная линия 29"/>
          <p:cNvCxnSpPr>
            <a:stCxn id="7" idx="2"/>
          </p:cNvCxnSpPr>
          <p:nvPr/>
        </p:nvCxnSpPr>
        <p:spPr>
          <a:xfrm>
            <a:off x="2195513" y="1844675"/>
            <a:ext cx="0" cy="2160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1403350" y="4005263"/>
            <a:ext cx="1728788" cy="431800"/>
          </a:xfrm>
          <a:prstGeom prst="roundRect">
            <a:avLst/>
          </a:prstGeom>
          <a:solidFill>
            <a:srgbClr val="FFE5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Производственные кооперативы</a:t>
            </a:r>
          </a:p>
        </p:txBody>
      </p:sp>
      <p:cxnSp>
        <p:nvCxnSpPr>
          <p:cNvPr id="33" name="Соединительная линия уступом 10"/>
          <p:cNvCxnSpPr/>
          <p:nvPr/>
        </p:nvCxnSpPr>
        <p:spPr>
          <a:xfrm rot="16200000" flipV="1">
            <a:off x="3113087" y="1719263"/>
            <a:ext cx="936625" cy="755650"/>
          </a:xfrm>
          <a:prstGeom prst="bentConnector2">
            <a:avLst/>
          </a:prstGeom>
          <a:ln w="15875" cmpd="sng">
            <a:miter lim="800000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2987675" y="2565400"/>
            <a:ext cx="1655763" cy="647700"/>
          </a:xfrm>
          <a:prstGeom prst="roundRect">
            <a:avLst/>
          </a:prstGeom>
          <a:solidFill>
            <a:srgbClr val="FFE5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Крестьянские (фермерские) хозяйства </a:t>
            </a:r>
          </a:p>
        </p:txBody>
      </p:sp>
      <p:cxnSp>
        <p:nvCxnSpPr>
          <p:cNvPr id="51" name="Соединительная линия уступом 10"/>
          <p:cNvCxnSpPr/>
          <p:nvPr/>
        </p:nvCxnSpPr>
        <p:spPr>
          <a:xfrm rot="5400000" flipH="1" flipV="1">
            <a:off x="4752182" y="1880394"/>
            <a:ext cx="1008062" cy="647700"/>
          </a:xfrm>
          <a:prstGeom prst="bentConnector2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>
          <a:xfrm>
            <a:off x="4716463" y="2565400"/>
            <a:ext cx="1439862" cy="576263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Казачьи общества</a:t>
            </a:r>
          </a:p>
        </p:txBody>
      </p:sp>
      <p:cxnSp>
        <p:nvCxnSpPr>
          <p:cNvPr id="57" name="Соединительная линия уступом 10"/>
          <p:cNvCxnSpPr/>
          <p:nvPr/>
        </p:nvCxnSpPr>
        <p:spPr bwMode="black">
          <a:xfrm rot="5400000" flipH="1" flipV="1">
            <a:off x="5219700" y="1917700"/>
            <a:ext cx="720725" cy="574675"/>
          </a:xfrm>
          <a:prstGeom prst="bentConnector3">
            <a:avLst>
              <a:gd name="adj1" fmla="val 50000"/>
            </a:avLst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292725" y="3141663"/>
            <a:ext cx="0" cy="2159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Скругленный прямоугольник 67"/>
          <p:cNvSpPr/>
          <p:nvPr/>
        </p:nvSpPr>
        <p:spPr>
          <a:xfrm>
            <a:off x="4427538" y="3357563"/>
            <a:ext cx="1657350" cy="647700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Товарищества собственников недвижимости </a:t>
            </a:r>
          </a:p>
        </p:txBody>
      </p:sp>
      <p:cxnSp>
        <p:nvCxnSpPr>
          <p:cNvPr id="75" name="Соединительная линия уступом 10"/>
          <p:cNvCxnSpPr/>
          <p:nvPr/>
        </p:nvCxnSpPr>
        <p:spPr>
          <a:xfrm rot="16200000" flipV="1">
            <a:off x="7595394" y="1772444"/>
            <a:ext cx="936625" cy="792163"/>
          </a:xfrm>
          <a:prstGeom prst="bentConnector2">
            <a:avLst/>
          </a:prstGeom>
          <a:ln w="158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Скругленный прямоугольник 77"/>
          <p:cNvSpPr/>
          <p:nvPr/>
        </p:nvSpPr>
        <p:spPr>
          <a:xfrm>
            <a:off x="7451725" y="2636838"/>
            <a:ext cx="1512888" cy="863600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Общины коренных малочисленных народов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6300788" y="1844675"/>
            <a:ext cx="0" cy="277177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5004049" y="4508500"/>
            <a:ext cx="1584076" cy="576263"/>
          </a:xfrm>
          <a:prstGeom prst="roundRect">
            <a:avLst/>
          </a:prstGeom>
          <a:solidFill>
            <a:srgbClr val="A2B2F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Общественные организации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7092950" y="1844675"/>
            <a:ext cx="0" cy="266382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Скругленный прямоугольник 84"/>
          <p:cNvSpPr/>
          <p:nvPr/>
        </p:nvSpPr>
        <p:spPr>
          <a:xfrm>
            <a:off x="6804025" y="4508500"/>
            <a:ext cx="1439863" cy="576263"/>
          </a:xfrm>
          <a:prstGeom prst="roundRect">
            <a:avLst/>
          </a:prstGeom>
          <a:solidFill>
            <a:srgbClr val="A2B2F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Ассоциации (союзы)</a:t>
            </a:r>
          </a:p>
        </p:txBody>
      </p:sp>
      <p:cxnSp>
        <p:nvCxnSpPr>
          <p:cNvPr id="87" name="Соединительная линия уступом 10"/>
          <p:cNvCxnSpPr/>
          <p:nvPr/>
        </p:nvCxnSpPr>
        <p:spPr>
          <a:xfrm rot="16200000" flipV="1">
            <a:off x="7398544" y="2042319"/>
            <a:ext cx="792163" cy="396875"/>
          </a:xfrm>
          <a:prstGeom prst="bentConnector3">
            <a:avLst>
              <a:gd name="adj1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8027988" y="3500438"/>
            <a:ext cx="0" cy="215900"/>
          </a:xfrm>
          <a:prstGeom prst="line">
            <a:avLst/>
          </a:prstGeom>
          <a:ln w="158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кругленный прямоугольник 90"/>
          <p:cNvSpPr/>
          <p:nvPr/>
        </p:nvSpPr>
        <p:spPr>
          <a:xfrm>
            <a:off x="7235825" y="3716338"/>
            <a:ext cx="1728788" cy="433387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Потребительские кооперативы</a:t>
            </a:r>
          </a:p>
        </p:txBody>
      </p:sp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700415CD-8892-4C8A-9959-C56401A2E8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2" y="609319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8B020BB5-C9C0-47BD-B161-0FA97EADCD87}"/>
              </a:ext>
            </a:extLst>
          </p:cNvPr>
          <p:cNvCxnSpPr>
            <a:cxnSpLocks/>
          </p:cNvCxnSpPr>
          <p:nvPr/>
        </p:nvCxnSpPr>
        <p:spPr>
          <a:xfrm>
            <a:off x="5866660" y="5084763"/>
            <a:ext cx="0" cy="6480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1305FABF-D483-4FB6-9E7F-4D88DCF3FC0A}"/>
              </a:ext>
            </a:extLst>
          </p:cNvPr>
          <p:cNvCxnSpPr>
            <a:cxnSpLocks/>
          </p:cNvCxnSpPr>
          <p:nvPr/>
        </p:nvCxnSpPr>
        <p:spPr>
          <a:xfrm>
            <a:off x="7524328" y="5084763"/>
            <a:ext cx="0" cy="6480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55">
            <a:extLst>
              <a:ext uri="{FF2B5EF4-FFF2-40B4-BE49-F238E27FC236}">
                <a16:creationId xmlns="" xmlns:a16="http://schemas.microsoft.com/office/drawing/2014/main" id="{A1F5F302-6EE2-4160-B566-ADB6C0D877AF}"/>
              </a:ext>
            </a:extLst>
          </p:cNvPr>
          <p:cNvSpPr/>
          <p:nvPr/>
        </p:nvSpPr>
        <p:spPr>
          <a:xfrm>
            <a:off x="4929241" y="5732835"/>
            <a:ext cx="1657350" cy="718765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Общероссийский профсоюз Образования</a:t>
            </a:r>
          </a:p>
        </p:txBody>
      </p:sp>
      <p:sp>
        <p:nvSpPr>
          <p:cNvPr id="10" name="Скругленный прямоугольник 55">
            <a:extLst>
              <a:ext uri="{FF2B5EF4-FFF2-40B4-BE49-F238E27FC236}">
                <a16:creationId xmlns="" xmlns:a16="http://schemas.microsoft.com/office/drawing/2014/main" id="{E62D5935-1451-4980-9880-7E06536CC212}"/>
              </a:ext>
            </a:extLst>
          </p:cNvPr>
          <p:cNvSpPr/>
          <p:nvPr/>
        </p:nvSpPr>
        <p:spPr>
          <a:xfrm>
            <a:off x="6828092" y="5732834"/>
            <a:ext cx="1776355" cy="718765"/>
          </a:xfrm>
          <a:prstGeom prst="roundRect">
            <a:avLst/>
          </a:prstGeom>
          <a:solidFill>
            <a:srgbClr val="A2B2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ФНПР, АПРНС РФ</a:t>
            </a:r>
          </a:p>
        </p:txBody>
      </p:sp>
    </p:spTree>
    <p:extLst>
      <p:ext uri="{BB962C8B-B14F-4D97-AF65-F5344CB8AC3E}">
        <p14:creationId xmlns:p14="http://schemas.microsoft.com/office/powerpoint/2010/main" val="3522221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429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/>
          </a:p>
          <a:p>
            <a:pPr marL="0" lvl="1" algn="ctr"/>
            <a:endParaRPr lang="ru-RU" sz="1400" dirty="0">
              <a:latin typeface="Century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03E7F36-A371-430B-9EE2-94DE85098FF8}"/>
              </a:ext>
            </a:extLst>
          </p:cNvPr>
          <p:cNvSpPr txBox="1"/>
          <p:nvPr/>
        </p:nvSpPr>
        <p:spPr>
          <a:xfrm>
            <a:off x="395536" y="1468645"/>
            <a:ext cx="45847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общероссийский профсоюз - добровольное объединение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членов профсоюза 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14A31EC-E358-4B89-9207-3F2F67751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47" y="4146301"/>
            <a:ext cx="3286304" cy="225933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AC0ECC7-D824-4E66-8346-409A43690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950" y="4243263"/>
            <a:ext cx="2950505" cy="21867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73EB4FD-71E8-49B6-A2C7-FC385E3C33D7}"/>
              </a:ext>
            </a:extLst>
          </p:cNvPr>
          <p:cNvSpPr txBox="1"/>
          <p:nvPr/>
        </p:nvSpPr>
        <p:spPr>
          <a:xfrm>
            <a:off x="4464496" y="1468645"/>
            <a:ext cx="457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общероссийское объединение (ассоциация) профсоюзов </a:t>
            </a:r>
            <a:r>
              <a:rPr lang="ru-RU" sz="2800" b="1" dirty="0"/>
              <a:t>- </a:t>
            </a:r>
            <a:r>
              <a:rPr lang="ru-RU" sz="2800" dirty="0"/>
              <a:t>добровольное объединение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общероссийских профсоюзов</a:t>
            </a:r>
            <a:endParaRPr lang="ru-RU" sz="2800" b="1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842DAE1-F5DA-493C-8C08-8EBA7248AF6A}"/>
              </a:ext>
            </a:extLst>
          </p:cNvPr>
          <p:cNvSpPr txBox="1"/>
          <p:nvPr/>
        </p:nvSpPr>
        <p:spPr>
          <a:xfrm>
            <a:off x="1259632" y="155041"/>
            <a:ext cx="676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Федеральный закон от 12.01.1996 № 10-ФЗ</a:t>
            </a:r>
          </a:p>
          <a:p>
            <a:pPr algn="ctr"/>
            <a:r>
              <a:rPr lang="ru-RU" sz="2000" b="1" dirty="0"/>
              <a:t>«О профессиональных союзах, их правах и гарантиях деятельности»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DC2CEC6E-5DD8-44A2-B4F9-3A897C7E0A8B}"/>
              </a:ext>
            </a:extLst>
          </p:cNvPr>
          <p:cNvSpPr/>
          <p:nvPr/>
        </p:nvSpPr>
        <p:spPr>
          <a:xfrm>
            <a:off x="175423" y="954124"/>
            <a:ext cx="3676498" cy="57888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Структура Федерации Независимых Профсоюзов России</a:t>
            </a:r>
          </a:p>
        </p:txBody>
      </p:sp>
      <p:sp>
        <p:nvSpPr>
          <p:cNvPr id="16" name="Стрелка вниз 15">
            <a:extLst>
              <a:ext uri="{FF2B5EF4-FFF2-40B4-BE49-F238E27FC236}">
                <a16:creationId xmlns="" xmlns:a16="http://schemas.microsoft.com/office/drawing/2014/main" id="{EAC8FC7D-B7E3-45AA-8A27-F0C6EF3775F3}"/>
              </a:ext>
            </a:extLst>
          </p:cNvPr>
          <p:cNvSpPr/>
          <p:nvPr/>
        </p:nvSpPr>
        <p:spPr>
          <a:xfrm>
            <a:off x="1763641" y="1574046"/>
            <a:ext cx="500062" cy="442613"/>
          </a:xfrm>
          <a:prstGeom prst="downArrow">
            <a:avLst/>
          </a:prstGeom>
          <a:solidFill>
            <a:srgbClr val="FF0000"/>
          </a:solidFill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3DB39E1-6706-471E-85AC-88CF0329BDBC}"/>
              </a:ext>
            </a:extLst>
          </p:cNvPr>
          <p:cNvSpPr/>
          <p:nvPr/>
        </p:nvSpPr>
        <p:spPr>
          <a:xfrm>
            <a:off x="667296" y="2879770"/>
            <a:ext cx="3143250" cy="1000125"/>
          </a:xfrm>
          <a:prstGeom prst="rect">
            <a:avLst/>
          </a:prstGeom>
          <a:solidFill>
            <a:schemeClr val="accent3"/>
          </a:solidFill>
          <a:ln cmpd="sng">
            <a:prstDash val="solid"/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Общероссийские, межрегиональные профсоюзы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5B12368A-3486-4756-94C3-77489F6C89B3}"/>
              </a:ext>
            </a:extLst>
          </p:cNvPr>
          <p:cNvSpPr/>
          <p:nvPr/>
        </p:nvSpPr>
        <p:spPr>
          <a:xfrm>
            <a:off x="481024" y="2090300"/>
            <a:ext cx="3786188" cy="500063"/>
          </a:xfrm>
          <a:prstGeom prst="rect">
            <a:avLst/>
          </a:prstGeom>
          <a:solidFill>
            <a:schemeClr val="accent3"/>
          </a:solidFill>
          <a:ln cmpd="sng">
            <a:prstDash val="solid"/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Членские организации ФНПР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0AE6A9C-D94D-40D4-BC66-180AC3ECDDA2}"/>
              </a:ext>
            </a:extLst>
          </p:cNvPr>
          <p:cNvSpPr txBox="1"/>
          <p:nvPr/>
        </p:nvSpPr>
        <p:spPr>
          <a:xfrm>
            <a:off x="323528" y="79518"/>
            <a:ext cx="8606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effectLst>
                  <a:outerShdw blurRad="50800" dist="50800" dir="5400000" algn="ctr" rotWithShape="0">
                    <a:schemeClr val="bg1">
                      <a:lumMod val="75000"/>
                    </a:schemeClr>
                  </a:outerShdw>
                </a:effectLst>
              </a:rPr>
              <a:t>Структура ассоциации (союза) и общественной объединения</a:t>
            </a:r>
          </a:p>
          <a:p>
            <a:pPr algn="ctr">
              <a:defRPr/>
            </a:pPr>
            <a:r>
              <a:rPr lang="ru-RU" sz="2000" b="1" dirty="0">
                <a:effectLst>
                  <a:outerShdw blurRad="50800" dist="50800" dir="5400000" algn="ctr" rotWithShape="0">
                    <a:schemeClr val="bg1">
                      <a:lumMod val="75000"/>
                    </a:schemeClr>
                  </a:outerShdw>
                </a:effectLst>
              </a:rPr>
              <a:t> (на примере ФНПР и Общероссийского Профсоюза образования)</a:t>
            </a:r>
            <a:endParaRPr lang="ru-RU" sz="2800" b="1" dirty="0">
              <a:effectLst>
                <a:outerShdw blurRad="50800" dist="50800" dir="5400000" algn="ctr" rotWithShape="0">
                  <a:schemeClr val="bg1">
                    <a:lumMod val="75000"/>
                  </a:schemeClr>
                </a:outerShdw>
              </a:effectLst>
            </a:endParaRPr>
          </a:p>
        </p:txBody>
      </p:sp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0514DDFF-B003-4F14-94B4-2AB7F0FC5A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16" y="2959652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5" descr="logo_profsouz_new_mini_001.jpg">
            <a:extLst>
              <a:ext uri="{FF2B5EF4-FFF2-40B4-BE49-F238E27FC236}">
                <a16:creationId xmlns="" xmlns:a16="http://schemas.microsoft.com/office/drawing/2014/main" id="{EB08D1F9-0266-4F8A-B3D6-69CAC1B80A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0" y="617378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13">
            <a:extLst>
              <a:ext uri="{FF2B5EF4-FFF2-40B4-BE49-F238E27FC236}">
                <a16:creationId xmlns="" xmlns:a16="http://schemas.microsoft.com/office/drawing/2014/main" id="{9CED41A9-DB91-4E35-B790-F39FFFB39A8D}"/>
              </a:ext>
            </a:extLst>
          </p:cNvPr>
          <p:cNvSpPr/>
          <p:nvPr/>
        </p:nvSpPr>
        <p:spPr>
          <a:xfrm>
            <a:off x="4456652" y="826735"/>
            <a:ext cx="3676498" cy="105560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Структура Общероссийского Профсоюза образования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F83C4EC-A47F-4EC4-9A08-230AA7947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870" y="1364694"/>
            <a:ext cx="426757" cy="432854"/>
          </a:xfrm>
          <a:prstGeom prst="rect">
            <a:avLst/>
          </a:prstGeom>
        </p:spPr>
      </p:pic>
      <p:sp>
        <p:nvSpPr>
          <p:cNvPr id="9" name="Стрелка вниз 15">
            <a:extLst>
              <a:ext uri="{FF2B5EF4-FFF2-40B4-BE49-F238E27FC236}">
                <a16:creationId xmlns="" xmlns:a16="http://schemas.microsoft.com/office/drawing/2014/main" id="{2D68F366-9641-4393-A592-662D94EE9B01}"/>
              </a:ext>
            </a:extLst>
          </p:cNvPr>
          <p:cNvSpPr/>
          <p:nvPr/>
        </p:nvSpPr>
        <p:spPr>
          <a:xfrm flipV="1">
            <a:off x="6044870" y="1808178"/>
            <a:ext cx="500062" cy="432853"/>
          </a:xfrm>
          <a:prstGeom prst="downArrow">
            <a:avLst/>
          </a:prstGeom>
          <a:solidFill>
            <a:srgbClr val="FF0000"/>
          </a:solidFill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776FF28-4816-4D4E-9A45-5ADF1D5A2FFF}"/>
              </a:ext>
            </a:extLst>
          </p:cNvPr>
          <p:cNvSpPr/>
          <p:nvPr/>
        </p:nvSpPr>
        <p:spPr>
          <a:xfrm>
            <a:off x="4572000" y="2293076"/>
            <a:ext cx="3786188" cy="646331"/>
          </a:xfrm>
          <a:prstGeom prst="rect">
            <a:avLst/>
          </a:prstGeom>
          <a:solidFill>
            <a:schemeClr val="accent3"/>
          </a:solidFill>
          <a:ln cmpd="sng">
            <a:prstDash val="solid"/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Структурные  подразделения Профсоюза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51FD664-61C6-44B4-A4E2-7FFCB4A09EDF}"/>
              </a:ext>
            </a:extLst>
          </p:cNvPr>
          <p:cNvSpPr/>
          <p:nvPr/>
        </p:nvSpPr>
        <p:spPr>
          <a:xfrm>
            <a:off x="4572001" y="3082474"/>
            <a:ext cx="3786188" cy="738664"/>
          </a:xfrm>
          <a:prstGeom prst="rect">
            <a:avLst/>
          </a:prstGeom>
          <a:solidFill>
            <a:schemeClr val="accent3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Региональные (межрегиональные) организации Профсоюза (структурные подразделения Профсоюза)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414289F-F69E-4BF3-A586-CA55EF1460F5}"/>
              </a:ext>
            </a:extLst>
          </p:cNvPr>
          <p:cNvSpPr/>
          <p:nvPr/>
        </p:nvSpPr>
        <p:spPr>
          <a:xfrm>
            <a:off x="4546356" y="5054888"/>
            <a:ext cx="3771112" cy="954107"/>
          </a:xfrm>
          <a:prstGeom prst="rect">
            <a:avLst/>
          </a:prstGeom>
          <a:solidFill>
            <a:schemeClr val="accent3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Первичные профсоюзные организации  (структурные подразделения соответствующей территориальной, региональной организации Профсоюза, Профсоюза)</a:t>
            </a: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="" xmlns:a16="http://schemas.microsoft.com/office/drawing/2014/main" id="{09AD034D-083A-4D21-A55D-26132AAA2C9B}"/>
              </a:ext>
            </a:extLst>
          </p:cNvPr>
          <p:cNvCxnSpPr>
            <a:cxnSpLocks/>
          </p:cNvCxnSpPr>
          <p:nvPr/>
        </p:nvCxnSpPr>
        <p:spPr>
          <a:xfrm flipH="1" flipV="1">
            <a:off x="6228184" y="4309688"/>
            <a:ext cx="1" cy="3062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C1364531-E40F-4048-B65C-10CBA14B4237}"/>
              </a:ext>
            </a:extLst>
          </p:cNvPr>
          <p:cNvSpPr txBox="1"/>
          <p:nvPr/>
        </p:nvSpPr>
        <p:spPr>
          <a:xfrm>
            <a:off x="769032" y="5839312"/>
            <a:ext cx="33682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Членство </a:t>
            </a: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юридических 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D8CA57DC-9F93-4FE8-82C7-961EFE7F7649}"/>
              </a:ext>
            </a:extLst>
          </p:cNvPr>
          <p:cNvSpPr txBox="1"/>
          <p:nvPr/>
        </p:nvSpPr>
        <p:spPr>
          <a:xfrm>
            <a:off x="4456652" y="6008995"/>
            <a:ext cx="3637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Членство </a:t>
            </a: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физических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(членов Профсоюза)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2A0A742-BB77-4966-9EA6-8FE68081FCF3}"/>
              </a:ext>
            </a:extLst>
          </p:cNvPr>
          <p:cNvSpPr/>
          <p:nvPr/>
        </p:nvSpPr>
        <p:spPr>
          <a:xfrm>
            <a:off x="667296" y="4115913"/>
            <a:ext cx="3143250" cy="1000125"/>
          </a:xfrm>
          <a:prstGeom prst="rect">
            <a:avLst/>
          </a:prstGeom>
          <a:solidFill>
            <a:schemeClr val="accent3"/>
          </a:solidFill>
          <a:ln cmpd="sng">
            <a:prstDash val="solid"/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Территориальные объединения организаций профсоюзов (ТООП)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F2A3666-00A4-4A3D-936F-8B22F3800925}"/>
              </a:ext>
            </a:extLst>
          </p:cNvPr>
          <p:cNvSpPr/>
          <p:nvPr/>
        </p:nvSpPr>
        <p:spPr>
          <a:xfrm>
            <a:off x="4579537" y="3985777"/>
            <a:ext cx="3771113" cy="954107"/>
          </a:xfrm>
          <a:prstGeom prst="rect">
            <a:avLst/>
          </a:prstGeom>
          <a:solidFill>
            <a:schemeClr val="accent3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Территориальные  организации Профсоюза  (структурные подразделения  соответствующей региональной организации Профсоюза, Профсоюза)</a:t>
            </a:r>
          </a:p>
        </p:txBody>
      </p:sp>
      <p:sp>
        <p:nvSpPr>
          <p:cNvPr id="7" name="Стрелка: изогнутая влево 6">
            <a:extLst>
              <a:ext uri="{FF2B5EF4-FFF2-40B4-BE49-F238E27FC236}">
                <a16:creationId xmlns="" xmlns:a16="http://schemas.microsoft.com/office/drawing/2014/main" id="{B032349A-789F-4CB7-B1B6-2877AE342735}"/>
              </a:ext>
            </a:extLst>
          </p:cNvPr>
          <p:cNvSpPr/>
          <p:nvPr/>
        </p:nvSpPr>
        <p:spPr>
          <a:xfrm rot="10800000">
            <a:off x="43511" y="1475348"/>
            <a:ext cx="742299" cy="469844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: изогнутая влево 12">
            <a:extLst>
              <a:ext uri="{FF2B5EF4-FFF2-40B4-BE49-F238E27FC236}">
                <a16:creationId xmlns="" xmlns:a16="http://schemas.microsoft.com/office/drawing/2014/main" id="{20414361-941F-4362-8B49-C036B462000D}"/>
              </a:ext>
            </a:extLst>
          </p:cNvPr>
          <p:cNvSpPr/>
          <p:nvPr/>
        </p:nvSpPr>
        <p:spPr>
          <a:xfrm rot="10800000" flipH="1">
            <a:off x="8043277" y="1723092"/>
            <a:ext cx="1010151" cy="48090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5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1">
            <a:extLst>
              <a:ext uri="{FF2B5EF4-FFF2-40B4-BE49-F238E27FC236}">
                <a16:creationId xmlns="" xmlns:a16="http://schemas.microsoft.com/office/drawing/2014/main" id="{19E2CB2B-0513-40D1-8B17-98F852027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" y="333375"/>
            <a:ext cx="8353425" cy="5903913"/>
          </a:xfrm>
        </p:spPr>
        <p:txBody>
          <a:bodyPr>
            <a:normAutofit/>
          </a:bodyPr>
          <a:lstStyle/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концепции </a:t>
            </a: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УСТАВА ПРОФОЮЗА </a:t>
            </a: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 2010 года)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FD7649C6-4A6A-4219-8B7B-10F4F1A0336D}"/>
              </a:ext>
            </a:extLst>
          </p:cNvPr>
          <p:cNvSpPr/>
          <p:nvPr/>
        </p:nvSpPr>
        <p:spPr>
          <a:xfrm>
            <a:off x="2243250" y="1737826"/>
            <a:ext cx="4657499" cy="122555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 w="98425" cmpd="dbl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УСТАВ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1136B5C7-AA55-4B4A-ABDC-476BDC781C31}"/>
              </a:ext>
            </a:extLst>
          </p:cNvPr>
          <p:cNvCxnSpPr>
            <a:cxnSpLocks/>
          </p:cNvCxnSpPr>
          <p:nvPr/>
        </p:nvCxnSpPr>
        <p:spPr>
          <a:xfrm flipV="1">
            <a:off x="2360054" y="3118039"/>
            <a:ext cx="634207" cy="82671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6CB441B9-08EF-45B9-A9BC-20637EC88D30}"/>
              </a:ext>
            </a:extLst>
          </p:cNvPr>
          <p:cNvCxnSpPr>
            <a:cxnSpLocks/>
          </p:cNvCxnSpPr>
          <p:nvPr/>
        </p:nvCxnSpPr>
        <p:spPr>
          <a:xfrm flipH="1" flipV="1">
            <a:off x="6516216" y="3155146"/>
            <a:ext cx="1102519" cy="87312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63C4F4F9-E23C-4A60-978D-C1D15D8C5086}"/>
              </a:ext>
            </a:extLst>
          </p:cNvPr>
          <p:cNvCxnSpPr>
            <a:cxnSpLocks/>
          </p:cNvCxnSpPr>
          <p:nvPr/>
        </p:nvCxnSpPr>
        <p:spPr>
          <a:xfrm flipH="1" flipV="1">
            <a:off x="4918720" y="3134757"/>
            <a:ext cx="12822" cy="96607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>
            <a:extLst>
              <a:ext uri="{FF2B5EF4-FFF2-40B4-BE49-F238E27FC236}">
                <a16:creationId xmlns="" xmlns:a16="http://schemas.microsoft.com/office/drawing/2014/main" id="{DCCE5A9F-4E68-4FF5-A3E8-AAA7490F4785}"/>
              </a:ext>
            </a:extLst>
          </p:cNvPr>
          <p:cNvSpPr/>
          <p:nvPr/>
        </p:nvSpPr>
        <p:spPr>
          <a:xfrm>
            <a:off x="538582" y="4023520"/>
            <a:ext cx="2808288" cy="10080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 ПОЛОЖЕНИЕ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первичной организации Профсоюза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DDFF330E-BFE7-4032-B473-6C2420A52DDF}"/>
              </a:ext>
            </a:extLst>
          </p:cNvPr>
          <p:cNvSpPr/>
          <p:nvPr/>
        </p:nvSpPr>
        <p:spPr>
          <a:xfrm>
            <a:off x="6358535" y="4100831"/>
            <a:ext cx="2665412" cy="10080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 ПОЛОЖЕНИЕ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территориальной организации Профсоюза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="" xmlns:a16="http://schemas.microsoft.com/office/drawing/2014/main" id="{5FD8AD65-76CA-4163-9D5E-6E479E52552C}"/>
              </a:ext>
            </a:extLst>
          </p:cNvPr>
          <p:cNvSpPr/>
          <p:nvPr/>
        </p:nvSpPr>
        <p:spPr>
          <a:xfrm>
            <a:off x="3658245" y="4141985"/>
            <a:ext cx="2520950" cy="10080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Собственные Положения</a:t>
            </a:r>
          </a:p>
        </p:txBody>
      </p:sp>
      <p:pic>
        <p:nvPicPr>
          <p:cNvPr id="14347" name="Рисунок 5" descr="logo_profsouz_new_mini_001.jpg">
            <a:extLst>
              <a:ext uri="{FF2B5EF4-FFF2-40B4-BE49-F238E27FC236}">
                <a16:creationId xmlns="" xmlns:a16="http://schemas.microsoft.com/office/drawing/2014/main" id="{7617F3E4-B05D-4524-B9AF-6526BE965D1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91343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EC8863-0E8D-4D99-BD9B-8CBCEBA9A6E5}"/>
              </a:ext>
            </a:extLst>
          </p:cNvPr>
          <p:cNvSpPr txBox="1"/>
          <p:nvPr/>
        </p:nvSpPr>
        <p:spPr>
          <a:xfrm>
            <a:off x="611560" y="5251861"/>
            <a:ext cx="807859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10 статьи 1 проекта Устава Профсоюза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Первичные, территориальные, региональные (межрегиональные)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Профсоюза осуществляют свою деятельность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единого Устава Профсоюза</a:t>
            </a: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1">
            <a:extLst>
              <a:ext uri="{FF2B5EF4-FFF2-40B4-BE49-F238E27FC236}">
                <a16:creationId xmlns="" xmlns:a16="http://schemas.microsoft.com/office/drawing/2014/main" id="{8FA3A558-7E09-4790-B9E4-710F60768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04652"/>
            <a:ext cx="8425631" cy="6191969"/>
          </a:xfrm>
        </p:spPr>
        <p:txBody>
          <a:bodyPr>
            <a:normAutofit/>
          </a:bodyPr>
          <a:lstStyle/>
          <a:p>
            <a:pPr algn="ctr">
              <a:buFont typeface="Wingdings 3" panose="05040102010807070707" pitchFamily="18" charset="2"/>
              <a:buNone/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ПОЕКТА УСТАВА ПРОФСОЮЗА:</a:t>
            </a:r>
          </a:p>
          <a:p>
            <a:pPr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1. Общие положения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 2. Цели, задачи,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принципы деятельности Профсоюза</a:t>
            </a: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3. Членство в Профсоюзе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4. Организационная структура Профсоюза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5. Профсоюзные кадры</a:t>
            </a: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ГЛАВА 6. Первичная профсоюзная  организация</a:t>
            </a:r>
            <a:endParaRPr lang="ru-RU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ГЛАВА 7.  Территориальная организация Профсоюза </a:t>
            </a: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ГЛАВА 8. Региональная (межрегиональная) организация Профсоюза</a:t>
            </a:r>
            <a:endParaRPr lang="ru-RU" sz="1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ГЛАВА 9. Управление в Профсоюзе</a:t>
            </a:r>
            <a:endParaRPr lang="ru-RU" sz="18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10. Имущество и финансовая деятельность Профсоюза 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ГЛАВА 11. Символика Профсоюза </a:t>
            </a:r>
          </a:p>
          <a:p>
            <a:pPr>
              <a:buFont typeface="Wingdings 3" panose="05040102010807070707" pitchFamily="18" charset="2"/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ГЛАВА 12. Реорганизация и ликвидация Профсоюза </a:t>
            </a:r>
          </a:p>
          <a:p>
            <a:pPr>
              <a:buFont typeface="Wingdings 3" panose="05040102010807070707" pitchFamily="18" charset="2"/>
              <a:buNone/>
              <a:defRPr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Рисунок 7" descr="logo_profsouz_new_mini_001.jpg">
            <a:extLst>
              <a:ext uri="{FF2B5EF4-FFF2-40B4-BE49-F238E27FC236}">
                <a16:creationId xmlns="" xmlns:a16="http://schemas.microsoft.com/office/drawing/2014/main" id="{45127918-F108-4D03-928D-C9DA2D0133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732463"/>
            <a:ext cx="576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E9E90092-08AD-4B8B-86D7-E8F39FD5D4E8}"/>
              </a:ext>
            </a:extLst>
          </p:cNvPr>
          <p:cNvSpPr/>
          <p:nvPr/>
        </p:nvSpPr>
        <p:spPr>
          <a:xfrm>
            <a:off x="755576" y="1017588"/>
            <a:ext cx="3240087" cy="7921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глав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4C106233-C46C-4D7D-9354-0D4A09148F4D}"/>
              </a:ext>
            </a:extLst>
          </p:cNvPr>
          <p:cNvSpPr/>
          <p:nvPr/>
        </p:nvSpPr>
        <p:spPr>
          <a:xfrm>
            <a:off x="5148263" y="1017588"/>
            <a:ext cx="3384550" cy="8651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59 статей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858B2CF-B240-4C91-A823-99066A06C4FE}"/>
              </a:ext>
            </a:extLst>
          </p:cNvPr>
          <p:cNvSpPr/>
          <p:nvPr/>
        </p:nvSpPr>
        <p:spPr>
          <a:xfrm>
            <a:off x="136525" y="2018222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5C41C0C-5C88-45BB-B5F1-C2A56922EBE2}"/>
              </a:ext>
            </a:extLst>
          </p:cNvPr>
          <p:cNvSpPr/>
          <p:nvPr/>
        </p:nvSpPr>
        <p:spPr>
          <a:xfrm>
            <a:off x="134938" y="4097996"/>
            <a:ext cx="877887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C9511FD-E0BF-4C86-93CA-76DE7F47CEF6}"/>
              </a:ext>
            </a:extLst>
          </p:cNvPr>
          <p:cNvSpPr/>
          <p:nvPr/>
        </p:nvSpPr>
        <p:spPr>
          <a:xfrm>
            <a:off x="136525" y="5138768"/>
            <a:ext cx="877887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>
            <a:extLst>
              <a:ext uri="{FF2B5EF4-FFF2-40B4-BE49-F238E27FC236}">
                <a16:creationId xmlns="" xmlns:a16="http://schemas.microsoft.com/office/drawing/2014/main" id="{612EE159-1CA4-4122-AB47-7339921CF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482977"/>
              </p:ext>
            </p:extLst>
          </p:nvPr>
        </p:nvGraphicFramePr>
        <p:xfrm>
          <a:off x="357146" y="2348880"/>
          <a:ext cx="8463449" cy="3204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83" name="Рисунок 4" descr="logo_profsouz_new_mini_001.jpg">
            <a:extLst>
              <a:ext uri="{FF2B5EF4-FFF2-40B4-BE49-F238E27FC236}">
                <a16:creationId xmlns="" xmlns:a16="http://schemas.microsoft.com/office/drawing/2014/main" id="{034B7DE1-3FD6-4449-9542-D9532D7F855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951" y="5736969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5E09561-2544-4A21-BFEB-D30EB04D22E6}"/>
              </a:ext>
            </a:extLst>
          </p:cNvPr>
          <p:cNvSpPr txBox="1">
            <a:spLocks/>
          </p:cNvSpPr>
          <p:nvPr/>
        </p:nvSpPr>
        <p:spPr>
          <a:xfrm>
            <a:off x="429031" y="406203"/>
            <a:ext cx="8319681" cy="907853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Глава 1. Проекта Устава Профсоюза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«Общие положения»</a:t>
            </a:r>
            <a:b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08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>
            <a:extLst>
              <a:ext uri="{FF2B5EF4-FFF2-40B4-BE49-F238E27FC236}">
                <a16:creationId xmlns="" xmlns:a16="http://schemas.microsoft.com/office/drawing/2014/main" id="{A4A1FA1C-E875-40FE-9D60-E5F3BDEB7D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353670"/>
              </p:ext>
            </p:extLst>
          </p:nvPr>
        </p:nvGraphicFramePr>
        <p:xfrm>
          <a:off x="403613" y="1324159"/>
          <a:ext cx="8488867" cy="5127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507" name="Рисунок 4" descr="logo_profsouz_new_mini_001.jpg">
            <a:extLst>
              <a:ext uri="{FF2B5EF4-FFF2-40B4-BE49-F238E27FC236}">
                <a16:creationId xmlns="" xmlns:a16="http://schemas.microsoft.com/office/drawing/2014/main" id="{6E07D4BD-F66D-49D6-96C2-38DD6818CB5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489" y="5766533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>
            <a:extLst>
              <a:ext uri="{FF2B5EF4-FFF2-40B4-BE49-F238E27FC236}">
                <a16:creationId xmlns="" xmlns:a16="http://schemas.microsoft.com/office/drawing/2014/main" id="{467157FA-08F5-4435-8A7A-6AE0CACB82DE}"/>
              </a:ext>
            </a:extLst>
          </p:cNvPr>
          <p:cNvSpPr txBox="1">
            <a:spLocks/>
          </p:cNvSpPr>
          <p:nvPr/>
        </p:nvSpPr>
        <p:spPr>
          <a:xfrm>
            <a:off x="429032" y="406203"/>
            <a:ext cx="8064896" cy="907853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Глава 1. Проекта Устава Профсоюза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«Общие положения»</a:t>
            </a:r>
            <a:b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418D023-6D1B-4725-93A7-446672238426}"/>
              </a:ext>
            </a:extLst>
          </p:cNvPr>
          <p:cNvSpPr/>
          <p:nvPr/>
        </p:nvSpPr>
        <p:spPr>
          <a:xfrm>
            <a:off x="-9118" y="4797152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D70A9C6-5B65-42AE-8241-259256A84005}"/>
              </a:ext>
            </a:extLst>
          </p:cNvPr>
          <p:cNvSpPr/>
          <p:nvPr/>
        </p:nvSpPr>
        <p:spPr>
          <a:xfrm>
            <a:off x="30751" y="3573016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</p:spTree>
    <p:extLst>
      <p:ext uri="{BB962C8B-B14F-4D97-AF65-F5344CB8AC3E}">
        <p14:creationId xmlns:p14="http://schemas.microsoft.com/office/powerpoint/2010/main" val="517921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CFB4776C-F7DF-4443-97F4-FAB1E04C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2. Проекта Устава Профсоюза</a:t>
            </a:r>
            <a:b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«Цели, задачи, предмет и принципы деятельности Профсоюза»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>
            <a:extLst>
              <a:ext uri="{FF2B5EF4-FFF2-40B4-BE49-F238E27FC236}">
                <a16:creationId xmlns="" xmlns:a16="http://schemas.microsoft.com/office/drawing/2014/main" id="{B17FEC13-1A98-4100-8C21-C42C3BABEBA1}"/>
              </a:ext>
            </a:extLst>
          </p:cNvPr>
          <p:cNvSpPr/>
          <p:nvPr/>
        </p:nvSpPr>
        <p:spPr>
          <a:xfrm rot="10800000">
            <a:off x="827088" y="1557338"/>
            <a:ext cx="7345362" cy="8636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Пятиугольник 15">
            <a:extLst>
              <a:ext uri="{FF2B5EF4-FFF2-40B4-BE49-F238E27FC236}">
                <a16:creationId xmlns="" xmlns:a16="http://schemas.microsoft.com/office/drawing/2014/main" id="{AEE48D36-36F1-4227-9451-E75DD43A81BF}"/>
              </a:ext>
            </a:extLst>
          </p:cNvPr>
          <p:cNvSpPr/>
          <p:nvPr/>
        </p:nvSpPr>
        <p:spPr>
          <a:xfrm rot="10800000">
            <a:off x="827088" y="2492375"/>
            <a:ext cx="7345362" cy="93662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032B517-1F65-4E04-A579-F8B7AA46892E}"/>
              </a:ext>
            </a:extLst>
          </p:cNvPr>
          <p:cNvSpPr/>
          <p:nvPr/>
        </p:nvSpPr>
        <p:spPr>
          <a:xfrm>
            <a:off x="1835150" y="1773238"/>
            <a:ext cx="460851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Статья 3 «Цели Профсоюза»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E2D11968-F0FC-4C3A-AC44-3C72062C9815}"/>
              </a:ext>
            </a:extLst>
          </p:cNvPr>
          <p:cNvSpPr/>
          <p:nvPr/>
        </p:nvSpPr>
        <p:spPr>
          <a:xfrm>
            <a:off x="1979613" y="2708275"/>
            <a:ext cx="44640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Статья 4 «Задачи Профсоюза»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A1786529-6B6F-4F85-828A-FB3BF3371673}"/>
              </a:ext>
            </a:extLst>
          </p:cNvPr>
          <p:cNvSpPr/>
          <p:nvPr/>
        </p:nvSpPr>
        <p:spPr>
          <a:xfrm>
            <a:off x="1916113" y="4302125"/>
            <a:ext cx="4608512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ятиугольник 20">
            <a:extLst>
              <a:ext uri="{FF2B5EF4-FFF2-40B4-BE49-F238E27FC236}">
                <a16:creationId xmlns="" xmlns:a16="http://schemas.microsoft.com/office/drawing/2014/main" id="{DA4D1CDF-3A9E-4495-9A7E-E959726F2644}"/>
              </a:ext>
            </a:extLst>
          </p:cNvPr>
          <p:cNvSpPr/>
          <p:nvPr/>
        </p:nvSpPr>
        <p:spPr>
          <a:xfrm rot="10800000">
            <a:off x="827086" y="3500436"/>
            <a:ext cx="7345363" cy="108108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4E163E62-CEE6-413F-B241-D66F22B45593}"/>
              </a:ext>
            </a:extLst>
          </p:cNvPr>
          <p:cNvSpPr/>
          <p:nvPr/>
        </p:nvSpPr>
        <p:spPr>
          <a:xfrm>
            <a:off x="684213" y="3644900"/>
            <a:ext cx="7920037" cy="692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Статья 5 «Предмет деятельности Профсоюза»</a:t>
            </a:r>
          </a:p>
          <a:p>
            <a:pPr algn="ctr"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(требования статьи 52 Гражданского кодекса Российской Федерации)</a:t>
            </a:r>
          </a:p>
        </p:txBody>
      </p:sp>
      <p:sp>
        <p:nvSpPr>
          <p:cNvPr id="26" name="Пятиугольник 25">
            <a:extLst>
              <a:ext uri="{FF2B5EF4-FFF2-40B4-BE49-F238E27FC236}">
                <a16:creationId xmlns="" xmlns:a16="http://schemas.microsoft.com/office/drawing/2014/main" id="{8EF1AF3C-A22D-4E39-A0C9-59C45B66012A}"/>
              </a:ext>
            </a:extLst>
          </p:cNvPr>
          <p:cNvSpPr/>
          <p:nvPr/>
        </p:nvSpPr>
        <p:spPr>
          <a:xfrm rot="10800000">
            <a:off x="827088" y="4581525"/>
            <a:ext cx="7345362" cy="10795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2E66CDA5-E7CD-4AB0-8541-1B6522BF3628}"/>
              </a:ext>
            </a:extLst>
          </p:cNvPr>
          <p:cNvSpPr/>
          <p:nvPr/>
        </p:nvSpPr>
        <p:spPr>
          <a:xfrm>
            <a:off x="1042988" y="4868863"/>
            <a:ext cx="72009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chemeClr val="accent1">
                  <a:lumMod val="75000"/>
                </a:schemeClr>
              </a:buClr>
              <a:buSzPct val="75000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Статья 6 «Принципы деятельности  Профсоюза»</a:t>
            </a:r>
          </a:p>
        </p:txBody>
      </p:sp>
      <p:pic>
        <p:nvPicPr>
          <p:cNvPr id="22540" name="Рисунок 28" descr="logo_profsouz_new_mini_001.jpg">
            <a:extLst>
              <a:ext uri="{FF2B5EF4-FFF2-40B4-BE49-F238E27FC236}">
                <a16:creationId xmlns="" xmlns:a16="http://schemas.microsoft.com/office/drawing/2014/main" id="{CD3AA224-0993-4108-BD31-5401D70E59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94995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="" xmlns:a16="http://schemas.microsoft.com/office/drawing/2014/main" id="{25BC4195-1B2D-40E2-87D0-729464362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2. Проекта Устава Профсоюза</a:t>
            </a:r>
            <a:b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«Цели, задачи, предмет и принципы деятельности Профсоюза»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72FE9BF2-18A2-4C04-93CC-99A2DBA45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57" y="1697087"/>
            <a:ext cx="8229600" cy="4589462"/>
          </a:xfrm>
        </p:spPr>
        <p:txBody>
          <a:bodyPr/>
          <a:lstStyle/>
          <a:p>
            <a:pPr marL="109537" indent="0" algn="just">
              <a:buFont typeface="Wingdings 3" panose="05040102010807070707" pitchFamily="18" charset="2"/>
              <a:buNone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537" indent="0" algn="just">
              <a:buFont typeface="Wingdings 3" panose="05040102010807070707" pitchFamily="18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x-none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редмет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виды </a:t>
            </a:r>
            <a:r>
              <a:rPr 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Профсоюза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Профсоюз осуществляет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x-none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ля достижения уставных целей и решения задач через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профсоюзные </a:t>
            </a:r>
            <a:r>
              <a:rPr lang="x-none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органы всех уровней профсоюзной структуры, полномочных представителей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  <a:defRPr/>
            </a:pPr>
            <a:endParaRPr lang="ru-RU" sz="2400" b="1" dirty="0"/>
          </a:p>
          <a:p>
            <a:pPr marL="109537" indent="0" algn="ctr">
              <a:buFont typeface="Wingdings 3" panose="05040102010807070707" pitchFamily="18" charset="2"/>
              <a:buNone/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31 вид – основные виды деятельности Профсоюза и его организаций</a:t>
            </a:r>
          </a:p>
          <a:p>
            <a:pPr marL="109537" indent="0" algn="ctr">
              <a:buFont typeface="Wingdings 3" panose="05040102010807070707" pitchFamily="18" charset="2"/>
              <a:buNone/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logo_profsouz_new_mini_001.jpg">
            <a:extLst>
              <a:ext uri="{FF2B5EF4-FFF2-40B4-BE49-F238E27FC236}">
                <a16:creationId xmlns="" xmlns:a16="http://schemas.microsoft.com/office/drawing/2014/main" id="{18605044-BB8B-4D1E-956B-BA47978962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6734" y="6007100"/>
            <a:ext cx="500066" cy="5588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="" xmlns:a16="http://schemas.microsoft.com/office/drawing/2014/main" id="{E81DC92A-D3CD-4132-A1E8-E28D4235A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2. Проекта Устава Профсоюза</a:t>
            </a:r>
            <a:b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«Цели, задачи, предмет и принципы деятельности Профсоюза»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2" name="Содержимое 1">
            <a:extLst>
              <a:ext uri="{FF2B5EF4-FFF2-40B4-BE49-F238E27FC236}">
                <a16:creationId xmlns="" xmlns:a16="http://schemas.microsoft.com/office/drawing/2014/main" id="{17831B05-F10E-448D-9F97-95E1DFD6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73" y="1307545"/>
            <a:ext cx="8229600" cy="5361815"/>
          </a:xfrm>
        </p:spPr>
        <p:txBody>
          <a:bodyPr>
            <a:normAutofit/>
          </a:bodyPr>
          <a:lstStyle/>
          <a:p>
            <a:pPr marL="0" indent="179388" algn="just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основными видами деятельности Профсоюз может осуществлять </a:t>
            </a:r>
            <a:r>
              <a:rPr lang="ru-RU" altLang="ru-RU" sz="1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(как социально ориентированная некоммерческая организация)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 </a:t>
            </a:r>
          </a:p>
          <a:p>
            <a:pPr marL="0" indent="179388" algn="just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подвидов деятельности:</a:t>
            </a:r>
          </a:p>
          <a:p>
            <a:pPr marL="0" indent="179388" algn="just">
              <a:spcBef>
                <a:spcPct val="0"/>
              </a:spcBef>
              <a:buFont typeface="Wingdings 3" panose="05040102010807070707" pitchFamily="18" charset="2"/>
              <a:buNone/>
            </a:pPr>
            <a:endParaRPr lang="ru-RU" alt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и защита граждан;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области образования, просвещения, науки, профилактики и охраны здоровья, пропаганды здорового образа жизни, улучшения морально-психологического состояния членов Профсоюза, физической культуры и спорта, а также духовному развитию личности;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пострадавшим в результате стихийных бедствий, экологических, техногенных или иных катастроф и вынужденным переселенцам;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юридической помощи на безвозмездной основе членам Профсоюза, правовое просвещение, деятельность по защите прав и свобод человека и гражданина;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межнационального сотрудничества;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и в соответствии с установленными требованиями содержание объектов (в том числе зданий, сооружений) и территорий, имеющих историческое, культовое, культурное или природоохранное значение;</a:t>
            </a:r>
          </a:p>
          <a:p>
            <a:pPr marL="0" indent="179388" algn="just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области организации и поддержки и добровольчества (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25604" name="Рисунок 28" descr="logo_profsouz_new_mini_001.jpg">
            <a:extLst>
              <a:ext uri="{FF2B5EF4-FFF2-40B4-BE49-F238E27FC236}">
                <a16:creationId xmlns="" xmlns:a16="http://schemas.microsoft.com/office/drawing/2014/main" id="{CF11940E-5957-411B-B2ED-04A11829CD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078537"/>
            <a:ext cx="5032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CA8FA8B-7675-46A7-A772-E04066D34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344193"/>
            <a:ext cx="5688632" cy="72008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3. Проекта Устава Профсоюза </a:t>
            </a:r>
            <a:b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«Членство в Профсоюзе»</a:t>
            </a:r>
            <a:b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Содержимое 4">
            <a:extLst>
              <a:ext uri="{FF2B5EF4-FFF2-40B4-BE49-F238E27FC236}">
                <a16:creationId xmlns="" xmlns:a16="http://schemas.microsoft.com/office/drawing/2014/main" id="{E222BB06-F39F-49F5-ACC3-0E987261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8362950" cy="5473700"/>
          </a:xfrm>
        </p:spPr>
        <p:txBody>
          <a:bodyPr/>
          <a:lstStyle/>
          <a:p>
            <a:pPr>
              <a:buFont typeface="Wingdings 3" panose="05040102010807070707" pitchFamily="18" charset="2"/>
              <a:buNone/>
            </a:pPr>
            <a:endParaRPr lang="ru-RU" altLang="ru-RU"/>
          </a:p>
          <a:p>
            <a:pPr>
              <a:buFont typeface="Wingdings 3" panose="05040102010807070707" pitchFamily="18" charset="2"/>
              <a:buNone/>
            </a:pPr>
            <a:endParaRPr lang="ru-RU" altLang="ru-RU"/>
          </a:p>
          <a:p>
            <a:pPr>
              <a:buFont typeface="Wingdings 3" panose="05040102010807070707" pitchFamily="18" charset="2"/>
              <a:buNone/>
            </a:pPr>
            <a:endParaRPr lang="ru-RU" altLang="ru-RU"/>
          </a:p>
          <a:p>
            <a:pPr>
              <a:buFont typeface="Wingdings 3" panose="05040102010807070707" pitchFamily="18" charset="2"/>
              <a:buNone/>
            </a:pPr>
            <a:endParaRPr lang="ru-RU" altLang="ru-RU"/>
          </a:p>
        </p:txBody>
      </p:sp>
      <p:sp>
        <p:nvSpPr>
          <p:cNvPr id="6" name="Блок-схема: решение 5">
            <a:extLst>
              <a:ext uri="{FF2B5EF4-FFF2-40B4-BE49-F238E27FC236}">
                <a16:creationId xmlns="" xmlns:a16="http://schemas.microsoft.com/office/drawing/2014/main" id="{B05EDA73-3821-4346-A518-A35CAA3B79C0}"/>
              </a:ext>
            </a:extLst>
          </p:cNvPr>
          <p:cNvSpPr/>
          <p:nvPr/>
        </p:nvSpPr>
        <p:spPr>
          <a:xfrm>
            <a:off x="755650" y="981075"/>
            <a:ext cx="7488238" cy="576263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  <a:p>
            <a:pPr algn="ctr" eaLnBrk="1" hangingPunct="1">
              <a:defRPr/>
            </a:pPr>
            <a:endParaRPr lang="ru-RU" sz="1600" dirty="0"/>
          </a:p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7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x-none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Члены Профсоюза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b="1" dirty="0"/>
              <a:t> </a:t>
            </a:r>
            <a:endParaRPr lang="ru-RU" dirty="0"/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7" name="Блок-схема: решение 6">
            <a:extLst>
              <a:ext uri="{FF2B5EF4-FFF2-40B4-BE49-F238E27FC236}">
                <a16:creationId xmlns="" xmlns:a16="http://schemas.microsoft.com/office/drawing/2014/main" id="{2D13DC13-E5EF-4623-B587-7A28B9448847}"/>
              </a:ext>
            </a:extLst>
          </p:cNvPr>
          <p:cNvSpPr/>
          <p:nvPr/>
        </p:nvSpPr>
        <p:spPr>
          <a:xfrm>
            <a:off x="827088" y="2349500"/>
            <a:ext cx="7416800" cy="647700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9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x-none" sz="15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Обязанности члена Профсоюза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8" name="Блок-схема: решение 7">
            <a:extLst>
              <a:ext uri="{FF2B5EF4-FFF2-40B4-BE49-F238E27FC236}">
                <a16:creationId xmlns="" xmlns:a16="http://schemas.microsoft.com/office/drawing/2014/main" id="{91233625-14D5-4396-A53F-8B873CB76A5A}"/>
              </a:ext>
            </a:extLst>
          </p:cNvPr>
          <p:cNvSpPr/>
          <p:nvPr/>
        </p:nvSpPr>
        <p:spPr>
          <a:xfrm>
            <a:off x="900113" y="3068638"/>
            <a:ext cx="7343775" cy="936625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10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«Принятие в члены Профсоюза, прекращение членства в Профсоюзе»</a:t>
            </a:r>
          </a:p>
          <a:p>
            <a:pPr algn="ctr" eaLnBrk="1" hangingPunct="1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решение 8">
            <a:extLst>
              <a:ext uri="{FF2B5EF4-FFF2-40B4-BE49-F238E27FC236}">
                <a16:creationId xmlns="" xmlns:a16="http://schemas.microsoft.com/office/drawing/2014/main" id="{985954D8-C43A-4EDC-BB70-6D182CF156A2}"/>
              </a:ext>
            </a:extLst>
          </p:cNvPr>
          <p:cNvSpPr/>
          <p:nvPr/>
        </p:nvSpPr>
        <p:spPr>
          <a:xfrm>
            <a:off x="827088" y="1628775"/>
            <a:ext cx="7416800" cy="647700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8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«Права члена Профсоюза»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решение 9">
            <a:extLst>
              <a:ext uri="{FF2B5EF4-FFF2-40B4-BE49-F238E27FC236}">
                <a16:creationId xmlns="" xmlns:a16="http://schemas.microsoft.com/office/drawing/2014/main" id="{C3FEF22E-1612-40B9-B3D7-A70332ACE617}"/>
              </a:ext>
            </a:extLst>
          </p:cNvPr>
          <p:cNvSpPr/>
          <p:nvPr/>
        </p:nvSpPr>
        <p:spPr>
          <a:xfrm>
            <a:off x="900113" y="4076700"/>
            <a:ext cx="7343775" cy="865188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11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«Членский профсоюзный билет и учет членов Профсоюза»</a:t>
            </a:r>
          </a:p>
        </p:txBody>
      </p:sp>
      <p:sp>
        <p:nvSpPr>
          <p:cNvPr id="11" name="Блок-схема: решение 10">
            <a:extLst>
              <a:ext uri="{FF2B5EF4-FFF2-40B4-BE49-F238E27FC236}">
                <a16:creationId xmlns="" xmlns:a16="http://schemas.microsoft.com/office/drawing/2014/main" id="{A7D970C9-8EA9-4ABB-9230-DB7618EA7E64}"/>
              </a:ext>
            </a:extLst>
          </p:cNvPr>
          <p:cNvSpPr/>
          <p:nvPr/>
        </p:nvSpPr>
        <p:spPr>
          <a:xfrm>
            <a:off x="971550" y="5013325"/>
            <a:ext cx="7272338" cy="684213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12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«Поощрение членов Профсоюза»</a:t>
            </a:r>
          </a:p>
          <a:p>
            <a:pPr eaLnBrk="1" hangingPunct="1">
              <a:defRPr/>
            </a:pPr>
            <a:r>
              <a:rPr lang="ru-RU" b="1" dirty="0"/>
              <a:t> </a:t>
            </a:r>
            <a:endParaRPr lang="ru-RU" dirty="0"/>
          </a:p>
          <a:p>
            <a:pPr algn="ctr" eaLnBrk="1" hangingPunct="1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решение 11">
            <a:extLst>
              <a:ext uri="{FF2B5EF4-FFF2-40B4-BE49-F238E27FC236}">
                <a16:creationId xmlns="" xmlns:a16="http://schemas.microsoft.com/office/drawing/2014/main" id="{2E93C076-6E9B-4E33-9760-E63679284B6B}"/>
              </a:ext>
            </a:extLst>
          </p:cNvPr>
          <p:cNvSpPr/>
          <p:nvPr/>
        </p:nvSpPr>
        <p:spPr>
          <a:xfrm>
            <a:off x="1042988" y="5732463"/>
            <a:ext cx="7129462" cy="649287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 13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Ответственность членов Профсоюза»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5" name="Рисунок 28" descr="logo_profsouz_new_mini_001.jpg">
            <a:extLst>
              <a:ext uri="{FF2B5EF4-FFF2-40B4-BE49-F238E27FC236}">
                <a16:creationId xmlns="" xmlns:a16="http://schemas.microsoft.com/office/drawing/2014/main" id="{DB1FB89B-EB69-408E-96A8-64B152F1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532" y="6057106"/>
            <a:ext cx="5032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1">
            <a:extLst>
              <a:ext uri="{FF2B5EF4-FFF2-40B4-BE49-F238E27FC236}">
                <a16:creationId xmlns="" xmlns:a16="http://schemas.microsoft.com/office/drawing/2014/main" id="{2559084F-D600-40EE-977A-EA976663F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602287"/>
          </a:xfrm>
        </p:spPr>
        <p:txBody>
          <a:bodyPr>
            <a:normAutofit/>
          </a:bodyPr>
          <a:lstStyle/>
          <a:p>
            <a:pPr marL="107950" indent="0" algn="ctr">
              <a:buFont typeface="Wingdings 3" panose="05040102010807070707" pitchFamily="18" charset="2"/>
              <a:buNone/>
            </a:pPr>
            <a:endParaRPr lang="ru-RU" alt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0" algn="ctr">
              <a:buFont typeface="Wingdings 3" panose="05040102010807070707" pitchFamily="18" charset="2"/>
              <a:buNone/>
            </a:pP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Членство в Профсоюзе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0" algn="just">
              <a:buFont typeface="Wingdings 3" panose="05040102010807070707" pitchFamily="18" charset="2"/>
              <a:buNone/>
            </a:pP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0" algn="ctr">
              <a:buFont typeface="Wingdings 3" panose="05040102010807070707" pitchFamily="18" charset="2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«Порядок принятия в члены Профсоюза и прекращения членства в Профсоюз»</a:t>
            </a:r>
          </a:p>
          <a:p>
            <a:pPr marL="107950" indent="0" algn="ctr">
              <a:buFont typeface="Wingdings 3" panose="05040102010807070707" pitchFamily="18" charset="2"/>
              <a:buNone/>
            </a:pPr>
            <a:endParaRPr lang="ru-RU" alt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0" algn="ctr">
              <a:buFont typeface="Wingdings 3" panose="05040102010807070707" pitchFamily="18" charset="2"/>
              <a:buNone/>
            </a:pPr>
            <a:r>
              <a:rPr lang="ru-RU" alt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Съездом Профсоюза</a:t>
            </a:r>
          </a:p>
          <a:p>
            <a:pPr marL="107950" indent="0" algn="ctr">
              <a:buFont typeface="Wingdings 3" panose="05040102010807070707" pitchFamily="18" charset="2"/>
              <a:buNone/>
            </a:pPr>
            <a:endParaRPr lang="ru-RU" altLang="ru-RU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0" algn="ctr">
              <a:buNone/>
            </a:pPr>
            <a:r>
              <a:rPr lang="ru-RU" alt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(*Исключительная компетенция высшего органа юридического лица (ст.65.3 ГК РФ)</a:t>
            </a:r>
          </a:p>
          <a:p>
            <a:pPr marL="107950" indent="0" algn="just">
              <a:buFont typeface="Wingdings 3" panose="05040102010807070707" pitchFamily="18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Стрелка вверх 4">
            <a:extLst>
              <a:ext uri="{FF2B5EF4-FFF2-40B4-BE49-F238E27FC236}">
                <a16:creationId xmlns="" xmlns:a16="http://schemas.microsoft.com/office/drawing/2014/main" id="{235E924F-9AC1-45A8-ABD1-837A7D5F7370}"/>
              </a:ext>
            </a:extLst>
          </p:cNvPr>
          <p:cNvSpPr/>
          <p:nvPr/>
        </p:nvSpPr>
        <p:spPr>
          <a:xfrm rot="5400000">
            <a:off x="976809" y="3423791"/>
            <a:ext cx="376237" cy="674687"/>
          </a:xfrm>
          <a:prstGeom prst="up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7654" name="Рисунок 28" descr="logo_profsouz_new_mini_001.jpg">
            <a:extLst>
              <a:ext uri="{FF2B5EF4-FFF2-40B4-BE49-F238E27FC236}">
                <a16:creationId xmlns="" xmlns:a16="http://schemas.microsoft.com/office/drawing/2014/main" id="{317B620F-AEBD-43E2-A8E9-E2371C8B13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805488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>
            <a:extLst>
              <a:ext uri="{FF2B5EF4-FFF2-40B4-BE49-F238E27FC236}">
                <a16:creationId xmlns="" xmlns:a16="http://schemas.microsoft.com/office/drawing/2014/main" id="{D72681A3-030B-4239-BDE9-8640B8B65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050"/>
            <a:ext cx="8507413" cy="5545138"/>
          </a:xfrm>
        </p:spPr>
        <p:txBody>
          <a:bodyPr>
            <a:normAutofit/>
          </a:bodyPr>
          <a:lstStyle/>
          <a:p>
            <a:pPr algn="ctr">
              <a:buFont typeface="Wingdings 3" panose="05040102010807070707" pitchFamily="18" charset="2"/>
              <a:buNone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ctr">
              <a:buFont typeface="Wingdings 3" panose="05040102010807070707" pitchFamily="18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Принятие в члены Профсоюза, прекращение членства в Профсоюзе</a:t>
            </a:r>
          </a:p>
          <a:p>
            <a:pPr indent="255588" algn="just">
              <a:buFont typeface="Wingdings 3" panose="05040102010807070707" pitchFamily="18" charset="2"/>
              <a:buNone/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indent="255588" algn="just">
              <a:buFont typeface="Wingdings 3" panose="05040102010807070707" pitchFamily="18" charset="2"/>
              <a:buNone/>
              <a:defRPr/>
            </a:pP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Новое основание прекращения профсоюзного членства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    избрание члена Профсоюза в выборные руководящие органы другого профсоюза, а также учреждение им иного профсоюза;</a:t>
            </a:r>
          </a:p>
          <a:p>
            <a:pPr indent="255588" algn="just">
              <a:buFont typeface="Wingdings 3" panose="05040102010807070707" pitchFamily="18" charset="2"/>
              <a:buNone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Закрепление нормы о том, что членство </a:t>
            </a: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прекращается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зачислении (восстановлении) или приёма на работу в организацию сферы образования, в течении 6 месяцев            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например, для студентов при переходе с одного уровня профессионального образования на другой;</a:t>
            </a:r>
          </a:p>
          <a:p>
            <a:pPr indent="255588" algn="just">
              <a:buFont typeface="Wingdings 3" panose="05040102010807070707" pitchFamily="18" charset="2"/>
              <a:buNone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Лицо, </a:t>
            </a: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исключенное, либо вышедшее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из Профсоюза, может быть вновь принято в Профсоюз на общих основаниях, но не ранее чем через </a:t>
            </a:r>
            <a:r>
              <a:rPr lang="ru-RU" sz="2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один год и шесть месяцев 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(в действующей редакции Устава Профсоюза 1 год).</a:t>
            </a:r>
          </a:p>
          <a:p>
            <a:pPr indent="255588" algn="just">
              <a:buNone/>
              <a:defRPr/>
            </a:pP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Положение о членском профсоюзном билете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учете членов Профсоюза утверждается выборным коллегиальным исполнительным органом Профсоюза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(ч.1 ст.11 проекта Устава Профсоюза).</a:t>
            </a:r>
          </a:p>
          <a:p>
            <a:pPr indent="255588" algn="just">
              <a:buFont typeface="Wingdings 3" panose="05040102010807070707" pitchFamily="18" charset="2"/>
              <a:buNone/>
              <a:defRPr/>
            </a:pP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1" name="Рисунок 28" descr="logo_profsouz_new_mini_001.jpg">
            <a:extLst>
              <a:ext uri="{FF2B5EF4-FFF2-40B4-BE49-F238E27FC236}">
                <a16:creationId xmlns="" xmlns:a16="http://schemas.microsoft.com/office/drawing/2014/main" id="{E47B9C28-4E3A-4F8D-AB80-9265E5903C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2463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Заголовок 2">
            <a:extLst>
              <a:ext uri="{FF2B5EF4-FFF2-40B4-BE49-F238E27FC236}">
                <a16:creationId xmlns="" xmlns:a16="http://schemas.microsoft.com/office/drawing/2014/main" id="{FB02BAF9-3F13-4E20-8283-004384E0CE54}"/>
              </a:ext>
            </a:extLst>
          </p:cNvPr>
          <p:cNvSpPr txBox="1">
            <a:spLocks/>
          </p:cNvSpPr>
          <p:nvPr/>
        </p:nvSpPr>
        <p:spPr>
          <a:xfrm>
            <a:off x="1835696" y="188640"/>
            <a:ext cx="5616624" cy="864096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Глава 3. Проекта Устава Профсоюза </a:t>
            </a:r>
            <a:br>
              <a:rPr lang="ru-RU" altLang="ru-RU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altLang="ru-RU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«Членство в Профсоюзе»</a:t>
            </a:r>
            <a:r>
              <a:rPr lang="ru-RU" altLang="ru-RU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altLang="ru-RU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7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B2AF8E48-8F84-474C-AB0F-9408883B46BE}"/>
              </a:ext>
            </a:extLst>
          </p:cNvPr>
          <p:cNvCxnSpPr/>
          <p:nvPr/>
        </p:nvCxnSpPr>
        <p:spPr>
          <a:xfrm>
            <a:off x="7452320" y="2132856"/>
            <a:ext cx="50323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="" xmlns:a16="http://schemas.microsoft.com/office/drawing/2014/main" id="{3EBE2DA3-0D7E-40CC-A896-10DC75325939}"/>
              </a:ext>
            </a:extLst>
          </p:cNvPr>
          <p:cNvCxnSpPr>
            <a:cxnSpLocks/>
          </p:cNvCxnSpPr>
          <p:nvPr/>
        </p:nvCxnSpPr>
        <p:spPr>
          <a:xfrm>
            <a:off x="2699792" y="3501008"/>
            <a:ext cx="71926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5-конечная звезда 22">
            <a:extLst>
              <a:ext uri="{FF2B5EF4-FFF2-40B4-BE49-F238E27FC236}">
                <a16:creationId xmlns="" xmlns:a16="http://schemas.microsoft.com/office/drawing/2014/main" id="{5174C0EC-ACD4-4676-A7DD-7B9453046F39}"/>
              </a:ext>
            </a:extLst>
          </p:cNvPr>
          <p:cNvSpPr/>
          <p:nvPr/>
        </p:nvSpPr>
        <p:spPr>
          <a:xfrm>
            <a:off x="650727" y="1917701"/>
            <a:ext cx="288999" cy="287164"/>
          </a:xfrm>
          <a:prstGeom prst="star5">
            <a:avLst>
              <a:gd name="adj" fmla="val 19781"/>
              <a:gd name="hf" fmla="val 105146"/>
              <a:gd name="vf" fmla="val 11055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5-конечная звезда 22">
            <a:extLst>
              <a:ext uri="{FF2B5EF4-FFF2-40B4-BE49-F238E27FC236}">
                <a16:creationId xmlns="" xmlns:a16="http://schemas.microsoft.com/office/drawing/2014/main" id="{4EC79B4E-F241-4BA5-8E61-F115363D866D}"/>
              </a:ext>
            </a:extLst>
          </p:cNvPr>
          <p:cNvSpPr/>
          <p:nvPr/>
        </p:nvSpPr>
        <p:spPr>
          <a:xfrm>
            <a:off x="650726" y="2743773"/>
            <a:ext cx="288999" cy="287164"/>
          </a:xfrm>
          <a:prstGeom prst="star5">
            <a:avLst>
              <a:gd name="adj" fmla="val 19781"/>
              <a:gd name="hf" fmla="val 105146"/>
              <a:gd name="vf" fmla="val 11055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7" name="5-конечная звезда 22">
            <a:extLst>
              <a:ext uri="{FF2B5EF4-FFF2-40B4-BE49-F238E27FC236}">
                <a16:creationId xmlns="" xmlns:a16="http://schemas.microsoft.com/office/drawing/2014/main" id="{541ACB1F-DEB2-44FD-A22C-553BFFE05A75}"/>
              </a:ext>
            </a:extLst>
          </p:cNvPr>
          <p:cNvSpPr/>
          <p:nvPr/>
        </p:nvSpPr>
        <p:spPr>
          <a:xfrm>
            <a:off x="661030" y="3929989"/>
            <a:ext cx="288999" cy="287164"/>
          </a:xfrm>
          <a:prstGeom prst="star5">
            <a:avLst>
              <a:gd name="adj" fmla="val 19781"/>
              <a:gd name="hf" fmla="val 105146"/>
              <a:gd name="vf" fmla="val 11055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6" name="5-конечная звезда 22">
            <a:extLst>
              <a:ext uri="{FF2B5EF4-FFF2-40B4-BE49-F238E27FC236}">
                <a16:creationId xmlns="" xmlns:a16="http://schemas.microsoft.com/office/drawing/2014/main" id="{054E492C-647F-43F5-8E97-E99348867FC3}"/>
              </a:ext>
            </a:extLst>
          </p:cNvPr>
          <p:cNvSpPr/>
          <p:nvPr/>
        </p:nvSpPr>
        <p:spPr>
          <a:xfrm>
            <a:off x="661030" y="4876246"/>
            <a:ext cx="288999" cy="287164"/>
          </a:xfrm>
          <a:prstGeom prst="star5">
            <a:avLst>
              <a:gd name="adj" fmla="val 19781"/>
              <a:gd name="hf" fmla="val 105146"/>
              <a:gd name="vf" fmla="val 11055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531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" descr="https://img3.stockfresh.com/files/c/coramax/m/48/7359036_stock-photo-book.jpg">
            <a:extLst>
              <a:ext uri="{FF2B5EF4-FFF2-40B4-BE49-F238E27FC236}">
                <a16:creationId xmlns="" xmlns:a16="http://schemas.microsoft.com/office/drawing/2014/main" id="{6AA33D63-A808-4B26-BBC1-094795971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429000"/>
            <a:ext cx="11477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12B6C9F-8758-4437-B99A-7BE2990EC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56207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Ответственность членов Профсоюза в проекте Устава Профсоюза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FBFA5BE3-80AC-4898-A6A7-783517D0BE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2857792"/>
              </p:ext>
            </p:extLst>
          </p:nvPr>
        </p:nvGraphicFramePr>
        <p:xfrm>
          <a:off x="179512" y="908720"/>
          <a:ext cx="864063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Блок-схема: альтернативный процесс 4">
            <a:extLst>
              <a:ext uri="{FF2B5EF4-FFF2-40B4-BE49-F238E27FC236}">
                <a16:creationId xmlns="" xmlns:a16="http://schemas.microsoft.com/office/drawing/2014/main" id="{E5D54835-011E-40B9-851D-44C6C1DBFD73}"/>
              </a:ext>
            </a:extLst>
          </p:cNvPr>
          <p:cNvSpPr/>
          <p:nvPr/>
        </p:nvSpPr>
        <p:spPr>
          <a:xfrm>
            <a:off x="4787900" y="1052513"/>
            <a:ext cx="3744913" cy="122396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за решение проголосовали </a:t>
            </a:r>
            <a:r>
              <a:rPr lang="ru-RU" sz="1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более половины присутствующих</a:t>
            </a:r>
            <a:r>
              <a:rPr lang="ru-RU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собрании, заседании соответствующего выборного коллегиального профсоюзного органа при наличии кворума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лнце 5">
            <a:extLst>
              <a:ext uri="{FF2B5EF4-FFF2-40B4-BE49-F238E27FC236}">
                <a16:creationId xmlns="" xmlns:a16="http://schemas.microsoft.com/office/drawing/2014/main" id="{46D9E866-C20C-4707-AD00-42C214344B25}"/>
              </a:ext>
            </a:extLst>
          </p:cNvPr>
          <p:cNvSpPr/>
          <p:nvPr/>
        </p:nvSpPr>
        <p:spPr>
          <a:xfrm>
            <a:off x="611188" y="1341438"/>
            <a:ext cx="144462" cy="144462"/>
          </a:xfrm>
          <a:prstGeom prst="sun">
            <a:avLst>
              <a:gd name="adj" fmla="val 411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Солнце 6">
            <a:extLst>
              <a:ext uri="{FF2B5EF4-FFF2-40B4-BE49-F238E27FC236}">
                <a16:creationId xmlns="" xmlns:a16="http://schemas.microsoft.com/office/drawing/2014/main" id="{ADE49DE6-8A4D-48DB-9B1F-3F0BA52308C9}"/>
              </a:ext>
            </a:extLst>
          </p:cNvPr>
          <p:cNvSpPr/>
          <p:nvPr/>
        </p:nvSpPr>
        <p:spPr>
          <a:xfrm>
            <a:off x="611188" y="1628775"/>
            <a:ext cx="144462" cy="144463"/>
          </a:xfrm>
          <a:prstGeom prst="sun">
            <a:avLst>
              <a:gd name="adj" fmla="val 411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0CF7D0F-8174-4349-B541-C44DDC80ED0F}"/>
              </a:ext>
            </a:extLst>
          </p:cNvPr>
          <p:cNvSpPr/>
          <p:nvPr/>
        </p:nvSpPr>
        <p:spPr>
          <a:xfrm>
            <a:off x="323850" y="2420938"/>
            <a:ext cx="3529013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Исключение из Профсоюза </a:t>
            </a:r>
          </a:p>
        </p:txBody>
      </p:sp>
      <p:sp>
        <p:nvSpPr>
          <p:cNvPr id="9" name="Солнце 8">
            <a:extLst>
              <a:ext uri="{FF2B5EF4-FFF2-40B4-BE49-F238E27FC236}">
                <a16:creationId xmlns="" xmlns:a16="http://schemas.microsoft.com/office/drawing/2014/main" id="{5D1258DB-0DEE-49A1-8C91-AF04061A7934}"/>
              </a:ext>
            </a:extLst>
          </p:cNvPr>
          <p:cNvSpPr/>
          <p:nvPr/>
        </p:nvSpPr>
        <p:spPr>
          <a:xfrm>
            <a:off x="684213" y="2781300"/>
            <a:ext cx="144462" cy="144463"/>
          </a:xfrm>
          <a:prstGeom prst="sun">
            <a:avLst>
              <a:gd name="adj" fmla="val 411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Блок-схема: альтернативный процесс 11">
            <a:extLst>
              <a:ext uri="{FF2B5EF4-FFF2-40B4-BE49-F238E27FC236}">
                <a16:creationId xmlns="" xmlns:a16="http://schemas.microsoft.com/office/drawing/2014/main" id="{CE879062-4FCC-4469-8D05-C8264CAFCCC2}"/>
              </a:ext>
            </a:extLst>
          </p:cNvPr>
          <p:cNvSpPr/>
          <p:nvPr/>
        </p:nvSpPr>
        <p:spPr>
          <a:xfrm>
            <a:off x="4859338" y="2420938"/>
            <a:ext cx="3673475" cy="13684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за решение </a:t>
            </a:r>
            <a:r>
              <a:rPr lang="ru-RU" sz="1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проголосовало не менее 52%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собрании (конференции), заседании соответствующего выборного коллегиального профсоюзного органа при наличии кворума</a:t>
            </a:r>
          </a:p>
        </p:txBody>
      </p:sp>
      <p:sp>
        <p:nvSpPr>
          <p:cNvPr id="10" name="Выгнутая вверх стрелка 9">
            <a:extLst>
              <a:ext uri="{FF2B5EF4-FFF2-40B4-BE49-F238E27FC236}">
                <a16:creationId xmlns="" xmlns:a16="http://schemas.microsoft.com/office/drawing/2014/main" id="{304E511A-DECA-429C-BB0F-7864D1988C92}"/>
              </a:ext>
            </a:extLst>
          </p:cNvPr>
          <p:cNvSpPr/>
          <p:nvPr/>
        </p:nvSpPr>
        <p:spPr>
          <a:xfrm rot="2044983">
            <a:off x="2628900" y="4276725"/>
            <a:ext cx="1381125" cy="384175"/>
          </a:xfrm>
          <a:prstGeom prst="curvedDownArrow">
            <a:avLst>
              <a:gd name="adj1" fmla="val 0"/>
              <a:gd name="adj2" fmla="val 71243"/>
              <a:gd name="adj3" fmla="val 459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6C9DC50D-0E52-45FA-8A18-45316B3E597C}"/>
              </a:ext>
            </a:extLst>
          </p:cNvPr>
          <p:cNvSpPr/>
          <p:nvPr/>
        </p:nvSpPr>
        <p:spPr>
          <a:xfrm>
            <a:off x="163513" y="3959225"/>
            <a:ext cx="2736850" cy="14398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  <a:latin typeface="Arial Black" pitchFamily="34" charset="0"/>
              </a:rPr>
              <a:t>Меры общественного воздействия (взыскания)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AF341DEE-BE0A-4107-BA58-79B2BDEDF509}"/>
              </a:ext>
            </a:extLst>
          </p:cNvPr>
          <p:cNvSpPr/>
          <p:nvPr/>
        </p:nvSpPr>
        <p:spPr>
          <a:xfrm>
            <a:off x="2700338" y="5157788"/>
            <a:ext cx="3095625" cy="11509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  <a:latin typeface="Arial Black" pitchFamily="34" charset="0"/>
              </a:rPr>
              <a:t>Обжалование решения в течении 10 дней (со дня направления выписки из протокола)</a:t>
            </a:r>
          </a:p>
        </p:txBody>
      </p:sp>
      <p:sp>
        <p:nvSpPr>
          <p:cNvPr id="15" name="Выгнутая вверх стрелка 14">
            <a:extLst>
              <a:ext uri="{FF2B5EF4-FFF2-40B4-BE49-F238E27FC236}">
                <a16:creationId xmlns="" xmlns:a16="http://schemas.microsoft.com/office/drawing/2014/main" id="{E17F3CCE-55A0-4671-9937-9DD4E15B19D9}"/>
              </a:ext>
            </a:extLst>
          </p:cNvPr>
          <p:cNvSpPr/>
          <p:nvPr/>
        </p:nvSpPr>
        <p:spPr>
          <a:xfrm rot="19880577">
            <a:off x="4322763" y="4171950"/>
            <a:ext cx="1460500" cy="450850"/>
          </a:xfrm>
          <a:prstGeom prst="curvedDownArrow">
            <a:avLst>
              <a:gd name="adj1" fmla="val 0"/>
              <a:gd name="adj2" fmla="val 74170"/>
              <a:gd name="adj3" fmla="val 31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3C6386EF-0A35-4F12-972C-CA2B8BD08D3D}"/>
              </a:ext>
            </a:extLst>
          </p:cNvPr>
          <p:cNvSpPr/>
          <p:nvPr/>
        </p:nvSpPr>
        <p:spPr>
          <a:xfrm>
            <a:off x="5508625" y="4005263"/>
            <a:ext cx="3024188" cy="15113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100" dirty="0">
                <a:solidFill>
                  <a:schemeClr val="tx1"/>
                </a:solidFill>
                <a:latin typeface="Arial Black" pitchFamily="34" charset="0"/>
              </a:rPr>
              <a:t>До истечения года профсоюзный орган имеет право снять взыскание (по заявлению члена Профсоюза/ по собственной инициативе)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702CD9C-E768-48C8-9FDF-5D9E9EDD269C}"/>
              </a:ext>
            </a:extLst>
          </p:cNvPr>
          <p:cNvSpPr/>
          <p:nvPr/>
        </p:nvSpPr>
        <p:spPr>
          <a:xfrm>
            <a:off x="2515325" y="5243512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4FB2A0F-7C0D-467A-A38C-1A75E3DC8CD9}"/>
              </a:ext>
            </a:extLst>
          </p:cNvPr>
          <p:cNvSpPr/>
          <p:nvPr/>
        </p:nvSpPr>
        <p:spPr>
          <a:xfrm>
            <a:off x="8012112" y="4222750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B06F843-1B5C-4294-BAB8-CE652522F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7920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4. Проекта Устава Профсоюза «Организационная структура Профсоюза»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5">
            <a:extLst>
              <a:ext uri="{FF2B5EF4-FFF2-40B4-BE49-F238E27FC236}">
                <a16:creationId xmlns="" xmlns:a16="http://schemas.microsoft.com/office/drawing/2014/main" id="{7F129F88-3703-4942-A6F4-7F82551A2C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06155"/>
              </p:ext>
            </p:extLst>
          </p:nvPr>
        </p:nvGraphicFramePr>
        <p:xfrm>
          <a:off x="376147" y="1268760"/>
          <a:ext cx="8229600" cy="4738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2A462381-2C6F-4E33-8DC2-144291936651}"/>
              </a:ext>
            </a:extLst>
          </p:cNvPr>
          <p:cNvCxnSpPr>
            <a:cxnSpLocks/>
          </p:cNvCxnSpPr>
          <p:nvPr/>
        </p:nvCxnSpPr>
        <p:spPr>
          <a:xfrm>
            <a:off x="827584" y="3212976"/>
            <a:ext cx="504056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3" name="Рисунок 5" descr="logo_profsouz_new_mini_001.jpg">
            <a:extLst>
              <a:ext uri="{FF2B5EF4-FFF2-40B4-BE49-F238E27FC236}">
                <a16:creationId xmlns="" xmlns:a16="http://schemas.microsoft.com/office/drawing/2014/main" id="{6C2FBB90-929D-469A-BE29-85D1A3DD1F1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876925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51AE2B4-DC30-445F-A587-F7BACBED2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Организационная структура Профсоюза </a:t>
            </a:r>
            <a:b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проекте Устава Профсоюза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E0C32D6-C63E-4B60-8501-FA1D44ACD661}"/>
              </a:ext>
            </a:extLst>
          </p:cNvPr>
          <p:cNvSpPr/>
          <p:nvPr/>
        </p:nvSpPr>
        <p:spPr>
          <a:xfrm>
            <a:off x="684213" y="1125538"/>
            <a:ext cx="7704137" cy="914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Профсоюз сроится по 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производственно-территориальному признаку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ED080FD-FCCA-4E55-8AF1-1426160E5D72}"/>
              </a:ext>
            </a:extLst>
          </p:cNvPr>
          <p:cNvSpPr/>
          <p:nvPr/>
        </p:nvSpPr>
        <p:spPr>
          <a:xfrm>
            <a:off x="684213" y="2349500"/>
            <a:ext cx="3382962" cy="792163"/>
          </a:xfrm>
          <a:prstGeom prst="rect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Производственный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признак</a:t>
            </a:r>
            <a:r>
              <a:rPr lang="ru-RU" dirty="0"/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1EC4A58-0CE1-4B92-A0F2-91B14A4BB88A}"/>
              </a:ext>
            </a:extLst>
          </p:cNvPr>
          <p:cNvSpPr/>
          <p:nvPr/>
        </p:nvSpPr>
        <p:spPr>
          <a:xfrm>
            <a:off x="4643438" y="2349500"/>
            <a:ext cx="3600450" cy="719138"/>
          </a:xfrm>
          <a:prstGeom prst="rect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Территориальный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признак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0B3A8117-72EA-4820-80D6-93C10BDAAB09}"/>
              </a:ext>
            </a:extLst>
          </p:cNvPr>
          <p:cNvCxnSpPr/>
          <p:nvPr/>
        </p:nvCxnSpPr>
        <p:spPr>
          <a:xfrm flipH="1">
            <a:off x="2771775" y="2060575"/>
            <a:ext cx="504825" cy="28892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57A5EF05-55E8-4F46-818B-21969DB70344}"/>
              </a:ext>
            </a:extLst>
          </p:cNvPr>
          <p:cNvCxnSpPr/>
          <p:nvPr/>
        </p:nvCxnSpPr>
        <p:spPr>
          <a:xfrm>
            <a:off x="5724525" y="2060575"/>
            <a:ext cx="719138" cy="28892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00" name="Группа 30">
            <a:extLst>
              <a:ext uri="{FF2B5EF4-FFF2-40B4-BE49-F238E27FC236}">
                <a16:creationId xmlns="" xmlns:a16="http://schemas.microsoft.com/office/drawing/2014/main" id="{BDFD02A8-2F6E-4687-8992-4DB9D43801EC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4581525"/>
            <a:ext cx="2233612" cy="1439863"/>
            <a:chOff x="1881169" y="3664734"/>
            <a:chExt cx="1476385" cy="1461713"/>
          </a:xfrm>
        </p:grpSpPr>
        <p:pic>
          <p:nvPicPr>
            <p:cNvPr id="33813" name="Picture 3" descr="C:\Users\Plotnikova\Pictures\Bankoboev_Ru_na_pravoe_delo_vedet_chelovechek_tolpu.jpg">
              <a:extLst>
                <a:ext uri="{FF2B5EF4-FFF2-40B4-BE49-F238E27FC236}">
                  <a16:creationId xmlns="" xmlns:a16="http://schemas.microsoft.com/office/drawing/2014/main" id="{D27815B5-8E0F-4AB2-BB3F-DAD666B192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1169" y="3664734"/>
              <a:ext cx="1476385" cy="146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4" name="TextBox 14">
              <a:extLst>
                <a:ext uri="{FF2B5EF4-FFF2-40B4-BE49-F238E27FC236}">
                  <a16:creationId xmlns="" xmlns:a16="http://schemas.microsoft.com/office/drawing/2014/main" id="{5DA499F7-1B0D-4CD8-8FB7-AE36241B14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244713">
              <a:off x="2467105" y="3806652"/>
              <a:ext cx="555705" cy="28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200" b="1">
                  <a:solidFill>
                    <a:srgbClr val="99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ППО</a:t>
              </a:r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444F80C-95C5-419E-AED5-D293E48F326F}"/>
              </a:ext>
            </a:extLst>
          </p:cNvPr>
          <p:cNvSpPr/>
          <p:nvPr/>
        </p:nvSpPr>
        <p:spPr>
          <a:xfrm>
            <a:off x="611188" y="3500438"/>
            <a:ext cx="3529012" cy="1008062"/>
          </a:xfrm>
          <a:prstGeom prst="rect">
            <a:avLst/>
          </a:prstGeom>
          <a:noFill/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Первичные профсоюзные организации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1A120256-BDB6-4596-B794-804773E7E2D3}"/>
              </a:ext>
            </a:extLst>
          </p:cNvPr>
          <p:cNvCxnSpPr/>
          <p:nvPr/>
        </p:nvCxnSpPr>
        <p:spPr>
          <a:xfrm>
            <a:off x="2411413" y="3141663"/>
            <a:ext cx="0" cy="5032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="" xmlns:a16="http://schemas.microsoft.com/office/drawing/2014/main" id="{2960DACC-5251-4004-A525-2826C2DCD165}"/>
              </a:ext>
            </a:extLst>
          </p:cNvPr>
          <p:cNvCxnSpPr/>
          <p:nvPr/>
        </p:nvCxnSpPr>
        <p:spPr>
          <a:xfrm>
            <a:off x="6300788" y="3068638"/>
            <a:ext cx="0" cy="5762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804" name="Picture 4" descr="C:\Users\Plotnikova\Pictures\map_r_b.jpg">
            <a:extLst>
              <a:ext uri="{FF2B5EF4-FFF2-40B4-BE49-F238E27FC236}">
                <a16:creationId xmlns="" xmlns:a16="http://schemas.microsoft.com/office/drawing/2014/main" id="{F2558B9C-CD81-42B7-AC7A-821C0EF2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781300"/>
            <a:ext cx="15843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Picture 3" descr="C:\Users\Plotnikova\Pictures\Bankoboev_Ru_na_pravoe_delo_vedet_chelovechek_tolpu.jpg">
            <a:extLst>
              <a:ext uri="{FF2B5EF4-FFF2-40B4-BE49-F238E27FC236}">
                <a16:creationId xmlns="" xmlns:a16="http://schemas.microsoft.com/office/drawing/2014/main" id="{911C3F8E-D08E-42B3-9036-2A3DC96EB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r="28572"/>
          <a:stretch>
            <a:fillRect/>
          </a:stretch>
        </p:blipFill>
        <p:spPr bwMode="auto">
          <a:xfrm>
            <a:off x="7956550" y="3141663"/>
            <a:ext cx="2190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6" name="Picture 3" descr="C:\Users\Plotnikova\Pictures\Bankoboev_Ru_na_pravoe_delo_vedet_chelovechek_tolpu.jpg">
            <a:extLst>
              <a:ext uri="{FF2B5EF4-FFF2-40B4-BE49-F238E27FC236}">
                <a16:creationId xmlns="" xmlns:a16="http://schemas.microsoft.com/office/drawing/2014/main" id="{C5F13572-1E0C-4E21-B322-E0028552B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r="28572"/>
          <a:stretch>
            <a:fillRect/>
          </a:stretch>
        </p:blipFill>
        <p:spPr bwMode="auto">
          <a:xfrm>
            <a:off x="7740650" y="2997200"/>
            <a:ext cx="21907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3" descr="C:\Users\Plotnikova\Pictures\Bankoboev_Ru_na_pravoe_delo_vedet_chelovechek_tolpu.jpg">
            <a:extLst>
              <a:ext uri="{FF2B5EF4-FFF2-40B4-BE49-F238E27FC236}">
                <a16:creationId xmlns="" xmlns:a16="http://schemas.microsoft.com/office/drawing/2014/main" id="{EF48D0D8-8427-49FA-8F0B-0A62A70B6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r="28572"/>
          <a:stretch>
            <a:fillRect/>
          </a:stretch>
        </p:blipFill>
        <p:spPr bwMode="auto">
          <a:xfrm>
            <a:off x="7885113" y="2924175"/>
            <a:ext cx="217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Picture 3" descr="C:\Users\Plotnikova\Pictures\Bankoboev_Ru_na_pravoe_delo_vedet_chelovechek_tolpu.jpg">
            <a:extLst>
              <a:ext uri="{FF2B5EF4-FFF2-40B4-BE49-F238E27FC236}">
                <a16:creationId xmlns="" xmlns:a16="http://schemas.microsoft.com/office/drawing/2014/main" id="{B7820D36-7022-4E11-B5C8-59D97D38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r="28572"/>
          <a:stretch>
            <a:fillRect/>
          </a:stretch>
        </p:blipFill>
        <p:spPr bwMode="auto">
          <a:xfrm>
            <a:off x="7740650" y="3213100"/>
            <a:ext cx="2079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3055C752-EF90-475F-BC54-5228743C1611}"/>
              </a:ext>
            </a:extLst>
          </p:cNvPr>
          <p:cNvSpPr/>
          <p:nvPr/>
        </p:nvSpPr>
        <p:spPr>
          <a:xfrm>
            <a:off x="4427538" y="3573463"/>
            <a:ext cx="3816350" cy="1079500"/>
          </a:xfrm>
          <a:prstGeom prst="rect">
            <a:avLst/>
          </a:prstGeom>
          <a:noFill/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Территориальные организации Профсоюза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(городские, районные и иные на муниципальном уровне)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3544F12D-16A3-4F23-86A3-E072977CBF42}"/>
              </a:ext>
            </a:extLst>
          </p:cNvPr>
          <p:cNvSpPr/>
          <p:nvPr/>
        </p:nvSpPr>
        <p:spPr>
          <a:xfrm>
            <a:off x="4427538" y="5084763"/>
            <a:ext cx="3816350" cy="1081087"/>
          </a:xfrm>
          <a:prstGeom prst="rect">
            <a:avLst/>
          </a:prstGeom>
          <a:noFill/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 (межрегиональные) организации Профсоюза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(республиканские, краевые, областные и иные на уровне субъектов РФ)</a:t>
            </a:r>
          </a:p>
        </p:txBody>
      </p: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F4474181-33DF-4EE6-B818-C0B368763BC4}"/>
              </a:ext>
            </a:extLst>
          </p:cNvPr>
          <p:cNvCxnSpPr/>
          <p:nvPr/>
        </p:nvCxnSpPr>
        <p:spPr>
          <a:xfrm>
            <a:off x="6372225" y="4652963"/>
            <a:ext cx="0" cy="4318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28" descr="logo_profsouz_new_mini_001.jpg">
            <a:extLst>
              <a:ext uri="{FF2B5EF4-FFF2-40B4-BE49-F238E27FC236}">
                <a16:creationId xmlns="" xmlns:a16="http://schemas.microsoft.com/office/drawing/2014/main" id="{5174BCDF-E55B-4026-A7C1-AB08E51F27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187017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F23E16-0EBF-40A7-AA38-56CFAB70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Организационная структура Профсоюза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02AC96EE-F777-40AB-AA81-D5CC271E4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52" y="1261912"/>
            <a:ext cx="3128586" cy="5112568"/>
          </a:xfrm>
        </p:spPr>
      </p:pic>
      <p:pic>
        <p:nvPicPr>
          <p:cNvPr id="7" name="Рисунок 28" descr="logo_profsouz_new_mini_001.jpg">
            <a:extLst>
              <a:ext uri="{FF2B5EF4-FFF2-40B4-BE49-F238E27FC236}">
                <a16:creationId xmlns="" xmlns:a16="http://schemas.microsoft.com/office/drawing/2014/main" id="{D1BDDE47-050B-4AA6-8604-B192A63476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07" y="1339422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B4A156D-6F5B-4906-9082-1A95089CA7C7}"/>
              </a:ext>
            </a:extLst>
          </p:cNvPr>
          <p:cNvSpPr txBox="1"/>
          <p:nvPr/>
        </p:nvSpPr>
        <p:spPr>
          <a:xfrm>
            <a:off x="1258187" y="3890665"/>
            <a:ext cx="2599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Общероссийский </a:t>
            </a:r>
          </a:p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 образования</a:t>
            </a: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3436D94-7ED7-4018-983B-D2834D0BF7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679" y="4748929"/>
            <a:ext cx="966826" cy="15733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90D2586-33E8-4F26-869D-53B2FAC869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082" y="2578279"/>
            <a:ext cx="1260044" cy="20505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7325C34-BC02-4B73-B431-18369A9F8F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57" y="845875"/>
            <a:ext cx="1587330" cy="2583125"/>
          </a:xfrm>
          <a:prstGeom prst="rect">
            <a:avLst/>
          </a:prstGeom>
        </p:spPr>
      </p:pic>
      <p:sp>
        <p:nvSpPr>
          <p:cNvPr id="16" name="Стрелка: вправо 15">
            <a:extLst>
              <a:ext uri="{FF2B5EF4-FFF2-40B4-BE49-F238E27FC236}">
                <a16:creationId xmlns="" xmlns:a16="http://schemas.microsoft.com/office/drawing/2014/main" id="{5CC68D9A-DE88-4F01-9DCD-A2538255B198}"/>
              </a:ext>
            </a:extLst>
          </p:cNvPr>
          <p:cNvSpPr/>
          <p:nvPr/>
        </p:nvSpPr>
        <p:spPr>
          <a:xfrm rot="10800000">
            <a:off x="3646959" y="2062037"/>
            <a:ext cx="2424195" cy="349875"/>
          </a:xfrm>
          <a:prstGeom prst="right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A8BEE4C-7697-49D8-B339-7A26FF9FE9EA}"/>
              </a:ext>
            </a:extLst>
          </p:cNvPr>
          <p:cNvSpPr txBox="1"/>
          <p:nvPr/>
        </p:nvSpPr>
        <p:spPr>
          <a:xfrm>
            <a:off x="3357352" y="6331732"/>
            <a:ext cx="4013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Первичная профсоюзная организация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765D911-6D2D-4B94-BB25-53C7F3B8E1F7}"/>
              </a:ext>
            </a:extLst>
          </p:cNvPr>
          <p:cNvSpPr txBox="1"/>
          <p:nvPr/>
        </p:nvSpPr>
        <p:spPr>
          <a:xfrm>
            <a:off x="5364088" y="4592375"/>
            <a:ext cx="2716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Территориальные  </a:t>
            </a:r>
          </a:p>
          <a:p>
            <a:r>
              <a:rPr lang="ru-RU" sz="1800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организации Профсоюза 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E4CA5AF-5979-4F05-8A5D-FE033011E622}"/>
              </a:ext>
            </a:extLst>
          </p:cNvPr>
          <p:cNvSpPr txBox="1"/>
          <p:nvPr/>
        </p:nvSpPr>
        <p:spPr>
          <a:xfrm>
            <a:off x="6229350" y="3429000"/>
            <a:ext cx="27168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Региональные</a:t>
            </a:r>
          </a:p>
          <a:p>
            <a:r>
              <a:rPr lang="ru-RU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(межрегиональные)</a:t>
            </a:r>
          </a:p>
          <a:p>
            <a:r>
              <a:rPr lang="ru-RU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организации Профсоюза</a:t>
            </a:r>
            <a:endParaRPr lang="ru-RU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="" xmlns:a16="http://schemas.microsoft.com/office/drawing/2014/main" id="{CFD40FEC-5DC6-42C2-AF9D-C649B971AE00}"/>
              </a:ext>
            </a:extLst>
          </p:cNvPr>
          <p:cNvSpPr/>
          <p:nvPr/>
        </p:nvSpPr>
        <p:spPr>
          <a:xfrm rot="10800000">
            <a:off x="4185699" y="3818196"/>
            <a:ext cx="501740" cy="349875"/>
          </a:xfrm>
          <a:prstGeom prst="rightArrow">
            <a:avLst>
              <a:gd name="adj1" fmla="val 44925"/>
              <a:gd name="adj2" fmla="val 50000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="" xmlns:a16="http://schemas.microsoft.com/office/drawing/2014/main" id="{81FBF3DC-BC0A-4504-A479-CCFC32D85B93}"/>
              </a:ext>
            </a:extLst>
          </p:cNvPr>
          <p:cNvSpPr/>
          <p:nvPr/>
        </p:nvSpPr>
        <p:spPr>
          <a:xfrm rot="10800000" flipV="1">
            <a:off x="3906379" y="5661247"/>
            <a:ext cx="530189" cy="337063"/>
          </a:xfrm>
          <a:prstGeom prst="rightArrow">
            <a:avLst>
              <a:gd name="adj1" fmla="val 44925"/>
              <a:gd name="adj2" fmla="val 50000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pic>
        <p:nvPicPr>
          <p:cNvPr id="6" name="Рисунок 28" descr="logo_profsouz_new_mini_001.jpg">
            <a:extLst>
              <a:ext uri="{FF2B5EF4-FFF2-40B4-BE49-F238E27FC236}">
                <a16:creationId xmlns="" xmlns:a16="http://schemas.microsoft.com/office/drawing/2014/main" id="{D82A59CA-46A7-47DD-B91D-F12BD469A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224" y="861323"/>
            <a:ext cx="463596" cy="38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8" descr="logo_profsouz_new_mini_001.jpg">
            <a:extLst>
              <a:ext uri="{FF2B5EF4-FFF2-40B4-BE49-F238E27FC236}">
                <a16:creationId xmlns="" xmlns:a16="http://schemas.microsoft.com/office/drawing/2014/main" id="{16C76565-DCC3-4E47-82B8-6CE6CD0B8A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513" y="2609935"/>
            <a:ext cx="385282" cy="312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logo_profsouz_new_mini_001.jpg">
            <a:extLst>
              <a:ext uri="{FF2B5EF4-FFF2-40B4-BE49-F238E27FC236}">
                <a16:creationId xmlns="" xmlns:a16="http://schemas.microsoft.com/office/drawing/2014/main" id="{13C223E2-7C68-498F-9DA0-6D8BAE0E4C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82" y="4737536"/>
            <a:ext cx="271046" cy="29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трелка: вправо 11">
            <a:extLst>
              <a:ext uri="{FF2B5EF4-FFF2-40B4-BE49-F238E27FC236}">
                <a16:creationId xmlns="" xmlns:a16="http://schemas.microsoft.com/office/drawing/2014/main" id="{81AA5AB1-3DCC-4D08-BBD9-894350E93E73}"/>
              </a:ext>
            </a:extLst>
          </p:cNvPr>
          <p:cNvSpPr/>
          <p:nvPr/>
        </p:nvSpPr>
        <p:spPr>
          <a:xfrm rot="16200000">
            <a:off x="4745975" y="4396904"/>
            <a:ext cx="281137" cy="370628"/>
          </a:xfrm>
          <a:prstGeom prst="rightArrow">
            <a:avLst>
              <a:gd name="adj1" fmla="val 14893"/>
              <a:gd name="adj2" fmla="val 57257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="" xmlns:a16="http://schemas.microsoft.com/office/drawing/2014/main" id="{0135F54A-FFA5-4EBD-9AE7-729F3A1E4F1F}"/>
              </a:ext>
            </a:extLst>
          </p:cNvPr>
          <p:cNvSpPr/>
          <p:nvPr/>
        </p:nvSpPr>
        <p:spPr>
          <a:xfrm rot="16200000">
            <a:off x="6044548" y="3103129"/>
            <a:ext cx="246388" cy="322055"/>
          </a:xfrm>
          <a:prstGeom prst="rightArrow">
            <a:avLst>
              <a:gd name="adj1" fmla="val 14893"/>
              <a:gd name="adj2" fmla="val 57257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01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FBB8E13A-5470-4751-9001-63A352898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20" y="268094"/>
            <a:ext cx="8229600" cy="864096"/>
          </a:xfrm>
        </p:spPr>
        <p:txBody>
          <a:bodyPr>
            <a:no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Органы Профсоюза и организаций Профсоюза</a:t>
            </a:r>
            <a:b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проекте Устава Профсоюза:</a:t>
            </a:r>
            <a:b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18" name="Содержимое 1">
            <a:extLst>
              <a:ext uri="{FF2B5EF4-FFF2-40B4-BE49-F238E27FC236}">
                <a16:creationId xmlns="" xmlns:a16="http://schemas.microsoft.com/office/drawing/2014/main" id="{70DA18F9-4EA2-45F8-B529-5428B1A76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20" y="1043657"/>
            <a:ext cx="6119911" cy="1871663"/>
          </a:xfrm>
        </p:spPr>
        <p:txBody>
          <a:bodyPr anchor="ctr">
            <a:normAutofit/>
          </a:bodyPr>
          <a:lstStyle/>
          <a:p>
            <a:pPr marL="0" indent="0" algn="just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Некоммерческая организация приобретает гражданские права и принимает</a:t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себя гражданские обязанности через свои органы, действующие в соответствии</a:t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законом, иными правовыми актами и уставом.</a:t>
            </a:r>
          </a:p>
        </p:txBody>
      </p:sp>
      <p:pic>
        <p:nvPicPr>
          <p:cNvPr id="34820" name="Рисунок 10" descr="logo_profsouz_new_mini_001.jpg">
            <a:extLst>
              <a:ext uri="{FF2B5EF4-FFF2-40B4-BE49-F238E27FC236}">
                <a16:creationId xmlns="" xmlns:a16="http://schemas.microsoft.com/office/drawing/2014/main" id="{9B669969-F8D5-4FD7-AEBE-91E663524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700213"/>
            <a:ext cx="936451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Содержимое 1">
            <a:extLst>
              <a:ext uri="{FF2B5EF4-FFF2-40B4-BE49-F238E27FC236}">
                <a16:creationId xmlns="" xmlns:a16="http://schemas.microsoft.com/office/drawing/2014/main" id="{4B78F64F-A365-44AE-BE50-825A5BCC712B}"/>
              </a:ext>
            </a:extLst>
          </p:cNvPr>
          <p:cNvSpPr txBox="1">
            <a:spLocks/>
          </p:cNvSpPr>
          <p:nvPr/>
        </p:nvSpPr>
        <p:spPr bwMode="auto">
          <a:xfrm>
            <a:off x="2123728" y="3452865"/>
            <a:ext cx="6336506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статьях 15, 16 проекта Устава Профсоюза указаны общие положения: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о структуре органов;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 порядке формирования органов;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 сроках полномочий;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 условиях правомочности заседаний, их периодичности;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о порядке принятия ими решений.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структура содержится по всем уровням организационной структуры Профсоюза!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22" name="Рисунок 10" descr="logo_profsouz_new_mini_001.jpg">
            <a:extLst>
              <a:ext uri="{FF2B5EF4-FFF2-40B4-BE49-F238E27FC236}">
                <a16:creationId xmlns="" xmlns:a16="http://schemas.microsoft.com/office/drawing/2014/main" id="{C60A3168-36A1-4EA8-983D-A3A04AB280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7"/>
            <a:ext cx="115212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2">
            <a:extLst>
              <a:ext uri="{FF2B5EF4-FFF2-40B4-BE49-F238E27FC236}">
                <a16:creationId xmlns="" xmlns:a16="http://schemas.microsoft.com/office/drawing/2014/main" id="{9A840513-E9A4-4AF2-BBDC-817ED744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23272"/>
            <a:ext cx="6879272" cy="10307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Вышестоящие выборные профсоюзные органы: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1F18B8C8-3F27-423A-A458-7574570CB7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349587"/>
              </p:ext>
            </p:extLst>
          </p:nvPr>
        </p:nvGraphicFramePr>
        <p:xfrm>
          <a:off x="251520" y="1253972"/>
          <a:ext cx="8607464" cy="4795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46" name="Номер слайда 6">
            <a:extLst>
              <a:ext uri="{FF2B5EF4-FFF2-40B4-BE49-F238E27FC236}">
                <a16:creationId xmlns="" xmlns:a16="http://schemas.microsoft.com/office/drawing/2014/main" id="{06681D97-4282-480B-8DD9-779B1AA7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3D143F1-8AF4-4801-A27F-854C7117C023}" type="slidenum">
              <a:rPr lang="ru-RU" altLang="ru-RU">
                <a:latin typeface="Lucida Sans Unicode" panose="020B0602030504020204" pitchFamily="34" charset="0"/>
              </a:rPr>
              <a:pPr/>
              <a:t>22</a:t>
            </a:fld>
            <a:endParaRPr lang="ru-RU" altLang="ru-RU">
              <a:latin typeface="Lucida Sans Unicode" panose="020B0602030504020204" pitchFamily="34" charset="0"/>
            </a:endParaRPr>
          </a:p>
        </p:txBody>
      </p:sp>
      <p:pic>
        <p:nvPicPr>
          <p:cNvPr id="35844" name="Рисунок 5" descr="logo_profsouz_new_mini_001.jpg">
            <a:extLst>
              <a:ext uri="{FF2B5EF4-FFF2-40B4-BE49-F238E27FC236}">
                <a16:creationId xmlns="" xmlns:a16="http://schemas.microsoft.com/office/drawing/2014/main" id="{80AEE698-5300-4084-8F03-B8E6FEC17EF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092825"/>
            <a:ext cx="5762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06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41831C-5054-4519-A28B-48AA983F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8568952" cy="64807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Органы организаций Профсоюза 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проекте Устава Профсоюза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AEB30CC-31CD-4CF6-AF4C-0A96A270C045}"/>
              </a:ext>
            </a:extLst>
          </p:cNvPr>
          <p:cNvSpPr/>
          <p:nvPr/>
        </p:nvSpPr>
        <p:spPr>
          <a:xfrm>
            <a:off x="911225" y="1023938"/>
            <a:ext cx="7489825" cy="504825"/>
          </a:xfrm>
          <a:prstGeom prst="rect">
            <a:avLst/>
          </a:prstGeom>
          <a:solidFill>
            <a:schemeClr val="accent1">
              <a:lumMod val="60000"/>
              <a:lumOff val="40000"/>
              <a:alpha val="62000"/>
            </a:schemeClr>
          </a:solidFill>
          <a:ln w="2222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ВЫСШИЕ ОРГАНЫ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A960CF4A-76ED-416C-B1E7-0002B35E7E1D}"/>
              </a:ext>
            </a:extLst>
          </p:cNvPr>
          <p:cNvCxnSpPr/>
          <p:nvPr/>
        </p:nvCxnSpPr>
        <p:spPr>
          <a:xfrm flipH="1">
            <a:off x="2339975" y="1557338"/>
            <a:ext cx="215900" cy="149225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1F0BBFD7-6178-465F-8CD5-6BC00791E30B}"/>
              </a:ext>
            </a:extLst>
          </p:cNvPr>
          <p:cNvCxnSpPr/>
          <p:nvPr/>
        </p:nvCxnSpPr>
        <p:spPr>
          <a:xfrm>
            <a:off x="4532313" y="1500188"/>
            <a:ext cx="30162" cy="317500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07874AA1-BFD4-4BAE-A0EB-E66CE7A4F435}"/>
              </a:ext>
            </a:extLst>
          </p:cNvPr>
          <p:cNvSpPr/>
          <p:nvPr/>
        </p:nvSpPr>
        <p:spPr>
          <a:xfrm>
            <a:off x="866775" y="3406775"/>
            <a:ext cx="2089150" cy="503238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Профсоюзный комитет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0DF2913-AD0A-45A2-8886-EA139C9EDB47}"/>
              </a:ext>
            </a:extLst>
          </p:cNvPr>
          <p:cNvSpPr/>
          <p:nvPr/>
        </p:nvSpPr>
        <p:spPr>
          <a:xfrm>
            <a:off x="1335088" y="2200275"/>
            <a:ext cx="1152525" cy="287338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ППО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B5F70C98-EAC7-4ADF-B96D-EFC2C56ADCA3}"/>
              </a:ext>
            </a:extLst>
          </p:cNvPr>
          <p:cNvSpPr/>
          <p:nvPr/>
        </p:nvSpPr>
        <p:spPr>
          <a:xfrm>
            <a:off x="3616325" y="1798638"/>
            <a:ext cx="1800225" cy="43180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Конференция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B510A95-9EED-45A9-9D0E-4B662E2C2AAB}"/>
              </a:ext>
            </a:extLst>
          </p:cNvPr>
          <p:cNvSpPr/>
          <p:nvPr/>
        </p:nvSpPr>
        <p:spPr>
          <a:xfrm>
            <a:off x="3671888" y="2228850"/>
            <a:ext cx="1655762" cy="21590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ТО Профсоюза 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="" xmlns:a16="http://schemas.microsoft.com/office/drawing/2014/main" id="{FDD63F46-4E03-4141-B5A9-E156834D7477}"/>
              </a:ext>
            </a:extLst>
          </p:cNvPr>
          <p:cNvCxnSpPr/>
          <p:nvPr/>
        </p:nvCxnSpPr>
        <p:spPr>
          <a:xfrm>
            <a:off x="6732588" y="1528763"/>
            <a:ext cx="296862" cy="285750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EF52D95C-75E5-4369-B8B8-8DAEB2D4BC18}"/>
              </a:ext>
            </a:extLst>
          </p:cNvPr>
          <p:cNvSpPr/>
          <p:nvPr/>
        </p:nvSpPr>
        <p:spPr>
          <a:xfrm>
            <a:off x="6389688" y="1809750"/>
            <a:ext cx="1800225" cy="43180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Конференция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965E7317-165A-4233-BB74-FEE17A3B7105}"/>
              </a:ext>
            </a:extLst>
          </p:cNvPr>
          <p:cNvSpPr/>
          <p:nvPr/>
        </p:nvSpPr>
        <p:spPr>
          <a:xfrm>
            <a:off x="6624638" y="2211388"/>
            <a:ext cx="1403350" cy="433387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 (МО) Профсоюза 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2102879C-6C27-4DDB-80B6-A6439DC72286}"/>
              </a:ext>
            </a:extLst>
          </p:cNvPr>
          <p:cNvSpPr/>
          <p:nvPr/>
        </p:nvSpPr>
        <p:spPr>
          <a:xfrm>
            <a:off x="795338" y="2644775"/>
            <a:ext cx="7848600" cy="504825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ВЫБОРНЫЕ КОЛЛЕГИАЛЬНЫЕ ПОСТОЯННО ДЕЙСТВУЮЩИЕ РУКОВОДЯЩИЕ ОРГАНЫ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8B3D45F-2197-49CD-AAD9-A4F937B10A7C}"/>
              </a:ext>
            </a:extLst>
          </p:cNvPr>
          <p:cNvSpPr/>
          <p:nvPr/>
        </p:nvSpPr>
        <p:spPr>
          <a:xfrm>
            <a:off x="642938" y="1755775"/>
            <a:ext cx="2519362" cy="433388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Собрание (конференция)</a:t>
            </a: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="" xmlns:a16="http://schemas.microsoft.com/office/drawing/2014/main" id="{40A7B4F7-522A-4C00-BF0C-B889CD0DFA27}"/>
              </a:ext>
            </a:extLst>
          </p:cNvPr>
          <p:cNvCxnSpPr/>
          <p:nvPr/>
        </p:nvCxnSpPr>
        <p:spPr>
          <a:xfrm flipH="1">
            <a:off x="1839913" y="3160713"/>
            <a:ext cx="323850" cy="215900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="" xmlns:a16="http://schemas.microsoft.com/office/drawing/2014/main" id="{C39A6BFE-468C-4F3C-AEB3-125D6CA8ABEF}"/>
              </a:ext>
            </a:extLst>
          </p:cNvPr>
          <p:cNvCxnSpPr/>
          <p:nvPr/>
        </p:nvCxnSpPr>
        <p:spPr>
          <a:xfrm>
            <a:off x="4654550" y="3141663"/>
            <a:ext cx="0" cy="287337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A85115B2-37CE-42B3-ACE6-146983D64290}"/>
              </a:ext>
            </a:extLst>
          </p:cNvPr>
          <p:cNvSpPr/>
          <p:nvPr/>
        </p:nvSpPr>
        <p:spPr>
          <a:xfrm>
            <a:off x="3668713" y="3452813"/>
            <a:ext cx="1943100" cy="360362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Комитет (совет)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21073E7F-3DA8-482C-B349-6856C1509541}"/>
              </a:ext>
            </a:extLst>
          </p:cNvPr>
          <p:cNvSpPr/>
          <p:nvPr/>
        </p:nvSpPr>
        <p:spPr>
          <a:xfrm>
            <a:off x="6164263" y="3429000"/>
            <a:ext cx="1944687" cy="360363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Комитет (совет)</a:t>
            </a:r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="" xmlns:a16="http://schemas.microsoft.com/office/drawing/2014/main" id="{49534A03-6427-4963-92E4-3706033D3916}"/>
              </a:ext>
            </a:extLst>
          </p:cNvPr>
          <p:cNvCxnSpPr/>
          <p:nvPr/>
        </p:nvCxnSpPr>
        <p:spPr>
          <a:xfrm>
            <a:off x="7029450" y="3160713"/>
            <a:ext cx="279400" cy="268287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214925F1-3B93-4EDF-8E75-4A9237177C6E}"/>
              </a:ext>
            </a:extLst>
          </p:cNvPr>
          <p:cNvSpPr/>
          <p:nvPr/>
        </p:nvSpPr>
        <p:spPr>
          <a:xfrm>
            <a:off x="698500" y="5008563"/>
            <a:ext cx="2089150" cy="35877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Президиум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59C304CD-29ED-45AE-8D5E-7163B6057075}"/>
              </a:ext>
            </a:extLst>
          </p:cNvPr>
          <p:cNvSpPr/>
          <p:nvPr/>
        </p:nvSpPr>
        <p:spPr>
          <a:xfrm>
            <a:off x="3686175" y="5000625"/>
            <a:ext cx="1944688" cy="287338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Президиум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2FBFFD01-E37F-4C42-BFA1-721E92599C1A}"/>
              </a:ext>
            </a:extLst>
          </p:cNvPr>
          <p:cNvSpPr/>
          <p:nvPr/>
        </p:nvSpPr>
        <p:spPr>
          <a:xfrm>
            <a:off x="6551613" y="4938713"/>
            <a:ext cx="1944687" cy="36195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Президиум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9DCB6EA6-D97B-45DE-BC83-6087F331658B}"/>
              </a:ext>
            </a:extLst>
          </p:cNvPr>
          <p:cNvSpPr/>
          <p:nvPr/>
        </p:nvSpPr>
        <p:spPr>
          <a:xfrm>
            <a:off x="1490663" y="3890963"/>
            <a:ext cx="1150937" cy="28892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ППО 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3A96D879-62E8-43DF-BF4C-20AEFA85F2C4}"/>
              </a:ext>
            </a:extLst>
          </p:cNvPr>
          <p:cNvSpPr/>
          <p:nvPr/>
        </p:nvSpPr>
        <p:spPr>
          <a:xfrm>
            <a:off x="3792538" y="3810000"/>
            <a:ext cx="1657350" cy="287338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ТО Профсоюза 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FD298CFC-71AF-4A19-A1D8-2386D58BF0AC}"/>
              </a:ext>
            </a:extLst>
          </p:cNvPr>
          <p:cNvSpPr/>
          <p:nvPr/>
        </p:nvSpPr>
        <p:spPr>
          <a:xfrm>
            <a:off x="6484938" y="3787775"/>
            <a:ext cx="1368425" cy="360363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 (МО) Профсоюза 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7945E21F-EA95-4A31-9C21-311364EFEB7A}"/>
              </a:ext>
            </a:extLst>
          </p:cNvPr>
          <p:cNvSpPr/>
          <p:nvPr/>
        </p:nvSpPr>
        <p:spPr>
          <a:xfrm>
            <a:off x="653787" y="4153297"/>
            <a:ext cx="8064500" cy="575469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ВЫБОРНЫЕ КОЛЛЕГИАЛЬНЫЕ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ПОСТОЯННО ДЕЙСТВУЮЩИЕ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ИСПОЛНИТЕЛЬНЫЕ ОРГАНЫ</a:t>
            </a:r>
          </a:p>
        </p:txBody>
      </p:sp>
      <p:cxnSp>
        <p:nvCxnSpPr>
          <p:cNvPr id="68" name="Прямая со стрелкой 67">
            <a:extLst>
              <a:ext uri="{FF2B5EF4-FFF2-40B4-BE49-F238E27FC236}">
                <a16:creationId xmlns="" xmlns:a16="http://schemas.microsoft.com/office/drawing/2014/main" id="{D3258C2C-DB6E-4377-829D-509FFF116D02}"/>
              </a:ext>
            </a:extLst>
          </p:cNvPr>
          <p:cNvCxnSpPr/>
          <p:nvPr/>
        </p:nvCxnSpPr>
        <p:spPr>
          <a:xfrm flipH="1">
            <a:off x="1822450" y="4760913"/>
            <a:ext cx="323850" cy="217487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="" xmlns:a16="http://schemas.microsoft.com/office/drawing/2014/main" id="{AB2B17FB-8EFF-41CB-99CE-9FB5D0DD9635}"/>
              </a:ext>
            </a:extLst>
          </p:cNvPr>
          <p:cNvCxnSpPr/>
          <p:nvPr/>
        </p:nvCxnSpPr>
        <p:spPr>
          <a:xfrm>
            <a:off x="4719638" y="4711700"/>
            <a:ext cx="0" cy="288925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="" xmlns:a16="http://schemas.microsoft.com/office/drawing/2014/main" id="{3F111F54-1DFA-459C-8CA0-0BA07107A031}"/>
              </a:ext>
            </a:extLst>
          </p:cNvPr>
          <p:cNvCxnSpPr/>
          <p:nvPr/>
        </p:nvCxnSpPr>
        <p:spPr>
          <a:xfrm>
            <a:off x="7451725" y="4724400"/>
            <a:ext cx="144463" cy="217488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DD5A5F2B-71F0-4735-B3E2-E397ABCB188E}"/>
              </a:ext>
            </a:extLst>
          </p:cNvPr>
          <p:cNvSpPr/>
          <p:nvPr/>
        </p:nvSpPr>
        <p:spPr>
          <a:xfrm>
            <a:off x="1038225" y="5346700"/>
            <a:ext cx="1150938" cy="28892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ППО 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C837172D-E264-4168-9938-926DD1C1F63D}"/>
              </a:ext>
            </a:extLst>
          </p:cNvPr>
          <p:cNvSpPr/>
          <p:nvPr/>
        </p:nvSpPr>
        <p:spPr>
          <a:xfrm>
            <a:off x="3829050" y="5286375"/>
            <a:ext cx="1655763" cy="28892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ТО Профсоюза 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="" xmlns:a16="http://schemas.microsoft.com/office/drawing/2014/main" id="{71FC2267-756B-471E-AF8A-B69B5640F8A4}"/>
              </a:ext>
            </a:extLst>
          </p:cNvPr>
          <p:cNvSpPr/>
          <p:nvPr/>
        </p:nvSpPr>
        <p:spPr>
          <a:xfrm>
            <a:off x="6804025" y="5311775"/>
            <a:ext cx="1368425" cy="35877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 (МО) Профсоюза 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89CE9F04-742D-4F60-9B39-D128CBEA1514}"/>
              </a:ext>
            </a:extLst>
          </p:cNvPr>
          <p:cNvSpPr/>
          <p:nvPr/>
        </p:nvSpPr>
        <p:spPr>
          <a:xfrm>
            <a:off x="1476375" y="5732463"/>
            <a:ext cx="7416800" cy="504825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ВЫБОРНЫЕ ЕДИНОЛИЧНЫЕ ИСПОЛНИТЕЛЬНЫЕ ОРГАНЫ</a:t>
            </a:r>
          </a:p>
        </p:txBody>
      </p:sp>
      <p:cxnSp>
        <p:nvCxnSpPr>
          <p:cNvPr id="79" name="Прямая со стрелкой 78">
            <a:extLst>
              <a:ext uri="{FF2B5EF4-FFF2-40B4-BE49-F238E27FC236}">
                <a16:creationId xmlns="" xmlns:a16="http://schemas.microsoft.com/office/drawing/2014/main" id="{9298B722-2BCE-472A-847F-00919BDBDA47}"/>
              </a:ext>
            </a:extLst>
          </p:cNvPr>
          <p:cNvCxnSpPr/>
          <p:nvPr/>
        </p:nvCxnSpPr>
        <p:spPr>
          <a:xfrm>
            <a:off x="3779838" y="6237288"/>
            <a:ext cx="431800" cy="215900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82">
            <a:extLst>
              <a:ext uri="{FF2B5EF4-FFF2-40B4-BE49-F238E27FC236}">
                <a16:creationId xmlns="" xmlns:a16="http://schemas.microsoft.com/office/drawing/2014/main" id="{23657F41-A922-4204-9613-94B364807A2C}"/>
              </a:ext>
            </a:extLst>
          </p:cNvPr>
          <p:cNvSpPr/>
          <p:nvPr/>
        </p:nvSpPr>
        <p:spPr>
          <a:xfrm>
            <a:off x="4211638" y="6381750"/>
            <a:ext cx="2520950" cy="287338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3F3B3A18-6C97-4ACC-81A9-7B06DBAA0639}"/>
              </a:ext>
            </a:extLst>
          </p:cNvPr>
          <p:cNvSpPr/>
          <p:nvPr/>
        </p:nvSpPr>
        <p:spPr>
          <a:xfrm>
            <a:off x="6732588" y="6308725"/>
            <a:ext cx="1511300" cy="433388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ППО, ТО, РО (МО)</a:t>
            </a:r>
          </a:p>
        </p:txBody>
      </p:sp>
      <p:pic>
        <p:nvPicPr>
          <p:cNvPr id="40997" name="Рисунок 5" descr="logo_profsouz_new_mini_001.jpg">
            <a:extLst>
              <a:ext uri="{FF2B5EF4-FFF2-40B4-BE49-F238E27FC236}">
                <a16:creationId xmlns="" xmlns:a16="http://schemas.microsoft.com/office/drawing/2014/main" id="{6521313E-4904-4F8B-9D74-D57E43B6D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97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4E21DBD-5346-49FC-BB3E-5C2107C54B08}"/>
              </a:ext>
            </a:extLst>
          </p:cNvPr>
          <p:cNvSpPr/>
          <p:nvPr/>
        </p:nvSpPr>
        <p:spPr>
          <a:xfrm>
            <a:off x="582613" y="1158875"/>
            <a:ext cx="8064500" cy="865188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ВЫБОРНЫЕ КОНТРОЛЬНО-РЕВИЗИОННЫЕ ОРГАНЫ ОРГАНИЗАЦИЙ ПРОФСОЮЗА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B612716-8508-4EB9-8F59-2E3311A599E2}"/>
              </a:ext>
            </a:extLst>
          </p:cNvPr>
          <p:cNvSpPr/>
          <p:nvPr/>
        </p:nvSpPr>
        <p:spPr>
          <a:xfrm>
            <a:off x="1330325" y="2973388"/>
            <a:ext cx="2017713" cy="1728787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Контрольно-ревизионная комиссия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первичной профсоюзной организации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3820B72-5648-460D-836C-EEF54584C9C8}"/>
              </a:ext>
            </a:extLst>
          </p:cNvPr>
          <p:cNvSpPr/>
          <p:nvPr/>
        </p:nvSpPr>
        <p:spPr>
          <a:xfrm>
            <a:off x="3995738" y="2865438"/>
            <a:ext cx="1944687" cy="1944687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Контрольно-ревизионная комиссия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территориальной  организации  Профсоюза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F725E9FD-8E51-4464-A5FE-1C2F176C4192}"/>
              </a:ext>
            </a:extLst>
          </p:cNvPr>
          <p:cNvCxnSpPr/>
          <p:nvPr/>
        </p:nvCxnSpPr>
        <p:spPr>
          <a:xfrm flipH="1">
            <a:off x="1908175" y="2044700"/>
            <a:ext cx="576263" cy="928688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9BEFD93-2CC8-4044-AC0A-99C8F15BEDB0}"/>
              </a:ext>
            </a:extLst>
          </p:cNvPr>
          <p:cNvSpPr/>
          <p:nvPr/>
        </p:nvSpPr>
        <p:spPr>
          <a:xfrm>
            <a:off x="6588125" y="2757488"/>
            <a:ext cx="2016125" cy="2160587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Контрольно-ревизионная комиссия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региональной (межрегиональной)  организации  Профсоюза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B731EF37-5494-49BB-A1D7-C7EE06008D75}"/>
              </a:ext>
            </a:extLst>
          </p:cNvPr>
          <p:cNvCxnSpPr/>
          <p:nvPr/>
        </p:nvCxnSpPr>
        <p:spPr>
          <a:xfrm>
            <a:off x="4859338" y="2024063"/>
            <a:ext cx="0" cy="841375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71A395DD-7892-443E-9BD0-90562E3AD71D}"/>
              </a:ext>
            </a:extLst>
          </p:cNvPr>
          <p:cNvCxnSpPr>
            <a:endCxn id="20" idx="0"/>
          </p:cNvCxnSpPr>
          <p:nvPr/>
        </p:nvCxnSpPr>
        <p:spPr>
          <a:xfrm>
            <a:off x="7235825" y="2024063"/>
            <a:ext cx="360363" cy="733425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2">
            <a:extLst>
              <a:ext uri="{FF2B5EF4-FFF2-40B4-BE49-F238E27FC236}">
                <a16:creationId xmlns="" xmlns:a16="http://schemas.microsoft.com/office/drawing/2014/main" id="{925CCC21-EF4D-4DCC-87DC-FC9CADD7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05" y="289007"/>
            <a:ext cx="8568952" cy="64807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Органы организаций Профсоюза </a:t>
            </a:r>
            <a:b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проекте Устава Профсоюза</a:t>
            </a:r>
          </a:p>
        </p:txBody>
      </p:sp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5C147437-81E5-492E-8B60-04AA409D0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050" y="5996331"/>
            <a:ext cx="5746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D1CA757-BFF9-41A7-9954-ADE000805246}"/>
              </a:ext>
            </a:extLst>
          </p:cNvPr>
          <p:cNvSpPr txBox="1"/>
          <p:nvPr/>
        </p:nvSpPr>
        <p:spPr>
          <a:xfrm>
            <a:off x="354105" y="4990237"/>
            <a:ext cx="7661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полномочий,  компетенция,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правомочности заседаний КРК, их периодичности, порядок принятия ими решений определены положениями проекта Устава Профсоюза.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и содержания деятельности КРК регулируется Положением о порядке и содержании деятельности  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онтрольно-ревизионных органов Профсоюза, утв. Съездом Профсоюза.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955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2">
            <a:extLst>
              <a:ext uri="{FF2B5EF4-FFF2-40B4-BE49-F238E27FC236}">
                <a16:creationId xmlns="" xmlns:a16="http://schemas.microsoft.com/office/drawing/2014/main" id="{1BCD1713-FB51-4DF9-81B7-396F97E64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93663"/>
            <a:ext cx="7543800" cy="5746750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управления в Профсоюзе:</a:t>
            </a:r>
          </a:p>
        </p:txBody>
      </p:sp>
      <p:sp>
        <p:nvSpPr>
          <p:cNvPr id="39939" name="AutoShape 7">
            <a:extLst>
              <a:ext uri="{FF2B5EF4-FFF2-40B4-BE49-F238E27FC236}">
                <a16:creationId xmlns="" xmlns:a16="http://schemas.microsoft.com/office/drawing/2014/main" id="{3276F2DD-5EFC-4AEF-9E5A-6CE0A65DB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456" y="1920874"/>
            <a:ext cx="4968875" cy="1152525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Выборный коллегиальный постоянно действующий руководящий орган Профсоюза </a:t>
            </a:r>
          </a:p>
          <a:p>
            <a:pPr algn="ctr"/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Совет Профсоюза </a:t>
            </a:r>
          </a:p>
        </p:txBody>
      </p:sp>
      <p:sp>
        <p:nvSpPr>
          <p:cNvPr id="39940" name="AutoShape 7">
            <a:extLst>
              <a:ext uri="{FF2B5EF4-FFF2-40B4-BE49-F238E27FC236}">
                <a16:creationId xmlns="" xmlns:a16="http://schemas.microsoft.com/office/drawing/2014/main" id="{3AA42D1C-6288-4DB1-AEAA-DFF7BEBDB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26" y="3141663"/>
            <a:ext cx="5209847" cy="1127125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Выборный коллегиальный 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действующий </a:t>
            </a: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орган Профсоюза </a:t>
            </a:r>
          </a:p>
          <a:p>
            <a:pPr algn="ctr"/>
            <a:r>
              <a:rPr lang="ru-RU" altLang="ru-RU" sz="20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комитет Профсоюза</a:t>
            </a: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1" name="AutoShape 7">
            <a:extLst>
              <a:ext uri="{FF2B5EF4-FFF2-40B4-BE49-F238E27FC236}">
                <a16:creationId xmlns="" xmlns:a16="http://schemas.microsoft.com/office/drawing/2014/main" id="{52438756-AA72-47CA-9005-11FFE68C3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319588"/>
            <a:ext cx="4968875" cy="935037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Выборный единоличный 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орган Профсоюза </a:t>
            </a:r>
          </a:p>
          <a:p>
            <a:pPr algn="ctr"/>
            <a:r>
              <a:rPr lang="ru-RU" alt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Профсоюза</a:t>
            </a:r>
          </a:p>
        </p:txBody>
      </p:sp>
      <p:sp>
        <p:nvSpPr>
          <p:cNvPr id="39942" name="AutoShape 7">
            <a:extLst>
              <a:ext uri="{FF2B5EF4-FFF2-40B4-BE49-F238E27FC236}">
                <a16:creationId xmlns="" xmlns:a16="http://schemas.microsoft.com/office/drawing/2014/main" id="{9C2DCBD1-FAFA-4F9F-B6ED-C69B350B5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955675"/>
            <a:ext cx="4968875" cy="936625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орган Профсоюза</a:t>
            </a:r>
          </a:p>
          <a:p>
            <a:pPr algn="ctr"/>
            <a:r>
              <a:rPr lang="ru-RU" alt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Съезд Профсоюза</a:t>
            </a:r>
          </a:p>
        </p:txBody>
      </p:sp>
      <p:pic>
        <p:nvPicPr>
          <p:cNvPr id="39943" name="Рисунок 10" descr="logo_profsouz_new_mini_001.jpg">
            <a:extLst>
              <a:ext uri="{FF2B5EF4-FFF2-40B4-BE49-F238E27FC236}">
                <a16:creationId xmlns="" xmlns:a16="http://schemas.microsoft.com/office/drawing/2014/main" id="{CDFE4585-EDC1-4A91-837A-8BB1875633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147638"/>
            <a:ext cx="644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AutoShape 7">
            <a:extLst>
              <a:ext uri="{FF2B5EF4-FFF2-40B4-BE49-F238E27FC236}">
                <a16:creationId xmlns="" xmlns:a16="http://schemas.microsoft.com/office/drawing/2014/main" id="{656B4667-C345-4E6E-83C7-5CD7197FB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349875"/>
            <a:ext cx="4968875" cy="935038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Выборный контрольно-ревизионный орган Профсоюза   </a:t>
            </a:r>
          </a:p>
          <a:p>
            <a:pPr algn="ctr"/>
            <a:r>
              <a:rPr lang="ru-RU" altLang="ru-RU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(Контрольно-ревизионная комиссия Профсоюза)</a:t>
            </a:r>
          </a:p>
        </p:txBody>
      </p:sp>
      <p:sp>
        <p:nvSpPr>
          <p:cNvPr id="39946" name="AutoShape 7">
            <a:extLst>
              <a:ext uri="{FF2B5EF4-FFF2-40B4-BE49-F238E27FC236}">
                <a16:creationId xmlns="" xmlns:a16="http://schemas.microsoft.com/office/drawing/2014/main" id="{763FAB18-1F48-4A11-B377-24CCD611E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1323975"/>
            <a:ext cx="2249487" cy="1103313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 и избирается Съездом Профсоюза на 5 лет</a:t>
            </a:r>
          </a:p>
        </p:txBody>
      </p:sp>
      <p:sp>
        <p:nvSpPr>
          <p:cNvPr id="39947" name="AutoShape 7">
            <a:extLst>
              <a:ext uri="{FF2B5EF4-FFF2-40B4-BE49-F238E27FC236}">
                <a16:creationId xmlns="" xmlns:a16="http://schemas.microsoft.com/office/drawing/2014/main" id="{A0593E1A-3694-47BB-A4E1-5A8C3FBE5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038" y="2725738"/>
            <a:ext cx="2386012" cy="1050925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и </a:t>
            </a:r>
            <a:r>
              <a:rPr lang="ru-RU" alt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избирается</a:t>
            </a:r>
          </a:p>
          <a:p>
            <a:pPr algn="ctr"/>
            <a:r>
              <a:rPr lang="ru-RU" alt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Съездом Профсоюза</a:t>
            </a:r>
          </a:p>
          <a:p>
            <a:pPr algn="ctr"/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5 лет</a:t>
            </a:r>
          </a:p>
        </p:txBody>
      </p:sp>
      <p:sp>
        <p:nvSpPr>
          <p:cNvPr id="39948" name="AutoShape 7">
            <a:extLst>
              <a:ext uri="{FF2B5EF4-FFF2-40B4-BE49-F238E27FC236}">
                <a16:creationId xmlns="" xmlns:a16="http://schemas.microsoft.com/office/drawing/2014/main" id="{33178FEF-45FD-4DAC-97D3-AE5204D7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013" y="3970338"/>
            <a:ext cx="2332037" cy="971550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и избирается Съездом Профсоюза на 5 лет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100599E-8BFF-4E51-B8AF-01769001A3FD}"/>
              </a:ext>
            </a:extLst>
          </p:cNvPr>
          <p:cNvCxnSpPr>
            <a:cxnSpLocks/>
            <a:endCxn id="39946" idx="1"/>
          </p:cNvCxnSpPr>
          <p:nvPr/>
        </p:nvCxnSpPr>
        <p:spPr>
          <a:xfrm flipV="1">
            <a:off x="5676900" y="1875632"/>
            <a:ext cx="533400" cy="313532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244D85D6-A33C-41DD-8386-EE66D1A4A11E}"/>
              </a:ext>
            </a:extLst>
          </p:cNvPr>
          <p:cNvCxnSpPr>
            <a:cxnSpLocks/>
          </p:cNvCxnSpPr>
          <p:nvPr/>
        </p:nvCxnSpPr>
        <p:spPr>
          <a:xfrm flipV="1">
            <a:off x="5773573" y="3062289"/>
            <a:ext cx="622465" cy="366711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22C454EB-7879-4905-BD86-57B303BFED6E}"/>
              </a:ext>
            </a:extLst>
          </p:cNvPr>
          <p:cNvCxnSpPr>
            <a:endCxn id="39948" idx="1"/>
          </p:cNvCxnSpPr>
          <p:nvPr/>
        </p:nvCxnSpPr>
        <p:spPr>
          <a:xfrm flipV="1">
            <a:off x="5672138" y="4456113"/>
            <a:ext cx="777875" cy="433387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2" name="AutoShape 7">
            <a:extLst>
              <a:ext uri="{FF2B5EF4-FFF2-40B4-BE49-F238E27FC236}">
                <a16:creationId xmlns="" xmlns:a16="http://schemas.microsoft.com/office/drawing/2014/main" id="{4EFCDC94-539B-484D-8D49-FBA224502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5133975"/>
            <a:ext cx="2305050" cy="1176338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Избирается Съездом Профсоюза 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 лет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BAF302D3-233C-472D-B9B5-160E85B1D90E}"/>
              </a:ext>
            </a:extLst>
          </p:cNvPr>
          <p:cNvCxnSpPr/>
          <p:nvPr/>
        </p:nvCxnSpPr>
        <p:spPr>
          <a:xfrm flipV="1">
            <a:off x="5643563" y="5629275"/>
            <a:ext cx="944562" cy="211138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C954F93-9961-491D-998F-D923F3B39D2B}"/>
              </a:ext>
            </a:extLst>
          </p:cNvPr>
          <p:cNvSpPr/>
          <p:nvPr/>
        </p:nvSpPr>
        <p:spPr>
          <a:xfrm>
            <a:off x="174297" y="3373438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8076495-8643-44CF-9868-EFDC07F8E14F}"/>
              </a:ext>
            </a:extLst>
          </p:cNvPr>
          <p:cNvSpPr/>
          <p:nvPr/>
        </p:nvSpPr>
        <p:spPr>
          <a:xfrm>
            <a:off x="7943196" y="2427096"/>
            <a:ext cx="876300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7813D79A-244A-4369-AD3E-2C200ADEB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Исключительная компетенция </a:t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высших органов</a:t>
            </a:r>
          </a:p>
        </p:txBody>
      </p:sp>
      <p:sp>
        <p:nvSpPr>
          <p:cNvPr id="28674" name="Объект 1">
            <a:extLst>
              <a:ext uri="{FF2B5EF4-FFF2-40B4-BE49-F238E27FC236}">
                <a16:creationId xmlns="" xmlns:a16="http://schemas.microsoft.com/office/drawing/2014/main" id="{CF0CEC38-8225-4C30-A530-EED1844DE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25624"/>
            <a:ext cx="8712968" cy="46672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Полномочия, которые отнесены к исключительной компетенции высших органов организаций Профсоюза, Профсоюза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могут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быть переданы другим органам профсоюзной организации,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иное не предусмотрено ГК РФ или другим федеральным законом (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Статья 65.3 ГК РФ). </a:t>
            </a:r>
          </a:p>
          <a:p>
            <a:pPr marL="0" indent="0" algn="just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3" panose="05040102010807070707" pitchFamily="18" charset="2"/>
              <a:buNone/>
              <a:defRPr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3" panose="05040102010807070707" pitchFamily="18" charset="2"/>
              <a:buNone/>
              <a:defRPr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3" panose="05040102010807070707" pitchFamily="18" charset="2"/>
              <a:buNone/>
              <a:defRPr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C8F257F-69A3-4FFD-99C4-4B3EA8A991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02" y="685346"/>
            <a:ext cx="1561994" cy="7233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EB06D10-05DF-43BA-BCE0-FF52082FE3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1983"/>
            <a:ext cx="1584176" cy="99011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768DDFA5-55A0-465B-8176-6DA0BB733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78098"/>
          </a:xfrm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ОТЧЁТЫ И ВЫБОРЫ В ПРОФСОЮЗЕ 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11CDDB6F-B62D-4111-86B6-AF7502C6A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65752"/>
              </p:ext>
            </p:extLst>
          </p:nvPr>
        </p:nvGraphicFramePr>
        <p:xfrm>
          <a:off x="539552" y="1052736"/>
          <a:ext cx="835292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F667E1CE-0E85-4864-9D62-18FD28ADC7B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6093296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A2A29B37-45FA-4CFE-8289-FC5973C6CE3B}"/>
              </a:ext>
            </a:extLst>
          </p:cNvPr>
          <p:cNvSpPr/>
          <p:nvPr/>
        </p:nvSpPr>
        <p:spPr>
          <a:xfrm>
            <a:off x="250825" y="1412875"/>
            <a:ext cx="4011613" cy="2879725"/>
          </a:xfrm>
          <a:prstGeom prst="roundRect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9537" algn="ctr" eaLnBrk="1" hangingPunct="1"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ИСПОЛНЯЮЩИЙ ОБЯЗАННОСТИ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председателя организации Профсоюза, Председателя Профсоюза</a:t>
            </a:r>
          </a:p>
        </p:txBody>
      </p:sp>
      <p:sp>
        <p:nvSpPr>
          <p:cNvPr id="5" name="Равно 4">
            <a:extLst>
              <a:ext uri="{FF2B5EF4-FFF2-40B4-BE49-F238E27FC236}">
                <a16:creationId xmlns="" xmlns:a16="http://schemas.microsoft.com/office/drawing/2014/main" id="{E3252606-5C64-45F2-BB07-08F56C9E9A9B}"/>
              </a:ext>
            </a:extLst>
          </p:cNvPr>
          <p:cNvSpPr/>
          <p:nvPr/>
        </p:nvSpPr>
        <p:spPr>
          <a:xfrm>
            <a:off x="4498975" y="187007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F012EBD0-6AED-4D1D-B114-053E3500ADD3}"/>
              </a:ext>
            </a:extLst>
          </p:cNvPr>
          <p:cNvSpPr/>
          <p:nvPr/>
        </p:nvSpPr>
        <p:spPr>
          <a:xfrm>
            <a:off x="5651500" y="1412875"/>
            <a:ext cx="3384550" cy="2952750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9537" algn="ctr" eaLnBrk="1" hangingPunct="1">
              <a:defRPr/>
            </a:pP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Выборный единоличный исполнительный орган организации Профсоюза, Профсоюза</a:t>
            </a:r>
          </a:p>
        </p:txBody>
      </p:sp>
      <p:pic>
        <p:nvPicPr>
          <p:cNvPr id="48133" name="Picture 2" descr="C:\Users\Андрей\Desktop\мамина папка\s1200.jpg">
            <a:extLst>
              <a:ext uri="{FF2B5EF4-FFF2-40B4-BE49-F238E27FC236}">
                <a16:creationId xmlns="" xmlns:a16="http://schemas.microsoft.com/office/drawing/2014/main" id="{79E96246-6D89-49B6-954B-CA55E52C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437063"/>
            <a:ext cx="40671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>
            <a:extLst>
              <a:ext uri="{FF2B5EF4-FFF2-40B4-BE49-F238E27FC236}">
                <a16:creationId xmlns="" xmlns:a16="http://schemas.microsoft.com/office/drawing/2014/main" id="{80FB3A19-812F-4811-B646-F8EA2B31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5 </a:t>
            </a:r>
            <a:r>
              <a:rPr lang="ru-RU" altLang="ru-RU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Устава Профсоюза «</a:t>
            </a:r>
            <a:r>
              <a:rPr lang="ru-RU" altLang="ru-RU" sz="2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Профсоюзные кадры»</a:t>
            </a:r>
            <a:endParaRPr lang="ru-RU" sz="29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5" descr="logo_profsouz_new_mini_001.jpg">
            <a:extLst>
              <a:ext uri="{FF2B5EF4-FFF2-40B4-BE49-F238E27FC236}">
                <a16:creationId xmlns="" xmlns:a16="http://schemas.microsoft.com/office/drawing/2014/main" id="{0A8324B9-213A-4F3D-B558-A06FD299F3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238" y="6042620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51F4775-826B-4728-86F3-628082F2E9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9" y="1068803"/>
            <a:ext cx="1561994" cy="72338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73C1DAB-3191-4E30-9015-1F7DD9CE5BF3}"/>
              </a:ext>
            </a:extLst>
          </p:cNvPr>
          <p:cNvSpPr/>
          <p:nvPr/>
        </p:nvSpPr>
        <p:spPr>
          <a:xfrm>
            <a:off x="4571595" y="2688261"/>
            <a:ext cx="876300" cy="328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0CAEA6-2BE8-4EE7-86B2-AB6A7CDC3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 ИО по всей структуре Профсоюза в проекте Устава Профсоюза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4E43DF-3E59-489F-AB98-35FCD1B8B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769110"/>
            <a:ext cx="8856984" cy="504426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ведения о лице, наделенном профсоюзн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комитет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первичной профсоюзной организации полномочиями единоличного исполнительного органа первичной профсоюзной организации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(исполняющий обязанности председателя первичной профсоюзной организации</a:t>
            </a:r>
            <a:r>
              <a:rPr lang="ru-RU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x-none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должны быть внесены в Единый государственный реестр юридических лиц.</a:t>
            </a:r>
            <a:endParaRPr lang="en-US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ведения о лице, наделенном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комитетом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(совет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территориальной организации Профсоюза полномочиями единоличного исполнительного органа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территориальной организации Профсоюза 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(исполняющий обязанности председателя территориальной организации Профсоюза)</a:t>
            </a:r>
            <a:r>
              <a:rPr lang="x-none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x-none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должны быть внесены в Единый государственный реестр юридических лиц.</a:t>
            </a:r>
            <a:endParaRPr lang="ru-RU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ведения о лице, наделенном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комитетом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(совет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региональной (межрегиональной)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организации Профсоюза полномочиями единоличного исполнительного органа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региональной (межрегиональной) организации Профсоюза 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(исполняющий обязанности председателя региональной (межрегиональной) организации Профсоюза)</a:t>
            </a:r>
            <a:r>
              <a:rPr lang="x-none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x-none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должны быть внесены в Единый государственный реестр юридических лиц.</a:t>
            </a:r>
            <a:endParaRPr lang="en-US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ведения о лице, наделенном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Центральным Советом Профсоюза 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полномочиями единоличного исполнительного органа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Профсоюза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(исполняющий обязанности Председателя Профсоюза)</a:t>
            </a:r>
            <a:r>
              <a:rPr lang="x-none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x-none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должны быть внесены в Единый государственный реестр юридических лиц.</a:t>
            </a:r>
            <a:endParaRPr lang="ru-RU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u="sng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F717D6B-635E-45E4-AA9B-F78B5FBDFA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80728"/>
            <a:ext cx="1561994" cy="7233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E1603A7-9EA0-44EB-BF3D-281FCFB117B9}"/>
              </a:ext>
            </a:extLst>
          </p:cNvPr>
          <p:cNvSpPr txBox="1"/>
          <p:nvPr/>
        </p:nvSpPr>
        <p:spPr>
          <a:xfrm>
            <a:off x="2054328" y="1282876"/>
            <a:ext cx="6982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cs typeface="Microsoft New Tai Lue" panose="020B0502040204020203" pitchFamily="34" charset="0"/>
              </a:rPr>
              <a:t>В СЛУЧАЕ, ЕСЛИ ЕСТЬ ЮРИДИЧЕСКОЕ ЛИЦО (П.1 СТ. 53 ГК РФ)</a:t>
            </a:r>
          </a:p>
        </p:txBody>
      </p:sp>
    </p:spTree>
    <p:extLst>
      <p:ext uri="{BB962C8B-B14F-4D97-AF65-F5344CB8AC3E}">
        <p14:creationId xmlns:p14="http://schemas.microsoft.com/office/powerpoint/2010/main" val="2711956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DCE8240-EECC-4FD9-B5C2-009096E0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11 проекта Устава Профсоюза </a:t>
            </a:r>
            <a:b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«Символика Профсоюза»</a:t>
            </a:r>
            <a:b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250" name="Содержимое 1">
            <a:extLst>
              <a:ext uri="{FF2B5EF4-FFF2-40B4-BE49-F238E27FC236}">
                <a16:creationId xmlns="" xmlns:a16="http://schemas.microsoft.com/office/drawing/2014/main" id="{9D8C3CD7-6B62-46AA-9912-5762B6E72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1628775"/>
            <a:ext cx="8004175" cy="2016125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использования общественным объединением символики,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её описание должно содержаться в Уставе общественного объединения</a:t>
            </a:r>
          </a:p>
        </p:txBody>
      </p:sp>
      <p:pic>
        <p:nvPicPr>
          <p:cNvPr id="53252" name="Рисунок 5" descr="logo_profsouz_new_mini_001.jpg">
            <a:extLst>
              <a:ext uri="{FF2B5EF4-FFF2-40B4-BE49-F238E27FC236}">
                <a16:creationId xmlns="" xmlns:a16="http://schemas.microsoft.com/office/drawing/2014/main" id="{68A1A2C9-08B0-4F8A-88D6-D008599808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221163"/>
            <a:ext cx="165735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Содержимое 1">
            <a:extLst>
              <a:ext uri="{FF2B5EF4-FFF2-40B4-BE49-F238E27FC236}">
                <a16:creationId xmlns="" xmlns:a16="http://schemas.microsoft.com/office/drawing/2014/main" id="{822472D3-0266-498B-9ADA-106301F9D924}"/>
              </a:ext>
            </a:extLst>
          </p:cNvPr>
          <p:cNvSpPr txBox="1">
            <a:spLocks/>
          </p:cNvSpPr>
          <p:nvPr/>
        </p:nvSpPr>
        <p:spPr bwMode="auto">
          <a:xfrm>
            <a:off x="4284663" y="3286125"/>
            <a:ext cx="43624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 Федерального закона  </a:t>
            </a:r>
          </a:p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</a:pPr>
            <a:r>
              <a:rPr lang="ru-RU" altLang="ru-RU" sz="2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общественных объединениях»</a:t>
            </a:r>
          </a:p>
        </p:txBody>
      </p:sp>
      <p:pic>
        <p:nvPicPr>
          <p:cNvPr id="53255" name="Рисунок 1" descr="flag_profsouz_new_mini_001">
            <a:extLst>
              <a:ext uri="{FF2B5EF4-FFF2-40B4-BE49-F238E27FC236}">
                <a16:creationId xmlns="" xmlns:a16="http://schemas.microsoft.com/office/drawing/2014/main" id="{431E8042-E657-46CC-9E86-615E2E76F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4137025"/>
            <a:ext cx="26003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416" y="1285860"/>
            <a:ext cx="6769810" cy="8001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9074" y="2278495"/>
            <a:ext cx="8734926" cy="32936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Спасибо за внимание! </a:t>
            </a:r>
          </a:p>
          <a:p>
            <a:pPr algn="ctr">
              <a:buNone/>
            </a:pPr>
            <a:endParaRPr lang="ru-RU" sz="5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11" name="Рисунок 5" descr="logo_profsouz_new_mini_001.jpg">
            <a:extLst>
              <a:ext uri="{FF2B5EF4-FFF2-40B4-BE49-F238E27FC236}">
                <a16:creationId xmlns="" xmlns:a16="http://schemas.microsoft.com/office/drawing/2014/main" id="{55E44E69-76B1-4DA2-A6A5-B61BB86E28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72041"/>
            <a:ext cx="1368152" cy="137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960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2536</TotalTime>
  <Words>1930</Words>
  <Application>Microsoft Office PowerPoint</Application>
  <PresentationFormat>Экран (4:3)</PresentationFormat>
  <Paragraphs>343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Century</vt:lpstr>
      <vt:lpstr>Lucida Sans Unicode</vt:lpstr>
      <vt:lpstr>Microsoft New Tai Lue</vt:lpstr>
      <vt:lpstr>Times New Roman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2. Проекта Устава Профсоюза «Цели, задачи, предмет и принципы деятельности Профсоюза» </vt:lpstr>
      <vt:lpstr>Глава 2. Проекта Устава Профсоюза «Цели, задачи, предмет и принципы деятельности Профсоюза» </vt:lpstr>
      <vt:lpstr>Глава 2. Проекта Устава Профсоюза «Цели, задачи, предмет и принципы деятельности Профсоюза» </vt:lpstr>
      <vt:lpstr> Глава 3. Проекта Устава Профсоюза  «Членство в Профсоюзе» </vt:lpstr>
      <vt:lpstr>Презентация PowerPoint</vt:lpstr>
      <vt:lpstr>Презентация PowerPoint</vt:lpstr>
      <vt:lpstr>Ответственность членов Профсоюза в проекте Устава Профсоюза</vt:lpstr>
      <vt:lpstr>Глава 4. Проекта Устава Профсоюза «Организационная структура Профсоюза»</vt:lpstr>
      <vt:lpstr>Организационная структура Профсоюза  в проекте Устава Профсоюза</vt:lpstr>
      <vt:lpstr>Организационная структура Профсоюза </vt:lpstr>
      <vt:lpstr> Органы Профсоюза и организаций Профсоюза в проекте Устава Профсоюза: </vt:lpstr>
      <vt:lpstr>Вышестоящие выборные профсоюзные органы:</vt:lpstr>
      <vt:lpstr>Органы организаций Профсоюза  в проекте Устава Профсоюза</vt:lpstr>
      <vt:lpstr>Органы организаций Профсоюза  в проекте Устава Профсоюза</vt:lpstr>
      <vt:lpstr>Презентация PowerPoint</vt:lpstr>
      <vt:lpstr>Исключительная компетенция  высших органов</vt:lpstr>
      <vt:lpstr>ОТЧЁТЫ И ВЫБОРЫ В ПРОФСОЮЗЕ </vt:lpstr>
      <vt:lpstr>Глава 5 проекта Устава Профсоюза «Профсоюзные кадры»</vt:lpstr>
      <vt:lpstr>Институт ИО по всей структуре Профсоюза в проекте Устава Профсоюза</vt:lpstr>
      <vt:lpstr> Глава 11 проекта Устава Профсоюза  «Символика Профсоюза»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Kaminsky</dc:creator>
  <cp:lastModifiedBy>Tana</cp:lastModifiedBy>
  <cp:revision>332</cp:revision>
  <cp:lastPrinted>2015-06-17T12:38:47Z</cp:lastPrinted>
  <dcterms:created xsi:type="dcterms:W3CDTF">2015-06-10T08:50:52Z</dcterms:created>
  <dcterms:modified xsi:type="dcterms:W3CDTF">2020-10-29T04:45:46Z</dcterms:modified>
</cp:coreProperties>
</file>