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06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3AC65-0E2C-42EB-A615-644215B99C74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105C4-9C51-459C-B6A1-2919E021BD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785794"/>
            <a:ext cx="7143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Gulim" pitchFamily="34" charset="-127"/>
                <a:ea typeface="Gulim" pitchFamily="34" charset="-127"/>
                <a:cs typeface="Aharoni" pitchFamily="2" charset="-79"/>
              </a:rPr>
              <a:t>Декларация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Gulim" pitchFamily="34" charset="-127"/>
                <a:ea typeface="Gulim" pitchFamily="34" charset="-127"/>
                <a:cs typeface="Aharoni" pitchFamily="2" charset="-79"/>
              </a:rPr>
              <a:t> Профессионального союза работников народного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Gulim" pitchFamily="34" charset="-127"/>
                <a:ea typeface="Gulim" pitchFamily="34" charset="-127"/>
                <a:cs typeface="Aharoni" pitchFamily="2" charset="-79"/>
              </a:rPr>
              <a:t>образования и науки Российской Федерации</a:t>
            </a:r>
            <a:endParaRPr lang="ru-RU" sz="4000" b="1" dirty="0">
              <a:solidFill>
                <a:srgbClr val="C00000"/>
              </a:solidFill>
              <a:latin typeface="Gulim" pitchFamily="34" charset="-127"/>
              <a:ea typeface="Gulim" pitchFamily="34" charset="-127"/>
              <a:cs typeface="Aharoni" pitchFamily="2" charset="-79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5715016"/>
            <a:ext cx="82153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Принята  делегатами VIII съезда Профсоюза 14 октября  2020 года</a:t>
            </a:r>
          </a:p>
        </p:txBody>
      </p:sp>
      <p:pic>
        <p:nvPicPr>
          <p:cNvPr id="7" name="Picture 2" descr="http://www.detsad72.krsl.gov.spb.ru/profsouz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43116" cy="2143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429684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Мы признаём настоящую Декларацию стратегическим ориентиром развития Профессионального союза работников народного образования и науки Российской Федерации (далее – Профсоюз) на всех уровнях его структуры.</a:t>
            </a:r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4429124" y="1285860"/>
            <a:ext cx="4286280" cy="17859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Миссия Профсоюза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429124" y="2285992"/>
            <a:ext cx="4286280" cy="17859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Принципы, которыми мы руководствуемся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4429124" y="3286124"/>
            <a:ext cx="4286280" cy="17859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Ценности, которые мы разделяем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4429124" y="4357694"/>
            <a:ext cx="4286280" cy="17859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Приоритеты нашей деятельности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4429124" y="5357826"/>
            <a:ext cx="4286280" cy="17859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Методы нашей работы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5" name="Выноска со стрелкой вправо 14"/>
          <p:cNvSpPr/>
          <p:nvPr/>
        </p:nvSpPr>
        <p:spPr>
          <a:xfrm>
            <a:off x="1571604" y="1785926"/>
            <a:ext cx="2714644" cy="4857784"/>
          </a:xfrm>
          <a:prstGeom prst="right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ДЕКЛАРАЦИЯ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7" name="Picture 2" descr="http://www.detsad72.krsl.gov.spb.ru/profsouz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071678"/>
            <a:ext cx="1714488" cy="1785950"/>
          </a:xfrm>
          <a:prstGeom prst="rect">
            <a:avLst/>
          </a:prstGeom>
          <a:noFill/>
        </p:spPr>
      </p:pic>
      <p:pic>
        <p:nvPicPr>
          <p:cNvPr id="18" name="Picture 2" descr="http://www.detsad72.krsl.gov.spb.ru/profsouz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4572008"/>
            <a:ext cx="1714512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690336"/>
            <a:ext cx="8072494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</a:rPr>
              <a:t>Мы выступаем за всеобщее качественное образование, достойный, безопасный профессиональный труд и благополучную жизнь.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1500166" y="142852"/>
            <a:ext cx="4286280" cy="17859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Миссия Профсоюза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http://www.detsad72.krsl.gov.spb.ru/profsouz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166"/>
            <a:ext cx="1428736" cy="1428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1571604" y="0"/>
            <a:ext cx="4286280" cy="17859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Принципы, которыми мы руководствуемся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43042" y="2786058"/>
            <a:ext cx="5500710" cy="206210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Единства;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Солидарности; Справедливости;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Независимости.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http://www.detsad72.krsl.gov.spb.ru/profsouz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1428736" cy="1428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1571604" y="0"/>
            <a:ext cx="4286280" cy="17859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Ценности, которые мы разделяем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86446" y="1785927"/>
            <a:ext cx="2857520" cy="424731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Профессионализм</a:t>
            </a:r>
          </a:p>
          <a:p>
            <a:pPr>
              <a:buFont typeface="Arial" pitchFamily="34" charset="0"/>
              <a:buChar char="•"/>
            </a:pPr>
            <a:endParaRPr lang="ru-RU" b="1" dirty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Лидерство</a:t>
            </a:r>
          </a:p>
          <a:p>
            <a:pPr>
              <a:buFont typeface="Arial" pitchFamily="34" charset="0"/>
              <a:buChar char="•"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 Равные возможности</a:t>
            </a:r>
          </a:p>
          <a:p>
            <a:pPr>
              <a:buFont typeface="Arial" pitchFamily="34" charset="0"/>
              <a:buChar char="•"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Свобода суждений</a:t>
            </a:r>
          </a:p>
          <a:p>
            <a:pPr>
              <a:buFont typeface="Arial" pitchFamily="34" charset="0"/>
              <a:buChar char="•"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Преемственность</a:t>
            </a:r>
          </a:p>
          <a:p>
            <a:pPr>
              <a:buFont typeface="Arial" pitchFamily="34" charset="0"/>
              <a:buChar char="•"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Инновационность</a:t>
            </a:r>
          </a:p>
          <a:p>
            <a:pPr>
              <a:buFont typeface="Arial" pitchFamily="34" charset="0"/>
              <a:buChar char="•"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Ответственность</a:t>
            </a:r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10" name="Picture 2" descr="http://www.detsad72.krsl.gov.spb.ru/profsouz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1428736" cy="1428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1714480" y="0"/>
            <a:ext cx="4286280" cy="17859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Приоритеты нашей деятельности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688" y="2071678"/>
            <a:ext cx="8715468" cy="39703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</a:rPr>
              <a:t>1.Представительство и защита социально-трудовых прав и интересов членов Профсоюза – работников сферы образования, социальных прав членов Профсоюза – студентов и неработающих пенсионеров.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2.Совершенствование нормативной правовой базы в сфере образования и трудовых Отношений.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3.Участие в реализации государственно-общественного управления образованием на принципах законности, демократии, автономии образовательных организаций и независимости Профсоюза.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4.Повышениесоблюдениемработодателямизаконодательства и иных нормативных правовых актов, содержащих нормы трудового права, выполнением условий коллективных договоров, соглашений.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5.Обеспечение регулирования социально-трудовой сферы на основе согласования интересов участников отношений в сфере образования.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6.Устойчивое развитие российского образования и его кадрового потенциала.</a:t>
            </a:r>
          </a:p>
        </p:txBody>
      </p:sp>
      <p:pic>
        <p:nvPicPr>
          <p:cNvPr id="4" name="Picture 2" descr="http://www.detsad72.krsl.gov.spb.ru/profsouz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36" cy="1428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857364"/>
            <a:ext cx="8286808" cy="34163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</a:rPr>
              <a:t>7.Повышение престижа профессии педагога, привлечение внимания власти и общества к проблемам воспроизводства педагогических кадров, профессионального становления, социально-экономической и правовой поддержки молодых специалистов сферы образования.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8.Достижение конкурентоспособного на рынке труда уровня заработной платы и повышение уровня пенсионного обеспечения работников сферы образования.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9.Создание здоровых, безопасных и комфортных условий труда работников сферы образования, профилактика их профессионального выгорания.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10.Профилактика всех видов насилия в образовательной среде.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11.Повышение уровня государственной поддержки в финансировании мероприятий по организации отдыха, лечения и охраны здоровья работников сферы образования и студентов.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Picture 2" descr="http://www.detsad72.krsl.gov.spb.ru/profsouz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36" cy="1428736"/>
          </a:xfrm>
          <a:prstGeom prst="rect">
            <a:avLst/>
          </a:prstGeom>
          <a:noFill/>
        </p:spPr>
      </p:pic>
      <p:sp>
        <p:nvSpPr>
          <p:cNvPr id="4" name="Стрелка вправо 3"/>
          <p:cNvSpPr/>
          <p:nvPr/>
        </p:nvSpPr>
        <p:spPr>
          <a:xfrm>
            <a:off x="1500166" y="-142900"/>
            <a:ext cx="4286280" cy="17859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Приоритеты нашей деятельности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1785918" y="-214338"/>
            <a:ext cx="4286280" cy="17859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Методы нашей работы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28586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КОНСТРУКТИВНЫЙ СОЦИАЛЬНЫЙ ДИАЛОГ </a:t>
            </a:r>
            <a:r>
              <a:rPr lang="ru-RU" dirty="0" smtClean="0"/>
              <a:t>с органами государственной власти, местного самоуправления и работодателями, активно сотрудничаем с ведущими некоммерческими</a:t>
            </a:r>
          </a:p>
          <a:p>
            <a:pPr algn="just"/>
            <a:r>
              <a:rPr lang="ru-RU" dirty="0" smtClean="0"/>
              <a:t>организациями в сфере образования и науки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214554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КОМПЛЕКСНЫЙ МОНИТОРИНГ </a:t>
            </a:r>
            <a:r>
              <a:rPr lang="ru-RU" dirty="0" smtClean="0"/>
              <a:t>социально-трудовой сферы, анализ процессов модернизации образования, актуальных тенденций и вызовов на основе достоверных данных и их профессиональной экспертизы.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321468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ПРОФЕССИОНАЛЬНО-ОБЩЕСТВЕННАЯ ЭКСПЕРТИЗА </a:t>
            </a:r>
            <a:r>
              <a:rPr lang="ru-RU" dirty="0" smtClean="0"/>
              <a:t>законодательства в сфере образования и трудовых отношений, независимой оценки качества образовательной деятельности, мониторинга результатов реализации национальных проектов и государственных программ.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442913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КОРПОРАТИВНАЯ СИСТЕМА УПРАВЛЕНИЯ </a:t>
            </a:r>
            <a:r>
              <a:rPr lang="ru-RU" dirty="0" smtClean="0"/>
              <a:t>организациями Профсоюза на основе выборности, коллегиальности, открытости и с использованием механизмов координации и оценки эффективности их деятельности.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528638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СОВРЕМЕННЫЕ ИНФОРМАЦИОННЫЕ ТЕХНОЛОГИИ, </a:t>
            </a:r>
            <a:r>
              <a:rPr lang="ru-RU" dirty="0" smtClean="0"/>
              <a:t>как один из эффективных инструментов в решении уставных задач.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ВЗАИМОДЕЙСТВИЕ С ПРОФСОЮЗАМИ РОССИЙСКОЙ ФЕДЕРАЦИИ И ЗАРУБЕЖНЫХ СТРАН</a:t>
            </a:r>
            <a:r>
              <a:rPr lang="ru-RU" dirty="0" smtClean="0"/>
              <a:t>, а также их объединениями для обмена опытом, использования лучших практик защиты прав и интересов членов Профсоюза.</a:t>
            </a:r>
            <a:endParaRPr lang="ru-RU" dirty="0"/>
          </a:p>
        </p:txBody>
      </p:sp>
      <p:pic>
        <p:nvPicPr>
          <p:cNvPr id="9" name="Picture 2" descr="http://www.detsad72.krsl.gov.spb.ru/profsouz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36" cy="12858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444</Words>
  <Application>Microsoft Office PowerPoint</Application>
  <PresentationFormat>Экран (4:3)</PresentationFormat>
  <Paragraphs>53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2020-10-28T06:44:10Z</dcterms:created>
  <dcterms:modified xsi:type="dcterms:W3CDTF">2020-10-28T14:17:01Z</dcterms:modified>
</cp:coreProperties>
</file>