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2"/>
  </p:notesMasterIdLst>
  <p:sldIdLst>
    <p:sldId id="257" r:id="rId2"/>
    <p:sldId id="268" r:id="rId3"/>
    <p:sldId id="265" r:id="rId4"/>
    <p:sldId id="267" r:id="rId5"/>
    <p:sldId id="269" r:id="rId6"/>
    <p:sldId id="270" r:id="rId7"/>
    <p:sldId id="271" r:id="rId8"/>
    <p:sldId id="272" r:id="rId9"/>
    <p:sldId id="258" r:id="rId10"/>
    <p:sldId id="273" r:id="rId11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60" d="100"/>
          <a:sy n="60" d="100"/>
        </p:scale>
        <p:origin x="78" y="22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1F4FB8C-8D91-4178-9B3F-BECCF14DCDB0}" type="datetimeFigureOut">
              <a:rPr lang="ru-RU" smtClean="0"/>
              <a:pPr/>
              <a:t>30.01.2020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CB1EFE5-0060-44F3-AD88-455FD79AF15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1541761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F382EB-B59C-4BB9-93A7-30B09FAD0E58}" type="datetimeFigureOut">
              <a:rPr lang="ru-RU" smtClean="0"/>
              <a:pPr/>
              <a:t>30.01.2020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F7B715-AEF7-4F0C-B48C-63FCC44F2A73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8396673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F382EB-B59C-4BB9-93A7-30B09FAD0E58}" type="datetimeFigureOut">
              <a:rPr lang="ru-RU" smtClean="0"/>
              <a:pPr/>
              <a:t>30.01.2020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F7B715-AEF7-4F0C-B48C-63FCC44F2A73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4598731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F382EB-B59C-4BB9-93A7-30B09FAD0E58}" type="datetimeFigureOut">
              <a:rPr lang="ru-RU" smtClean="0"/>
              <a:pPr/>
              <a:t>30.01.2020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F7B715-AEF7-4F0C-B48C-63FCC44F2A73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4508594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F382EB-B59C-4BB9-93A7-30B09FAD0E58}" type="datetimeFigureOut">
              <a:rPr lang="ru-RU" smtClean="0"/>
              <a:pPr/>
              <a:t>30.01.2020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F7B715-AEF7-4F0C-B48C-63FCC44F2A73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3285200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F382EB-B59C-4BB9-93A7-30B09FAD0E58}" type="datetimeFigureOut">
              <a:rPr lang="ru-RU" smtClean="0"/>
              <a:pPr/>
              <a:t>30.01.2020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F7B715-AEF7-4F0C-B48C-63FCC44F2A73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683862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F382EB-B59C-4BB9-93A7-30B09FAD0E58}" type="datetimeFigureOut">
              <a:rPr lang="ru-RU" smtClean="0"/>
              <a:pPr/>
              <a:t>30.01.2020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F7B715-AEF7-4F0C-B48C-63FCC44F2A73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5432273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F382EB-B59C-4BB9-93A7-30B09FAD0E58}" type="datetimeFigureOut">
              <a:rPr lang="ru-RU" smtClean="0"/>
              <a:pPr/>
              <a:t>30.01.2020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F7B715-AEF7-4F0C-B48C-63FCC44F2A73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1983209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F382EB-B59C-4BB9-93A7-30B09FAD0E58}" type="datetimeFigureOut">
              <a:rPr lang="ru-RU" smtClean="0"/>
              <a:pPr/>
              <a:t>30.01.2020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F7B715-AEF7-4F0C-B48C-63FCC44F2A73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9793706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F382EB-B59C-4BB9-93A7-30B09FAD0E58}" type="datetimeFigureOut">
              <a:rPr lang="ru-RU" smtClean="0"/>
              <a:pPr/>
              <a:t>30.01.2020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F7B715-AEF7-4F0C-B48C-63FCC44F2A73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3698208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F382EB-B59C-4BB9-93A7-30B09FAD0E58}" type="datetimeFigureOut">
              <a:rPr lang="ru-RU" smtClean="0"/>
              <a:pPr/>
              <a:t>30.01.2020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F7B715-AEF7-4F0C-B48C-63FCC44F2A73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7443588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F382EB-B59C-4BB9-93A7-30B09FAD0E58}" type="datetimeFigureOut">
              <a:rPr lang="ru-RU" smtClean="0"/>
              <a:pPr/>
              <a:t>30.01.2020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F7B715-AEF7-4F0C-B48C-63FCC44F2A73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5992926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AF382EB-B59C-4BB9-93A7-30B09FAD0E58}" type="datetimeFigureOut">
              <a:rPr lang="ru-RU" smtClean="0"/>
              <a:pPr/>
              <a:t>30.01.2020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7B715-AEF7-4F0C-B48C-63FCC44F2A73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082210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9.jpeg"/><Relationship Id="rId4" Type="http://schemas.openxmlformats.org/officeDocument/2006/relationships/image" Target="../media/image8.jpe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hyperlink" Target="http://firo-nir.ru/images/yudina_ig_zemlyanskaya_ua_3dec.pdf" TargetMode="External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516084" y="2075368"/>
            <a:ext cx="10675916" cy="266852"/>
          </a:xfrm>
        </p:spPr>
        <p:txBody>
          <a:bodyPr>
            <a:normAutofit fontScale="90000"/>
          </a:bodyPr>
          <a:lstStyle/>
          <a:p>
            <a:pPr algn="ctr"/>
            <a:r>
              <a:rPr lang="en-US" sz="2700" b="1" cap="all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US" sz="2700" b="1" cap="all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700" b="1" cap="all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700" b="1" cap="all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700" b="1" cap="all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700" b="1" cap="all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700" b="1" cap="all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700" b="1" cap="all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700" b="1" cap="all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700" b="1" cap="all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700" b="1" cap="all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Тема практики: </a:t>
            </a:r>
            <a:r>
              <a:rPr lang="ru-RU" sz="2700" cap="all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«ДИАГНОСТИКА И МОНИТОРИНГ РАЗВИТИЯ УНИВЕРСАЛЬНЫХ КУЛЬТУРНЫХ УМЕНИЙ ДОШКОЛЬНИКОВ»</a:t>
            </a:r>
            <a:r>
              <a:rPr lang="en-US" sz="2700" b="1" cap="all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US" sz="2700" b="1" cap="all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7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ТЕМА РИП</a:t>
            </a:r>
            <a:r>
              <a:rPr lang="ru-RU" sz="27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 «ПРОЕКТИРОВАНИЕ </a:t>
            </a:r>
            <a:r>
              <a:rPr lang="ru-RU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 ОРГАНИЗАЦИЯ КУЛЬТУРНЫХ ПРАКТИК </a:t>
            </a:r>
            <a:r>
              <a:rPr lang="ru-RU" sz="27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ru-RU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ДОШКОЛЬНОМ </a:t>
            </a:r>
            <a:r>
              <a:rPr lang="ru-RU" sz="27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ДЕТСТВЕ»</a:t>
            </a:r>
            <a:br>
              <a:rPr lang="ru-RU" sz="27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dirty="0"/>
              <a:t/>
            </a:r>
            <a:br>
              <a:rPr lang="ru-RU" dirty="0"/>
            </a:b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1236205" y="3587262"/>
            <a:ext cx="10841000" cy="2813537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Авторы практики: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Корепанова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М.В. доктор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пед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наук, профессор, зав кафедрой педагогики дошкольного образования, декан факультета дошкольного и начального образования ФГБОУ ВО «ВГСПУ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»; </a:t>
            </a:r>
          </a:p>
          <a:p>
            <a:pPr marL="0" indent="0">
              <a:buNone/>
            </a:pP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Салаутина В.В. – заведующий;</a:t>
            </a:r>
          </a:p>
          <a:p>
            <a:pPr marL="0" indent="0">
              <a:buNone/>
            </a:pP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Катькалова Т.В. – старший воспитатель;</a:t>
            </a:r>
          </a:p>
          <a:p>
            <a:pPr marL="0" indent="0">
              <a:buNone/>
            </a:pP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Курьянова Т.А., Истомина М.А. – воспитатели МОУ Детский сад №198.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Наименование образовательной  организации: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муниципальное дошкольное образовательное учреждение «Детский сад №198 Центрального района Волгограда»</a:t>
            </a:r>
            <a:endParaRPr lang="en-US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  <p:pic>
        <p:nvPicPr>
          <p:cNvPr id="5" name="Picture 11" descr="голу"/>
          <p:cNvPicPr/>
          <p:nvPr/>
        </p:nvPicPr>
        <p:blipFill>
          <a:blip r:embed="rId2" cstate="print">
            <a:lum bright="1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7931" y="365002"/>
            <a:ext cx="12229931" cy="786338"/>
          </a:xfrm>
          <a:prstGeom prst="rect">
            <a:avLst/>
          </a:prstGeom>
          <a:noFill/>
          <a:ln>
            <a:noFill/>
          </a:ln>
          <a:extLst/>
        </p:spPr>
      </p:pic>
      <p:sp>
        <p:nvSpPr>
          <p:cNvPr id="6" name="Text Box 14"/>
          <p:cNvSpPr txBox="1">
            <a:spLocks noChangeArrowheads="1"/>
          </p:cNvSpPr>
          <p:nvPr/>
        </p:nvSpPr>
        <p:spPr bwMode="auto">
          <a:xfrm>
            <a:off x="7668" y="0"/>
            <a:ext cx="1171575" cy="6858000"/>
          </a:xfrm>
          <a:prstGeom prst="rect">
            <a:avLst/>
          </a:prstGeom>
          <a:solidFill>
            <a:srgbClr val="0066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rot="0" vert="horz" wrap="square" lIns="91440" tIns="45720" rIns="91440" bIns="45720" anchor="t" anchorCtr="0" upright="1">
            <a:noAutofit/>
          </a:bodyPr>
          <a:lstStyle/>
          <a:p>
            <a:pPr algn="just">
              <a:lnSpc>
                <a:spcPts val="1200"/>
              </a:lnSpc>
              <a:spcAft>
                <a:spcPts val="1000"/>
              </a:spcAft>
              <a:tabLst>
                <a:tab pos="361950" algn="l"/>
              </a:tabLst>
            </a:pPr>
            <a:r>
              <a:rPr lang="ru-RU" sz="1000" b="1">
                <a:solidFill>
                  <a:srgbClr val="FFFFFF"/>
                </a:solidFill>
                <a:effectLst/>
                <a:latin typeface="Microsoft Sans Serif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                                                           </a:t>
            </a:r>
            <a:endParaRPr lang="ru-RU" sz="110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1000"/>
              </a:spcAft>
              <a:tabLst>
                <a:tab pos="361950" algn="l"/>
              </a:tabLst>
            </a:pPr>
            <a:r>
              <a:rPr lang="ru-RU" sz="1800" b="1" i="1">
                <a:solidFill>
                  <a:srgbClr val="FFFFFF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ru-RU" sz="110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1000"/>
              </a:spcAft>
              <a:tabLst>
                <a:tab pos="361950" algn="l"/>
              </a:tabLst>
            </a:pPr>
            <a:r>
              <a:rPr lang="ru-RU" sz="2800" b="1" i="1">
                <a:solidFill>
                  <a:srgbClr val="FFFFFF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</a:t>
            </a:r>
            <a:endParaRPr lang="ru-RU" sz="110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ru-RU" sz="2600" b="1" i="1">
                <a:solidFill>
                  <a:srgbClr val="FFFFFF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                                              </a:t>
            </a:r>
            <a:endParaRPr lang="ru-RU" sz="110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ru-RU" sz="2800" b="1" i="1">
                <a:solidFill>
                  <a:srgbClr val="FFFFFF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</a:t>
            </a:r>
            <a:endParaRPr lang="ru-RU" sz="110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7" name="Rectangle 15"/>
          <p:cNvSpPr>
            <a:spLocks noChangeArrowheads="1"/>
          </p:cNvSpPr>
          <p:nvPr/>
        </p:nvSpPr>
        <p:spPr bwMode="auto">
          <a:xfrm>
            <a:off x="0" y="146401"/>
            <a:ext cx="12192000" cy="151946"/>
          </a:xfrm>
          <a:prstGeom prst="rect">
            <a:avLst/>
          </a:prstGeom>
          <a:solidFill>
            <a:srgbClr val="FF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rot="0" vert="horz" wrap="square" lIns="91440" tIns="45720" rIns="91440" bIns="45720" anchor="t" anchorCtr="0" upright="1">
            <a:no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sz="1400" b="1" cap="all">
                <a:solidFill>
                  <a:srgbClr val="FFFFFF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                     </a:t>
            </a:r>
            <a:endParaRPr lang="ru-RU" sz="110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sz="1400" b="1" cap="all">
                <a:solidFill>
                  <a:srgbClr val="FFFFFF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                </a:t>
            </a:r>
            <a:endParaRPr lang="ru-RU" sz="110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57200">
              <a:lnSpc>
                <a:spcPct val="115000"/>
              </a:lnSpc>
              <a:spcAft>
                <a:spcPts val="1000"/>
              </a:spcAft>
            </a:pPr>
            <a:r>
              <a:rPr lang="ru-RU" sz="1400" b="1" cap="all">
                <a:solidFill>
                  <a:srgbClr val="FFFFFF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ru-RU" sz="110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sz="110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</a:p>
        </p:txBody>
      </p:sp>
      <p:sp>
        <p:nvSpPr>
          <p:cNvPr id="8" name="Rectangle 18"/>
          <p:cNvSpPr>
            <a:spLocks noChangeArrowheads="1"/>
          </p:cNvSpPr>
          <p:nvPr/>
        </p:nvSpPr>
        <p:spPr bwMode="auto">
          <a:xfrm>
            <a:off x="0" y="1214334"/>
            <a:ext cx="12192000" cy="155606"/>
          </a:xfrm>
          <a:prstGeom prst="rect">
            <a:avLst/>
          </a:prstGeom>
          <a:solidFill>
            <a:srgbClr val="FF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rot="0" vert="horz" wrap="square" lIns="91440" tIns="45720" rIns="91440" bIns="45720" anchor="t" anchorCtr="0" upright="1">
            <a:no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sz="1400" b="1" cap="all">
                <a:solidFill>
                  <a:srgbClr val="FFFFFF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                     </a:t>
            </a:r>
            <a:endParaRPr lang="ru-RU" sz="110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sz="1400" b="1" cap="all">
                <a:solidFill>
                  <a:srgbClr val="FFFFFF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                </a:t>
            </a:r>
            <a:endParaRPr lang="ru-RU" sz="110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57200">
              <a:lnSpc>
                <a:spcPct val="115000"/>
              </a:lnSpc>
              <a:spcAft>
                <a:spcPts val="1000"/>
              </a:spcAft>
            </a:pPr>
            <a:r>
              <a:rPr lang="ru-RU" sz="1400" b="1" cap="all">
                <a:solidFill>
                  <a:srgbClr val="FFFFFF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ru-RU" sz="110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sz="110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</a:p>
        </p:txBody>
      </p:sp>
      <p:pic>
        <p:nvPicPr>
          <p:cNvPr id="9" name="Рисунок 8" descr="ГЕРБ ВОЛГОГРАДСКОЙ ОБЛАСТИ гербы и флаги административных районов геральдика символика эмблематика изготовление значков значки э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-49294" y="146402"/>
            <a:ext cx="1179243" cy="12235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Рисунок 9"/>
          <p:cNvPicPr/>
          <p:nvPr/>
        </p:nvPicPr>
        <p:blipFill>
          <a:blip r:embed="rId4" cstate="print">
            <a:duotone>
              <a:schemeClr val="accent1">
                <a:shade val="45000"/>
                <a:satMod val="135000"/>
              </a:schemeClr>
              <a:prstClr val="white"/>
            </a:duotone>
            <a:lum bright="-2000" contrast="49000"/>
          </a:blip>
          <a:srcRect/>
          <a:stretch>
            <a:fillRect/>
          </a:stretch>
        </p:blipFill>
        <p:spPr bwMode="auto">
          <a:xfrm>
            <a:off x="7668" y="1369940"/>
            <a:ext cx="1160212" cy="12173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005812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838200" y="1171073"/>
            <a:ext cx="10515600" cy="5005889"/>
          </a:xfrm>
        </p:spPr>
        <p:txBody>
          <a:bodyPr>
            <a:normAutofit lnSpcReduction="10000"/>
          </a:bodyPr>
          <a:lstStyle/>
          <a:p>
            <a:pPr algn="just">
              <a:buNone/>
            </a:pPr>
            <a:r>
              <a:rPr lang="ru-RU" sz="2600" dirty="0" smtClean="0">
                <a:latin typeface="Times New Roman" pitchFamily="18" charset="0"/>
                <a:cs typeface="Times New Roman" pitchFamily="18" charset="0"/>
              </a:rPr>
              <a:t>		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Система оценки качества дошкольного образования на уровне ДОО должна обеспечивать участие всех заинтересованных субъектов, идентифицируемых в этом пространстве, и в то же время выполнять свою основную задачу: обеспечивать развитие системы дошкольного образования в соответствии с принципами и требованиями Федерального государственного стандарта дошкольного образования.</a:t>
            </a:r>
          </a:p>
          <a:p>
            <a:pPr algn="just">
              <a:buNone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		Тем не менее, простого и удобного инструмента для педагогического мониторинга, позволяющего определять индивидуально-групповую картину развития детей в соответствии с общепринятыми возрастными нормами развития до сих пор нет.</a:t>
            </a:r>
          </a:p>
          <a:p>
            <a:pPr algn="just">
              <a:buNone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		Поэтому  возникла необходимость в разработке   системы оценки качества содержания образования на каждый возрастной период, позволяющей педагогу оперативно фиксировать, интерпретировать и использовать результаты наблюдений за детьми при проектировании образовательного процесса.</a:t>
            </a:r>
          </a:p>
          <a:p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2263515" y="254833"/>
            <a:ext cx="8799226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Педагогическая проблема</a:t>
            </a:r>
            <a:endParaRPr lang="ru-RU" sz="28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Text Box 14"/>
          <p:cNvSpPr txBox="1">
            <a:spLocks noChangeArrowheads="1"/>
          </p:cNvSpPr>
          <p:nvPr/>
        </p:nvSpPr>
        <p:spPr bwMode="auto">
          <a:xfrm>
            <a:off x="-49294" y="0"/>
            <a:ext cx="409217" cy="6858000"/>
          </a:xfrm>
          <a:prstGeom prst="rect">
            <a:avLst/>
          </a:prstGeom>
          <a:solidFill>
            <a:srgbClr val="0066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rot="0" vert="horz" wrap="square" lIns="91440" tIns="45720" rIns="91440" bIns="45720" anchor="t" anchorCtr="0" upright="1">
            <a:noAutofit/>
          </a:bodyPr>
          <a:lstStyle/>
          <a:p>
            <a:pPr algn="just">
              <a:lnSpc>
                <a:spcPts val="1200"/>
              </a:lnSpc>
              <a:spcAft>
                <a:spcPts val="1000"/>
              </a:spcAft>
              <a:tabLst>
                <a:tab pos="361950" algn="l"/>
              </a:tabLst>
            </a:pPr>
            <a:r>
              <a:rPr lang="ru-RU" sz="1000" b="1">
                <a:solidFill>
                  <a:srgbClr val="FFFFFF"/>
                </a:solidFill>
                <a:effectLst/>
                <a:latin typeface="Microsoft Sans Serif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                                                           </a:t>
            </a:r>
            <a:endParaRPr lang="ru-RU" sz="110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1000"/>
              </a:spcAft>
              <a:tabLst>
                <a:tab pos="361950" algn="l"/>
              </a:tabLst>
            </a:pPr>
            <a:r>
              <a:rPr lang="ru-RU" sz="1800" b="1" i="1">
                <a:solidFill>
                  <a:srgbClr val="FFFFFF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ru-RU" sz="110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1000"/>
              </a:spcAft>
              <a:tabLst>
                <a:tab pos="361950" algn="l"/>
              </a:tabLst>
            </a:pPr>
            <a:r>
              <a:rPr lang="ru-RU" sz="2800" b="1" i="1">
                <a:solidFill>
                  <a:srgbClr val="FFFFFF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</a:t>
            </a:r>
            <a:endParaRPr lang="ru-RU" sz="110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ru-RU" sz="2600" b="1" i="1">
                <a:solidFill>
                  <a:srgbClr val="FFFFFF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                                              </a:t>
            </a:r>
            <a:endParaRPr lang="ru-RU" sz="110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ru-RU" sz="2800" b="1" i="1">
                <a:solidFill>
                  <a:srgbClr val="FFFFFF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</a:t>
            </a:r>
            <a:endParaRPr lang="ru-RU" sz="110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14"/>
          <p:cNvSpPr txBox="1">
            <a:spLocks noChangeArrowheads="1"/>
          </p:cNvSpPr>
          <p:nvPr/>
        </p:nvSpPr>
        <p:spPr bwMode="auto">
          <a:xfrm>
            <a:off x="-49294" y="0"/>
            <a:ext cx="409217" cy="6858000"/>
          </a:xfrm>
          <a:prstGeom prst="rect">
            <a:avLst/>
          </a:prstGeom>
          <a:solidFill>
            <a:srgbClr val="0066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rot="0" vert="horz" wrap="square" lIns="91440" tIns="45720" rIns="91440" bIns="45720" anchor="t" anchorCtr="0" upright="1">
            <a:noAutofit/>
          </a:bodyPr>
          <a:lstStyle/>
          <a:p>
            <a:pPr algn="just">
              <a:lnSpc>
                <a:spcPts val="1200"/>
              </a:lnSpc>
              <a:spcAft>
                <a:spcPts val="1000"/>
              </a:spcAft>
              <a:tabLst>
                <a:tab pos="361950" algn="l"/>
              </a:tabLst>
            </a:pPr>
            <a:r>
              <a:rPr lang="ru-RU" sz="1000" b="1">
                <a:solidFill>
                  <a:srgbClr val="FFFFFF"/>
                </a:solidFill>
                <a:effectLst/>
                <a:latin typeface="Microsoft Sans Serif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                                                           </a:t>
            </a:r>
            <a:endParaRPr lang="ru-RU" sz="110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1000"/>
              </a:spcAft>
              <a:tabLst>
                <a:tab pos="361950" algn="l"/>
              </a:tabLst>
            </a:pPr>
            <a:r>
              <a:rPr lang="ru-RU" sz="1800" b="1" i="1">
                <a:solidFill>
                  <a:srgbClr val="FFFFFF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ru-RU" sz="110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1000"/>
              </a:spcAft>
              <a:tabLst>
                <a:tab pos="361950" algn="l"/>
              </a:tabLst>
            </a:pPr>
            <a:r>
              <a:rPr lang="ru-RU" sz="2800" b="1" i="1">
                <a:solidFill>
                  <a:srgbClr val="FFFFFF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</a:t>
            </a:r>
            <a:endParaRPr lang="ru-RU" sz="110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ru-RU" sz="2600" b="1" i="1">
                <a:solidFill>
                  <a:srgbClr val="FFFFFF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                                              </a:t>
            </a:r>
            <a:endParaRPr lang="ru-RU" sz="110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ru-RU" sz="2800" b="1" i="1">
                <a:solidFill>
                  <a:srgbClr val="FFFFFF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</a:t>
            </a:r>
            <a:endParaRPr lang="ru-RU" sz="110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786063" y="433138"/>
            <a:ext cx="11101137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3600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1167617" y="267286"/>
            <a:ext cx="10254887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Целевые компоненты практики</a:t>
            </a:r>
            <a:br>
              <a:rPr lang="ru-RU" sz="2800" b="1" dirty="0" smtClean="0">
                <a:latin typeface="Times New Roman" pitchFamily="18" charset="0"/>
                <a:cs typeface="Times New Roman" pitchFamily="18" charset="0"/>
              </a:rPr>
            </a:b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1266092" y="1154244"/>
            <a:ext cx="9959926" cy="443198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	Разработка адаптивной модели диагностики и мониторинга универсальных культурных умений у дошкольников, применяемой при реализации основной образовательной программы дошкольного образования.</a:t>
            </a:r>
          </a:p>
          <a:p>
            <a:pPr algn="just"/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При диагностике, оценке подлежат планируемые результаты освоения детьми  образовательной программы, представленные в универсальных культурных умениях (УКУ).</a:t>
            </a:r>
          </a:p>
          <a:p>
            <a:pPr algn="just"/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При проведении мониторинга основное внимание должно быть уделено особенностям течения самого педагогического процесса, так как процессуальная информация является более важной и оперативной по сравнению с результативной.</a:t>
            </a:r>
          </a:p>
          <a:p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686886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2"/>
          <p:cNvSpPr txBox="1">
            <a:spLocks/>
          </p:cNvSpPr>
          <p:nvPr/>
        </p:nvSpPr>
        <p:spPr>
          <a:xfrm>
            <a:off x="778240" y="828675"/>
            <a:ext cx="10515600" cy="60293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1.</a:t>
            </a:r>
            <a:r>
              <a:rPr kumimoji="0" lang="ru-RU" sz="21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	</a:t>
            </a:r>
            <a:r>
              <a:rPr kumimoji="0" lang="ru-RU" sz="21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Свободные практики детской деятельности (игра, продуктивная деятельность, познавательно-исследовательская деятельность и др.).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1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2.	Практики культурной идентификации и взаимодействия ребенка с окружающим социумом (ознакомление с окружающим, продуктивная деятельность, игры и др.)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1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3.	Практики игрового взаимодействия (сюжетно-ролевые игры, дидактические игры, подвижные игры и др.).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1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4.	Коммуникативные практики (чтение художественной литературы, развитие речи, игры-драматизации  и т.д.).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1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5.	Культурные практики здорового образа жизни (физическое развитие, воспитание культурно-гигиенических навыков, безопасное поведение).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1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6.	Культурные практики формирования поведения и отношения ( сюжетно-ролевые игры, трудовое воспитание, экологическое воспитание).</a:t>
            </a: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AutoNum type="arabicPeriod" startAt="7"/>
              <a:tabLst/>
              <a:defRPr/>
            </a:pPr>
            <a:r>
              <a:rPr kumimoji="0" lang="ru-RU" sz="21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Культурные практики познания мира и  самопознания (познавательно-исследовательская, продуктивная деятельность,  нравственно-патриотическое воспитание, самопознание).</a:t>
            </a: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tabLst/>
              <a:defRPr/>
            </a:pPr>
            <a:endParaRPr kumimoji="0" lang="ru-RU" sz="21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1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Количество культурных практик семь, что соответствует семи блокам целевых ориентиров ФГОС ДО.  </a:t>
            </a:r>
          </a:p>
        </p:txBody>
      </p:sp>
      <p:sp>
        <p:nvSpPr>
          <p:cNvPr id="3" name="Text Box 14"/>
          <p:cNvSpPr txBox="1">
            <a:spLocks noChangeArrowheads="1"/>
          </p:cNvSpPr>
          <p:nvPr/>
        </p:nvSpPr>
        <p:spPr bwMode="auto">
          <a:xfrm>
            <a:off x="-49294" y="0"/>
            <a:ext cx="409217" cy="6858000"/>
          </a:xfrm>
          <a:prstGeom prst="rect">
            <a:avLst/>
          </a:prstGeom>
          <a:solidFill>
            <a:srgbClr val="0066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rot="0" vert="horz" wrap="square" lIns="91440" tIns="45720" rIns="91440" bIns="45720" anchor="t" anchorCtr="0" upright="1">
            <a:noAutofit/>
          </a:bodyPr>
          <a:lstStyle/>
          <a:p>
            <a:pPr algn="just">
              <a:lnSpc>
                <a:spcPts val="1200"/>
              </a:lnSpc>
              <a:spcAft>
                <a:spcPts val="1000"/>
              </a:spcAft>
              <a:tabLst>
                <a:tab pos="361950" algn="l"/>
              </a:tabLst>
            </a:pPr>
            <a:r>
              <a:rPr lang="ru-RU" sz="1000" b="1">
                <a:solidFill>
                  <a:srgbClr val="FFFFFF"/>
                </a:solidFill>
                <a:effectLst/>
                <a:latin typeface="Microsoft Sans Serif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                                                           </a:t>
            </a:r>
            <a:endParaRPr lang="ru-RU" sz="110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1000"/>
              </a:spcAft>
              <a:tabLst>
                <a:tab pos="361950" algn="l"/>
              </a:tabLst>
            </a:pPr>
            <a:r>
              <a:rPr lang="ru-RU" sz="1800" b="1" i="1">
                <a:solidFill>
                  <a:srgbClr val="FFFFFF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ru-RU" sz="110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1000"/>
              </a:spcAft>
              <a:tabLst>
                <a:tab pos="361950" algn="l"/>
              </a:tabLst>
            </a:pPr>
            <a:r>
              <a:rPr lang="ru-RU" sz="2800" b="1" i="1">
                <a:solidFill>
                  <a:srgbClr val="FFFFFF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</a:t>
            </a:r>
            <a:endParaRPr lang="ru-RU" sz="110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ru-RU" sz="2600" b="1" i="1">
                <a:solidFill>
                  <a:srgbClr val="FFFFFF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                                              </a:t>
            </a:r>
            <a:endParaRPr lang="ru-RU" sz="110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ru-RU" sz="2800" b="1" i="1">
                <a:solidFill>
                  <a:srgbClr val="FFFFFF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</a:t>
            </a:r>
            <a:endParaRPr lang="ru-RU" sz="110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2263515" y="254833"/>
            <a:ext cx="8799226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Виды интегрированных культурных практик</a:t>
            </a:r>
            <a:endParaRPr lang="ru-RU" sz="2800" b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8424" y="314793"/>
            <a:ext cx="11213865" cy="63558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Text Box 14"/>
          <p:cNvSpPr txBox="1">
            <a:spLocks noChangeArrowheads="1"/>
          </p:cNvSpPr>
          <p:nvPr/>
        </p:nvSpPr>
        <p:spPr bwMode="auto">
          <a:xfrm>
            <a:off x="-49294" y="0"/>
            <a:ext cx="409217" cy="6858000"/>
          </a:xfrm>
          <a:prstGeom prst="rect">
            <a:avLst/>
          </a:prstGeom>
          <a:solidFill>
            <a:srgbClr val="0066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rot="0" vert="horz" wrap="square" lIns="91440" tIns="45720" rIns="91440" bIns="45720" anchor="t" anchorCtr="0" upright="1">
            <a:noAutofit/>
          </a:bodyPr>
          <a:lstStyle/>
          <a:p>
            <a:pPr algn="just">
              <a:lnSpc>
                <a:spcPts val="1200"/>
              </a:lnSpc>
              <a:spcAft>
                <a:spcPts val="1000"/>
              </a:spcAft>
              <a:tabLst>
                <a:tab pos="361950" algn="l"/>
              </a:tabLst>
            </a:pPr>
            <a:r>
              <a:rPr lang="ru-RU" sz="1000" b="1">
                <a:solidFill>
                  <a:srgbClr val="FFFFFF"/>
                </a:solidFill>
                <a:effectLst/>
                <a:latin typeface="Microsoft Sans Serif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                                                           </a:t>
            </a:r>
            <a:endParaRPr lang="ru-RU" sz="110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1000"/>
              </a:spcAft>
              <a:tabLst>
                <a:tab pos="361950" algn="l"/>
              </a:tabLst>
            </a:pPr>
            <a:r>
              <a:rPr lang="ru-RU" sz="1800" b="1" i="1">
                <a:solidFill>
                  <a:srgbClr val="FFFFFF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ru-RU" sz="110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1000"/>
              </a:spcAft>
              <a:tabLst>
                <a:tab pos="361950" algn="l"/>
              </a:tabLst>
            </a:pPr>
            <a:r>
              <a:rPr lang="ru-RU" sz="2800" b="1" i="1">
                <a:solidFill>
                  <a:srgbClr val="FFFFFF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</a:t>
            </a:r>
            <a:endParaRPr lang="ru-RU" sz="110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ru-RU" sz="2600" b="1" i="1">
                <a:solidFill>
                  <a:srgbClr val="FFFFFF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                                              </a:t>
            </a:r>
            <a:endParaRPr lang="ru-RU" sz="110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ru-RU" sz="2800" b="1" i="1">
                <a:solidFill>
                  <a:srgbClr val="FFFFFF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</a:t>
            </a:r>
            <a:endParaRPr lang="ru-RU" sz="110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199" y="0"/>
            <a:ext cx="11534931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Text Box 14"/>
          <p:cNvSpPr txBox="1">
            <a:spLocks noChangeArrowheads="1"/>
          </p:cNvSpPr>
          <p:nvPr/>
        </p:nvSpPr>
        <p:spPr bwMode="auto">
          <a:xfrm>
            <a:off x="-49294" y="0"/>
            <a:ext cx="409217" cy="6858000"/>
          </a:xfrm>
          <a:prstGeom prst="rect">
            <a:avLst/>
          </a:prstGeom>
          <a:solidFill>
            <a:srgbClr val="0066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rot="0" vert="horz" wrap="square" lIns="91440" tIns="45720" rIns="91440" bIns="45720" anchor="t" anchorCtr="0" upright="1">
            <a:noAutofit/>
          </a:bodyPr>
          <a:lstStyle/>
          <a:p>
            <a:pPr algn="just">
              <a:lnSpc>
                <a:spcPts val="1200"/>
              </a:lnSpc>
              <a:spcAft>
                <a:spcPts val="1000"/>
              </a:spcAft>
              <a:tabLst>
                <a:tab pos="361950" algn="l"/>
              </a:tabLst>
            </a:pPr>
            <a:r>
              <a:rPr lang="ru-RU" sz="1000" b="1">
                <a:solidFill>
                  <a:srgbClr val="FFFFFF"/>
                </a:solidFill>
                <a:effectLst/>
                <a:latin typeface="Microsoft Sans Serif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                                                           </a:t>
            </a:r>
            <a:endParaRPr lang="ru-RU" sz="110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1000"/>
              </a:spcAft>
              <a:tabLst>
                <a:tab pos="361950" algn="l"/>
              </a:tabLst>
            </a:pPr>
            <a:r>
              <a:rPr lang="ru-RU" sz="1800" b="1" i="1">
                <a:solidFill>
                  <a:srgbClr val="FFFFFF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ru-RU" sz="110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1000"/>
              </a:spcAft>
              <a:tabLst>
                <a:tab pos="361950" algn="l"/>
              </a:tabLst>
            </a:pPr>
            <a:r>
              <a:rPr lang="ru-RU" sz="2800" b="1" i="1">
                <a:solidFill>
                  <a:srgbClr val="FFFFFF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</a:t>
            </a:r>
            <a:endParaRPr lang="ru-RU" sz="110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ru-RU" sz="2600" b="1" i="1">
                <a:solidFill>
                  <a:srgbClr val="FFFFFF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                                              </a:t>
            </a:r>
            <a:endParaRPr lang="ru-RU" sz="110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ru-RU" sz="2800" b="1" i="1">
                <a:solidFill>
                  <a:srgbClr val="FFFFFF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</a:t>
            </a:r>
            <a:endParaRPr lang="ru-RU" sz="110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32109" y="0"/>
            <a:ext cx="11380140" cy="36126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" name="Рисунок 3" descr="C:\Windows.old\Documents and Settings\Жанна\Мои документы\2018-2019 уч.год\DSC00447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103592" y="3702570"/>
            <a:ext cx="3708657" cy="28476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 Box 14"/>
          <p:cNvSpPr txBox="1">
            <a:spLocks noChangeArrowheads="1"/>
          </p:cNvSpPr>
          <p:nvPr/>
        </p:nvSpPr>
        <p:spPr bwMode="auto">
          <a:xfrm>
            <a:off x="-49294" y="0"/>
            <a:ext cx="409217" cy="6858000"/>
          </a:xfrm>
          <a:prstGeom prst="rect">
            <a:avLst/>
          </a:prstGeom>
          <a:solidFill>
            <a:srgbClr val="0066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rot="0" vert="horz" wrap="square" lIns="91440" tIns="45720" rIns="91440" bIns="45720" anchor="t" anchorCtr="0" upright="1">
            <a:noAutofit/>
          </a:bodyPr>
          <a:lstStyle/>
          <a:p>
            <a:pPr algn="just">
              <a:lnSpc>
                <a:spcPts val="1200"/>
              </a:lnSpc>
              <a:spcAft>
                <a:spcPts val="1000"/>
              </a:spcAft>
              <a:tabLst>
                <a:tab pos="361950" algn="l"/>
              </a:tabLst>
            </a:pPr>
            <a:r>
              <a:rPr lang="ru-RU" sz="1000" b="1">
                <a:solidFill>
                  <a:srgbClr val="FFFFFF"/>
                </a:solidFill>
                <a:effectLst/>
                <a:latin typeface="Microsoft Sans Serif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                                                           </a:t>
            </a:r>
            <a:endParaRPr lang="ru-RU" sz="110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1000"/>
              </a:spcAft>
              <a:tabLst>
                <a:tab pos="361950" algn="l"/>
              </a:tabLst>
            </a:pPr>
            <a:r>
              <a:rPr lang="ru-RU" sz="1800" b="1" i="1">
                <a:solidFill>
                  <a:srgbClr val="FFFFFF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ru-RU" sz="110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1000"/>
              </a:spcAft>
              <a:tabLst>
                <a:tab pos="361950" algn="l"/>
              </a:tabLst>
            </a:pPr>
            <a:r>
              <a:rPr lang="ru-RU" sz="2800" b="1" i="1">
                <a:solidFill>
                  <a:srgbClr val="FFFFFF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</a:t>
            </a:r>
            <a:endParaRPr lang="ru-RU" sz="110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ru-RU" sz="2600" b="1" i="1">
                <a:solidFill>
                  <a:srgbClr val="FFFFFF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                                              </a:t>
            </a:r>
            <a:endParaRPr lang="ru-RU" sz="110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ru-RU" sz="2800" b="1" i="1">
                <a:solidFill>
                  <a:srgbClr val="FFFFFF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</a:t>
            </a:r>
            <a:endParaRPr lang="ru-RU" sz="110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1026" name="Picture 2" descr="E:\рип\Фото Уголок психоэмоциональной разгрузки\DSC02270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12815" y="3659313"/>
            <a:ext cx="3894999" cy="2921370"/>
          </a:xfrm>
          <a:prstGeom prst="rect">
            <a:avLst/>
          </a:prstGeom>
          <a:noFill/>
        </p:spPr>
      </p:pic>
      <p:pic>
        <p:nvPicPr>
          <p:cNvPr id="1027" name="Picture 3" descr="E:\рип\Фото Уголок психоэмоциональной разгрузки\DSC02257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378196" y="3817745"/>
            <a:ext cx="3643792" cy="2732957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640465" y="128337"/>
            <a:ext cx="9344208" cy="35888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" name="Text Box 14"/>
          <p:cNvSpPr txBox="1">
            <a:spLocks noChangeArrowheads="1"/>
          </p:cNvSpPr>
          <p:nvPr/>
        </p:nvSpPr>
        <p:spPr bwMode="auto">
          <a:xfrm>
            <a:off x="-49294" y="0"/>
            <a:ext cx="409217" cy="6858000"/>
          </a:xfrm>
          <a:prstGeom prst="rect">
            <a:avLst/>
          </a:prstGeom>
          <a:solidFill>
            <a:srgbClr val="0066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rot="0" vert="horz" wrap="square" lIns="91440" tIns="45720" rIns="91440" bIns="45720" anchor="t" anchorCtr="0" upright="1">
            <a:noAutofit/>
          </a:bodyPr>
          <a:lstStyle/>
          <a:p>
            <a:pPr algn="just">
              <a:lnSpc>
                <a:spcPts val="1200"/>
              </a:lnSpc>
              <a:spcAft>
                <a:spcPts val="1000"/>
              </a:spcAft>
              <a:tabLst>
                <a:tab pos="361950" algn="l"/>
              </a:tabLst>
            </a:pPr>
            <a:r>
              <a:rPr lang="ru-RU" sz="1000" b="1">
                <a:solidFill>
                  <a:srgbClr val="FFFFFF"/>
                </a:solidFill>
                <a:effectLst/>
                <a:latin typeface="Microsoft Sans Serif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                                                           </a:t>
            </a:r>
            <a:endParaRPr lang="ru-RU" sz="110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1000"/>
              </a:spcAft>
              <a:tabLst>
                <a:tab pos="361950" algn="l"/>
              </a:tabLst>
            </a:pPr>
            <a:r>
              <a:rPr lang="ru-RU" sz="1800" b="1" i="1">
                <a:solidFill>
                  <a:srgbClr val="FFFFFF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ru-RU" sz="110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1000"/>
              </a:spcAft>
              <a:tabLst>
                <a:tab pos="361950" algn="l"/>
              </a:tabLst>
            </a:pPr>
            <a:r>
              <a:rPr lang="ru-RU" sz="2800" b="1" i="1">
                <a:solidFill>
                  <a:srgbClr val="FFFFFF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</a:t>
            </a:r>
            <a:endParaRPr lang="ru-RU" sz="110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ru-RU" sz="2600" b="1" i="1">
                <a:solidFill>
                  <a:srgbClr val="FFFFFF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                                              </a:t>
            </a:r>
            <a:endParaRPr lang="ru-RU" sz="110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ru-RU" sz="2800" b="1" i="1">
                <a:solidFill>
                  <a:srgbClr val="FFFFFF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</a:t>
            </a:r>
            <a:endParaRPr lang="ru-RU" sz="110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545433" y="3717163"/>
            <a:ext cx="11534272" cy="31085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>
              <a:spcBef>
                <a:spcPct val="20000"/>
              </a:spcBef>
              <a:defRPr/>
            </a:pPr>
            <a:r>
              <a:rPr lang="ru-RU" sz="2000" b="1" kern="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Результат диагностики — </a:t>
            </a:r>
            <a:r>
              <a:rPr lang="ru-RU" sz="2000" kern="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это объективное представление об особенностях развития ребёнка, разработка его индивидуального образовательного маршрута (вариативных форм, способов, методов и средств реализации программы с учётом выявленных возрастных и индивидуальных особенностей воспитанника, специфики его образовательных потребностей, возможностей и интересов).</a:t>
            </a:r>
          </a:p>
          <a:p>
            <a:pPr lvl="0" algn="just">
              <a:spcBef>
                <a:spcPct val="20000"/>
              </a:spcBef>
            </a:pPr>
            <a:r>
              <a:rPr lang="ru-RU" sz="2000" b="1" kern="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Показатели:  </a:t>
            </a:r>
          </a:p>
          <a:p>
            <a:pPr lvl="0" algn="just">
              <a:spcBef>
                <a:spcPct val="20000"/>
              </a:spcBef>
            </a:pPr>
            <a:r>
              <a:rPr lang="ru-RU" sz="2000" kern="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умение формируется – </a:t>
            </a:r>
            <a:r>
              <a:rPr lang="ru-RU" sz="2000" u="sng" kern="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начальный  уровень, </a:t>
            </a:r>
          </a:p>
          <a:p>
            <a:pPr lvl="0" algn="just">
              <a:spcBef>
                <a:spcPct val="20000"/>
              </a:spcBef>
            </a:pPr>
            <a:r>
              <a:rPr lang="ru-RU" sz="2000" kern="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умение сформировано и применяется в стандартной ситуации (действие по образцу) – </a:t>
            </a:r>
            <a:r>
              <a:rPr lang="ru-RU" sz="2000" u="sng" kern="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достаточный уровень</a:t>
            </a:r>
            <a:r>
              <a:rPr lang="ru-RU" sz="2000" kern="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,</a:t>
            </a:r>
          </a:p>
          <a:p>
            <a:pPr lvl="0" algn="just">
              <a:spcBef>
                <a:spcPct val="20000"/>
              </a:spcBef>
            </a:pPr>
            <a:r>
              <a:rPr lang="ru-RU" sz="2000" kern="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умение применяется в нестандартной ситуации (творческое применение) – </a:t>
            </a:r>
            <a:r>
              <a:rPr lang="ru-RU" sz="2000" u="sng" kern="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оптимальный уровень</a:t>
            </a:r>
            <a:r>
              <a:rPr lang="ru-RU" sz="2000" kern="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endParaRPr lang="ru-RU" sz="2000" kern="0" dirty="0">
              <a:solidFill>
                <a:schemeClr val="tx1">
                  <a:lumMod val="95000"/>
                  <a:lumOff val="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155061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Box 14"/>
          <p:cNvSpPr txBox="1">
            <a:spLocks noChangeArrowheads="1"/>
          </p:cNvSpPr>
          <p:nvPr/>
        </p:nvSpPr>
        <p:spPr bwMode="auto">
          <a:xfrm>
            <a:off x="-49294" y="0"/>
            <a:ext cx="462883" cy="6858000"/>
          </a:xfrm>
          <a:prstGeom prst="rect">
            <a:avLst/>
          </a:prstGeom>
          <a:solidFill>
            <a:srgbClr val="0066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rot="0" vert="horz" wrap="square" lIns="91440" tIns="45720" rIns="91440" bIns="45720" anchor="t" anchorCtr="0" upright="1">
            <a:noAutofit/>
          </a:bodyPr>
          <a:lstStyle/>
          <a:p>
            <a:pPr algn="just">
              <a:lnSpc>
                <a:spcPts val="1200"/>
              </a:lnSpc>
              <a:spcAft>
                <a:spcPts val="1000"/>
              </a:spcAft>
              <a:tabLst>
                <a:tab pos="361950" algn="l"/>
              </a:tabLst>
            </a:pPr>
            <a:r>
              <a:rPr lang="ru-RU" sz="1000" b="1">
                <a:solidFill>
                  <a:srgbClr val="FFFFFF"/>
                </a:solidFill>
                <a:effectLst/>
                <a:latin typeface="Microsoft Sans Serif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                                                           </a:t>
            </a:r>
            <a:endParaRPr lang="ru-RU" sz="110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1000"/>
              </a:spcAft>
              <a:tabLst>
                <a:tab pos="361950" algn="l"/>
              </a:tabLst>
            </a:pPr>
            <a:r>
              <a:rPr lang="ru-RU" sz="1800" b="1" i="1">
                <a:solidFill>
                  <a:srgbClr val="FFFFFF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ru-RU" sz="110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1000"/>
              </a:spcAft>
              <a:tabLst>
                <a:tab pos="361950" algn="l"/>
              </a:tabLst>
            </a:pPr>
            <a:r>
              <a:rPr lang="ru-RU" sz="2800" b="1" i="1">
                <a:solidFill>
                  <a:srgbClr val="FFFFFF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</a:t>
            </a:r>
            <a:endParaRPr lang="ru-RU" sz="110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ru-RU" sz="2600" b="1" i="1">
                <a:solidFill>
                  <a:srgbClr val="FFFFFF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                                              </a:t>
            </a:r>
            <a:endParaRPr lang="ru-RU" sz="110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ru-RU" sz="2800" b="1" i="1">
                <a:solidFill>
                  <a:srgbClr val="FFFFFF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</a:t>
            </a:r>
            <a:endParaRPr lang="ru-RU" sz="110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818147" y="914400"/>
            <a:ext cx="10739269" cy="62478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Предлагаемая модель педагогической диагностики  универсальна, практична, проста в применении, а главное адаптирована к системе дошкольного образования.</a:t>
            </a:r>
          </a:p>
          <a:p>
            <a:pPr algn="just"/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Её преимущества заключается в следующем: «Универсальные культурные умения»</a:t>
            </a:r>
          </a:p>
          <a:p>
            <a:pPr algn="just"/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-  позволяют наглядно определять место ребенка в группе и всей группы в нормативном пространстве развития – во всем возрастном диапазоне;</a:t>
            </a:r>
          </a:p>
          <a:p>
            <a:pPr algn="just"/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- выделять основные достижения ребенка, используя простой и доступный </a:t>
            </a:r>
            <a:r>
              <a:rPr lang="ru-RU" sz="2200" smtClean="0">
                <a:latin typeface="Times New Roman" pitchFamily="18" charset="0"/>
                <a:cs typeface="Times New Roman" pitchFamily="18" charset="0"/>
              </a:rPr>
              <a:t>язык наблюдения;</a:t>
            </a:r>
            <a:endParaRPr lang="ru-RU" sz="2200" dirty="0" smtClean="0">
              <a:latin typeface="Times New Roman" pitchFamily="18" charset="0"/>
              <a:cs typeface="Times New Roman" pitchFamily="18" charset="0"/>
            </a:endParaRPr>
          </a:p>
          <a:p>
            <a:pPr algn="just">
              <a:buFontTx/>
              <a:buChar char="-"/>
            </a:pP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позволяет воспитателям осуществлять гибкое проектирование образовательного процесса «под группу».</a:t>
            </a:r>
          </a:p>
          <a:p>
            <a:pPr algn="just"/>
            <a:endParaRPr lang="ru-RU" sz="22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sz="2200" dirty="0" smtClean="0"/>
              <a:t>Материалы, в качестве регионального компонента процедуры оценки качества дошкольного образования были представлены  на «Всероссийской научно-практической конференции: "Оценка качества дошкольного образования: стратегия и инструментарий", Москва,  3-4 декабря 2019 г. в рамках научно-исследовательской работы ФИРО </a:t>
            </a:r>
            <a:r>
              <a:rPr lang="ru-RU" sz="2200" dirty="0" err="1" smtClean="0"/>
              <a:t>РАНХиГС</a:t>
            </a:r>
            <a:r>
              <a:rPr lang="ru-RU" sz="2200" dirty="0" smtClean="0"/>
              <a:t> "Инструментарий по оценке качества дошкольного образования«  </a:t>
            </a:r>
            <a:r>
              <a:rPr lang="en-US" sz="2200" dirty="0" smtClean="0">
                <a:hlinkClick r:id="rId2"/>
              </a:rPr>
              <a:t>http://firo-nir.ru/images/yudina_ig_zemlyanskaya_ua_3dec.pdf</a:t>
            </a:r>
            <a:r>
              <a:rPr lang="ru-RU" sz="2200" dirty="0" smtClean="0"/>
              <a:t> </a:t>
            </a:r>
          </a:p>
          <a:p>
            <a:pPr algn="just">
              <a:lnSpc>
                <a:spcPct val="150000"/>
              </a:lnSpc>
            </a:pPr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dirty="0" smtClean="0"/>
              <a:t> </a:t>
            </a:r>
            <a:endParaRPr lang="ru-RU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1167618" y="267286"/>
            <a:ext cx="10389798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Результативность и практическая значимость практики</a:t>
            </a:r>
            <a:br>
              <a:rPr lang="ru-RU" sz="2800" b="1" dirty="0" smtClean="0">
                <a:latin typeface="Times New Roman" pitchFamily="18" charset="0"/>
                <a:cs typeface="Times New Roman" pitchFamily="18" charset="0"/>
              </a:rPr>
            </a:b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974931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/>
          <p:cNvPicPr/>
          <p:nvPr/>
        </p:nvPicPr>
        <p:blipFill>
          <a:blip r:embed="rId2" cstate="print">
            <a:duotone>
              <a:schemeClr val="accent1">
                <a:shade val="45000"/>
                <a:satMod val="135000"/>
              </a:schemeClr>
              <a:prstClr val="white"/>
            </a:duotone>
            <a:lum bright="-2000" contrast="49000"/>
          </a:blip>
          <a:srcRect/>
          <a:stretch>
            <a:fillRect/>
          </a:stretch>
        </p:blipFill>
        <p:spPr bwMode="auto">
          <a:xfrm>
            <a:off x="0" y="1"/>
            <a:ext cx="12191999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TextBox 1"/>
          <p:cNvSpPr txBox="1">
            <a:spLocks noChangeArrowheads="1"/>
          </p:cNvSpPr>
          <p:nvPr/>
        </p:nvSpPr>
        <p:spPr bwMode="auto">
          <a:xfrm>
            <a:off x="1235242" y="2163763"/>
            <a:ext cx="10443411" cy="11079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ru-RU" altLang="ru-RU" sz="6600" dirty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Спасибо за внимание!</a:t>
            </a:r>
          </a:p>
        </p:txBody>
      </p:sp>
    </p:spTree>
    <p:extLst>
      <p:ext uri="{BB962C8B-B14F-4D97-AF65-F5344CB8AC3E}">
        <p14:creationId xmlns:p14="http://schemas.microsoft.com/office/powerpoint/2010/main" val="21532556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886</TotalTime>
  <Words>726</Words>
  <Application>Microsoft Office PowerPoint</Application>
  <PresentationFormat>Широкоэкранный</PresentationFormat>
  <Paragraphs>93</Paragraphs>
  <Slides>10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6" baseType="lpstr">
      <vt:lpstr>Arial</vt:lpstr>
      <vt:lpstr>Calibri</vt:lpstr>
      <vt:lpstr>Calibri Light</vt:lpstr>
      <vt:lpstr>Microsoft Sans Serif</vt:lpstr>
      <vt:lpstr>Times New Roman</vt:lpstr>
      <vt:lpstr>Тема Office</vt:lpstr>
      <vt:lpstr>     Тема практики: «ДИАГНОСТИКА И МОНИТОРИНГ РАЗВИТИЯ УНИВЕРСАЛЬНЫХ КУЛЬТУРНЫХ УМЕНИЙ ДОШКОЛЬНИКОВ»  ТЕМА РИП: «ПРОЕКТИРОВАНИЕ И ОРГАНИЗАЦИЯ КУЛЬТУРНЫХ ПРАКТИК В ДОШКОЛЬНОМ ДЕТСТВЕ» 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user</dc:creator>
  <cp:lastModifiedBy>user</cp:lastModifiedBy>
  <cp:revision>69</cp:revision>
  <dcterms:created xsi:type="dcterms:W3CDTF">2017-04-24T11:13:15Z</dcterms:created>
  <dcterms:modified xsi:type="dcterms:W3CDTF">2020-01-30T05:57:39Z</dcterms:modified>
</cp:coreProperties>
</file>