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4" r:id="rId11"/>
    <p:sldId id="267" r:id="rId12"/>
    <p:sldId id="275" r:id="rId13"/>
    <p:sldId id="269" r:id="rId14"/>
    <p:sldId id="288" r:id="rId15"/>
    <p:sldId id="289" r:id="rId16"/>
    <p:sldId id="270" r:id="rId17"/>
    <p:sldId id="271" r:id="rId18"/>
    <p:sldId id="286" r:id="rId19"/>
    <p:sldId id="290" r:id="rId20"/>
    <p:sldId id="287" r:id="rId21"/>
    <p:sldId id="291" r:id="rId22"/>
    <p:sldId id="276" r:id="rId23"/>
    <p:sldId id="283" r:id="rId24"/>
    <p:sldId id="278" r:id="rId25"/>
    <p:sldId id="284" r:id="rId26"/>
    <p:sldId id="285" r:id="rId27"/>
    <p:sldId id="292" r:id="rId28"/>
    <p:sldId id="280" r:id="rId29"/>
    <p:sldId id="281" r:id="rId30"/>
    <p:sldId id="279" r:id="rId31"/>
    <p:sldId id="282" r:id="rId32"/>
    <p:sldId id="272" r:id="rId33"/>
    <p:sldId id="273" r:id="rId34"/>
    <p:sldId id="293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1EF58-66BA-41CA-8036-45EB0EF9F58F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23DF5-0657-421E-907B-11A65F9A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94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3DF5-0657-421E-907B-11A65F9AC81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43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6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40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67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27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512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9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15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90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3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5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82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E1F8F-2026-4315-B030-8E671001ACDC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04974-E5A8-4737-98DC-E62BC680C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15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1803462E6AC9A69B0405914A24AF87E4FFED5781D5D128CD66CAD9DA3BEBFA0039CD2D4000AE669Bw5U3J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61151C7BA1ABA9DAC0BF085CB642F84C4E6A55BCE16B092CBD365001860E0E082C5B8D1623E77UDm5E" TargetMode="External"/><Relationship Id="rId2" Type="http://schemas.openxmlformats.org/officeDocument/2006/relationships/hyperlink" Target="consultantplus://offline/ref=3AEB7D66D2EF456C3ACE03940D74261E1A45BC0326082A89404CA09B6CB490D2C4D79CAE2C09D15DnEk7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542700-1F72-4078-8909-C47919433E84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2051" name="Rectangle 6"/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4C1AAB1-DAD3-4D57-A411-49E3F8ECC200}" type="slidenum">
              <a:rPr lang="ru-RU" sz="1400"/>
              <a:pPr algn="r" eaLnBrk="1" hangingPunct="1"/>
              <a:t>1</a:t>
            </a:fld>
            <a:endParaRPr lang="ru-RU" sz="1400"/>
          </a:p>
        </p:txBody>
      </p:sp>
      <p:pic>
        <p:nvPicPr>
          <p:cNvPr id="2052" name="Picture 4" descr="Безымянный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86" b="36797"/>
          <a:stretch>
            <a:fillRect/>
          </a:stretch>
        </p:blipFill>
        <p:spPr bwMode="auto">
          <a:xfrm>
            <a:off x="-468313" y="-79375"/>
            <a:ext cx="9577388" cy="693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10"/>
          <p:cNvSpPr>
            <a:spLocks noChangeArrowheads="1"/>
          </p:cNvSpPr>
          <p:nvPr/>
        </p:nvSpPr>
        <p:spPr bwMode="auto">
          <a:xfrm flipH="1">
            <a:off x="8512175" y="6453188"/>
            <a:ext cx="6318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ru-RU" sz="2000"/>
              <a:t>	1	</a:t>
            </a: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-323850" y="2133600"/>
            <a:ext cx="946785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dirty="0" smtClean="0"/>
              <a:t>О задачах и мероприятиях по профилактике ОРВИ и гриппа в дошкольных образовательных учреждениях</a:t>
            </a:r>
            <a:endParaRPr lang="ru-RU" sz="4000" b="1" dirty="0" smtClean="0"/>
          </a:p>
          <a:p>
            <a:pPr algn="ctr"/>
            <a:endParaRPr lang="ru-RU" sz="2800" b="1" dirty="0" smtClean="0">
              <a:solidFill>
                <a:srgbClr val="990000"/>
              </a:solidFill>
            </a:endParaRPr>
          </a:p>
          <a:p>
            <a:pPr algn="ctr" eaLnBrk="1" hangingPunct="1"/>
            <a:r>
              <a:rPr lang="ru-RU" sz="2800" b="1" dirty="0" smtClean="0">
                <a:solidFill>
                  <a:srgbClr val="990000"/>
                </a:solidFill>
              </a:rPr>
              <a:t>КРАСНОВА </a:t>
            </a:r>
            <a:r>
              <a:rPr lang="ru-RU" sz="2800" b="1" dirty="0">
                <a:solidFill>
                  <a:srgbClr val="990000"/>
                </a:solidFill>
              </a:rPr>
              <a:t>ЕЛЕНА МИХАЙЛОВНА</a:t>
            </a:r>
            <a:r>
              <a:rPr lang="ru-RU" sz="2800" b="1" dirty="0">
                <a:solidFill>
                  <a:srgbClr val="000066"/>
                </a:solidFill>
              </a:rPr>
              <a:t> </a:t>
            </a:r>
          </a:p>
          <a:p>
            <a:pPr algn="ctr" eaLnBrk="1" hangingPunct="1"/>
            <a:r>
              <a:rPr lang="ru-RU" sz="2800" b="1" dirty="0">
                <a:solidFill>
                  <a:srgbClr val="000066"/>
                </a:solidFill>
              </a:rPr>
              <a:t>НАЧАЛЬНИК ОТДЕЛА ЭПИДНАДЗОРА, </a:t>
            </a:r>
          </a:p>
          <a:p>
            <a:pPr algn="ctr" eaLnBrk="1" hangingPunct="1"/>
            <a:r>
              <a:rPr lang="ru-RU" sz="2800" b="1" dirty="0">
                <a:solidFill>
                  <a:srgbClr val="000066"/>
                </a:solidFill>
              </a:rPr>
              <a:t>кандидат медицинских </a:t>
            </a:r>
            <a:r>
              <a:rPr lang="ru-RU" sz="2800" b="1" dirty="0" smtClean="0">
                <a:solidFill>
                  <a:srgbClr val="000066"/>
                </a:solidFill>
              </a:rPr>
              <a:t>наук</a:t>
            </a:r>
          </a:p>
          <a:p>
            <a:pPr algn="ctr" eaLnBrk="1" hangingPunct="1"/>
            <a:r>
              <a:rPr lang="ru-RU" sz="2800" b="1" dirty="0" smtClean="0">
                <a:solidFill>
                  <a:srgbClr val="000066"/>
                </a:solidFill>
              </a:rPr>
              <a:t>24-36-60 </a:t>
            </a:r>
            <a:r>
              <a:rPr lang="en-US" sz="2800" b="1" dirty="0" smtClean="0">
                <a:solidFill>
                  <a:srgbClr val="000066"/>
                </a:solidFill>
              </a:rPr>
              <a:t>epidnadzor64@mail.ru</a:t>
            </a:r>
            <a:endParaRPr lang="ru-RU" sz="2800" b="1" dirty="0">
              <a:solidFill>
                <a:srgbClr val="000066"/>
              </a:solidFill>
            </a:endParaRPr>
          </a:p>
          <a:p>
            <a:pPr algn="ctr" eaLnBrk="1" hangingPunct="1"/>
            <a:endParaRPr lang="ru-RU" sz="2800" b="1" dirty="0">
              <a:solidFill>
                <a:srgbClr val="990000"/>
              </a:solidFill>
            </a:endParaRPr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1979612" y="188913"/>
            <a:ext cx="67071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="1" dirty="0">
                <a:solidFill>
                  <a:srgbClr val="000066"/>
                </a:solidFill>
              </a:rPr>
              <a:t>Федеральная служба по надзору в</a:t>
            </a:r>
          </a:p>
          <a:p>
            <a:pPr algn="ctr" eaLnBrk="1" hangingPunct="1"/>
            <a:r>
              <a:rPr lang="ru-RU" sz="1600" b="1" dirty="0">
                <a:solidFill>
                  <a:srgbClr val="000066"/>
                </a:solidFill>
              </a:rPr>
              <a:t>сфере защиты прав потребителей и</a:t>
            </a:r>
          </a:p>
          <a:p>
            <a:pPr algn="ctr" eaLnBrk="1" hangingPunct="1"/>
            <a:r>
              <a:rPr lang="ru-RU" sz="1600" b="1" dirty="0">
                <a:solidFill>
                  <a:srgbClr val="000066"/>
                </a:solidFill>
              </a:rPr>
              <a:t>благополучия человека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195513" y="1268413"/>
            <a:ext cx="6238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 b="1" dirty="0">
                <a:solidFill>
                  <a:srgbClr val="990000"/>
                </a:solidFill>
              </a:rPr>
              <a:t>Управление   </a:t>
            </a:r>
            <a:r>
              <a:rPr lang="ru-RU" sz="2000" b="1" dirty="0" err="1">
                <a:solidFill>
                  <a:srgbClr val="990000"/>
                </a:solidFill>
              </a:rPr>
              <a:t>Роспотребнадзора</a:t>
            </a:r>
            <a:r>
              <a:rPr lang="ru-RU" sz="2000" b="1" dirty="0">
                <a:solidFill>
                  <a:srgbClr val="990000"/>
                </a:solidFill>
              </a:rPr>
              <a:t> по Волгоградской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743738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260648"/>
            <a:ext cx="822960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800" b="1" dirty="0" smtClean="0"/>
              <a:t>Федеральный </a:t>
            </a:r>
            <a:r>
              <a:rPr lang="ru-RU" sz="2800" b="1" dirty="0"/>
              <a:t>закон от 17.09.1998 N 157-ФЗ </a:t>
            </a:r>
            <a:r>
              <a:rPr lang="ru-RU" sz="2800" b="1" dirty="0" smtClean="0"/>
              <a:t>"</a:t>
            </a:r>
            <a:r>
              <a:rPr lang="ru-RU" sz="2800" b="1" dirty="0"/>
              <a:t>Об иммунопрофилактике инфекционных </a:t>
            </a:r>
            <a:r>
              <a:rPr lang="ru-RU" sz="2800" b="1" dirty="0" smtClean="0"/>
              <a:t>болезней"</a:t>
            </a:r>
            <a:endParaRPr lang="ru-RU" sz="2800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48471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000" dirty="0"/>
              <a:t>ст. 9</a:t>
            </a:r>
            <a:r>
              <a:rPr lang="ru-RU" sz="4000" dirty="0" smtClean="0"/>
              <a:t>,</a:t>
            </a:r>
            <a:r>
              <a:rPr lang="ru-RU" sz="4000" dirty="0"/>
              <a:t> 1.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Национальный </a:t>
            </a:r>
            <a:r>
              <a:rPr lang="ru-RU" sz="4000" dirty="0"/>
              <a:t>календарь профилактических прививок включает в себя профилактические прививки против </a:t>
            </a:r>
            <a:endParaRPr lang="ru-RU" sz="40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гепатита </a:t>
            </a:r>
            <a:r>
              <a:rPr lang="ru-RU" sz="5100" dirty="0"/>
              <a:t>В</a:t>
            </a:r>
            <a:r>
              <a:rPr lang="ru-RU" sz="5100" dirty="0" smtClean="0"/>
              <a:t>,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 </a:t>
            </a:r>
            <a:r>
              <a:rPr lang="ru-RU" sz="5100" dirty="0"/>
              <a:t>дифтерии,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коклюша</a:t>
            </a:r>
            <a:r>
              <a:rPr lang="ru-RU" sz="5100" dirty="0"/>
              <a:t>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кори</a:t>
            </a:r>
            <a:r>
              <a:rPr lang="ru-RU" sz="5100" dirty="0"/>
              <a:t>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краснухи,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 </a:t>
            </a:r>
            <a:r>
              <a:rPr lang="ru-RU" sz="5100" dirty="0"/>
              <a:t>полиомиелита,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столбняка</a:t>
            </a:r>
            <a:r>
              <a:rPr lang="ru-RU" sz="5100" dirty="0"/>
              <a:t>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туберкулеза</a:t>
            </a:r>
            <a:r>
              <a:rPr lang="ru-RU" sz="5100" dirty="0"/>
              <a:t>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эпидемического </a:t>
            </a:r>
            <a:r>
              <a:rPr lang="ru-RU" sz="5100" dirty="0"/>
              <a:t>паротита,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гемофильной </a:t>
            </a:r>
            <a:r>
              <a:rPr lang="ru-RU" sz="5100" dirty="0"/>
              <a:t>инфекции,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пневмококковой </a:t>
            </a:r>
            <a:r>
              <a:rPr lang="ru-RU" sz="5100" dirty="0"/>
              <a:t>инфекции </a:t>
            </a:r>
            <a:endParaRPr lang="ru-RU" sz="51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5100" dirty="0" smtClean="0"/>
              <a:t>и </a:t>
            </a:r>
            <a:r>
              <a:rPr lang="ru-RU" sz="5100" b="1" dirty="0"/>
              <a:t>гриппа</a:t>
            </a:r>
            <a:r>
              <a:rPr lang="ru-RU" sz="5100" dirty="0" smtClean="0"/>
              <a:t>.</a:t>
            </a:r>
            <a:r>
              <a:rPr lang="ru-RU" sz="5100" dirty="0"/>
              <a:t> </a:t>
            </a:r>
            <a:endParaRPr lang="ru-RU" sz="51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Финансовое </a:t>
            </a:r>
            <a:r>
              <a:rPr lang="ru-RU" dirty="0"/>
              <a:t>обеспечение </a:t>
            </a:r>
            <a:r>
              <a:rPr lang="ru-RU" dirty="0" smtClean="0"/>
              <a:t>проведение </a:t>
            </a:r>
            <a:r>
              <a:rPr lang="ru-RU" dirty="0"/>
              <a:t>профилактических прививок, включенных в </a:t>
            </a:r>
            <a:r>
              <a:rPr lang="ru-RU" dirty="0">
                <a:hlinkClick r:id="rId2"/>
              </a:rPr>
              <a:t>Национальный календарь профилактических прививок, является расходным обязательством Российской Федерации.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318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3100" b="1" dirty="0"/>
              <a:t>Приказ Минздрава России от 21.03.2014 N 125н "Об утверждении национального календаря профилактических прививок и календаря профилактических прививок по эпидемическим показаниям"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581128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Дети с 6 месяцев,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учащиеся </a:t>
            </a:r>
            <a:r>
              <a:rPr lang="ru-RU" dirty="0"/>
              <a:t>1 - 11 классов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обучающиеся в профессиональных образовательных организациях и образовательных организациях высшего образования;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взрослые, работающие по отдельным профессиям и должностям (работники медицинских и образовательных организаций, </a:t>
            </a:r>
            <a:r>
              <a:rPr lang="ru-RU" dirty="0"/>
              <a:t>транспорта, коммунальной сферы);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беременные </a:t>
            </a:r>
            <a:r>
              <a:rPr lang="ru-RU" dirty="0"/>
              <a:t>женщины;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взрослые </a:t>
            </a:r>
            <a:r>
              <a:rPr lang="ru-RU" dirty="0"/>
              <a:t>старше 60 лет</a:t>
            </a:r>
            <a:r>
              <a:rPr lang="ru-RU" dirty="0" smtClean="0"/>
              <a:t>; лица с хроническими заболеваниями, в том числе с заболеваниями легких, сердечно-сосудистыми заболеваниями, метаболическими нарушениями и ожирением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лица, подлежащие призыву на военную службу;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Требования </a:t>
            </a:r>
            <a:r>
              <a:rPr lang="ru-RU" dirty="0" smtClean="0">
                <a:solidFill>
                  <a:srgbClr val="FF0000"/>
                </a:solidFill>
              </a:rPr>
              <a:t>СП – охват прививками не менее </a:t>
            </a:r>
            <a:r>
              <a:rPr lang="ru-RU" dirty="0" smtClean="0">
                <a:solidFill>
                  <a:srgbClr val="FF0000"/>
                </a:solidFill>
              </a:rPr>
              <a:t>80% </a:t>
            </a:r>
            <a:r>
              <a:rPr lang="ru-RU" dirty="0" smtClean="0">
                <a:solidFill>
                  <a:srgbClr val="FF0000"/>
                </a:solidFill>
              </a:rPr>
              <a:t>от численности </a:t>
            </a:r>
            <a:r>
              <a:rPr lang="ru-RU" dirty="0" smtClean="0">
                <a:solidFill>
                  <a:srgbClr val="FF0000"/>
                </a:solidFill>
              </a:rPr>
              <a:t>детей и  всего  персонала (исключение- медицинские отводы от прививки!)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1040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408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О </a:t>
            </a:r>
            <a:r>
              <a:rPr lang="ru-RU" dirty="0"/>
              <a:t>требованиях к проведению санитарно-противоэпидемических (профилактических) мероприятий в соответствии с осуществляемой деятельностью </a:t>
            </a:r>
            <a:r>
              <a:rPr lang="ru-RU" dirty="0" smtClean="0"/>
              <a:t>изложено </a:t>
            </a:r>
            <a:r>
              <a:rPr lang="ru-RU" dirty="0" smtClean="0"/>
              <a:t>в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СП </a:t>
            </a:r>
            <a:r>
              <a:rPr lang="ru-RU" b="1" dirty="0">
                <a:solidFill>
                  <a:srgbClr val="FF0000"/>
                </a:solidFill>
              </a:rPr>
              <a:t>3.1.2.3117-13 </a:t>
            </a:r>
            <a:r>
              <a:rPr lang="ru-RU" b="1" dirty="0" smtClean="0">
                <a:solidFill>
                  <a:srgbClr val="FF0000"/>
                </a:solidFill>
              </a:rPr>
              <a:t>«ПРОФИЛАКТИКА </a:t>
            </a:r>
            <a:r>
              <a:rPr lang="ru-RU" b="1" dirty="0">
                <a:solidFill>
                  <a:srgbClr val="FF0000"/>
                </a:solidFill>
              </a:rPr>
              <a:t>ГРИППА И ДРУГИХ ОСТРЫХ РЕСПИРАТОРНЫХ ВИРУСНЫХ ИНФЕКЦИЙ»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34698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ГЛАВНЫЙ ГОСУДАРСТВЕННЫЙ САНИТАРНЫЙ ВРАЧ РОССИЙСКОЙ ФЕДЕРАЦИИ ПОСТАНОВЛЕНИЕ от 18 ноября 2013 г. N 63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«ОБ </a:t>
            </a:r>
            <a:r>
              <a:rPr lang="ru-RU" dirty="0"/>
              <a:t>УТВЕРЖДЕНИИ САНИТАРНО-ЭПИДЕМИОЛОГИЧЕСКИХ ПРАВИЛ СП 3.1.2.3117-13 "ПРОФИЛАКТИКА ГРИППА И ДРУГИХ ОСТРЫХ РЕСПИРАТОРНЫХ ВИРУСНЫХ </a:t>
            </a:r>
            <a:r>
              <a:rPr lang="ru-RU" dirty="0" smtClean="0"/>
              <a:t>ИНФЕКЦИЙ»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Зарегистрировано в Минюсте 8 апреля 2014 года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 smtClean="0"/>
              <a:t>Санитарные </a:t>
            </a:r>
            <a:r>
              <a:rPr lang="ru-RU" dirty="0"/>
              <a:t>правила устанавливают </a:t>
            </a:r>
            <a:r>
              <a:rPr lang="ru-RU" b="1" dirty="0"/>
              <a:t>требования к комплексу организационных, санитарно-противоэпидемических (профилактических) мероприятий</a:t>
            </a:r>
            <a:r>
              <a:rPr lang="ru-RU" dirty="0"/>
              <a:t>, проведение которых направлено на предупреждение возникновения и распространения заболеваний гриппом и острыми респираторными вирусными инфекциями.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Соблюдение </a:t>
            </a:r>
            <a:r>
              <a:rPr lang="ru-RU" dirty="0">
                <a:solidFill>
                  <a:srgbClr val="FF0000"/>
                </a:solidFill>
              </a:rPr>
              <a:t>санитарных правил является обязательным для физических и юридических лиц.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4659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Требования к  проведению прививок </a:t>
            </a:r>
            <a:r>
              <a:rPr lang="ru-RU" sz="2200" b="1" dirty="0" smtClean="0">
                <a:hlinkClick r:id="rId2"/>
              </a:rPr>
              <a:t>СП </a:t>
            </a:r>
            <a:r>
              <a:rPr lang="ru-RU" sz="2200" b="1" dirty="0">
                <a:hlinkClick r:id="rId2"/>
              </a:rPr>
              <a:t>3.1.2.3117-13 "Профилактика гриппа и других острых респираторных вирусных </a:t>
            </a:r>
            <a:r>
              <a:rPr lang="ru-RU" sz="2200" b="1" dirty="0" smtClean="0">
                <a:hlinkClick r:id="rId2"/>
              </a:rPr>
              <a:t>инфекций</a:t>
            </a:r>
            <a:r>
              <a:rPr lang="ru-RU" sz="2200" b="1" dirty="0" smtClean="0"/>
              <a:t> </a:t>
            </a:r>
            <a:br>
              <a:rPr lang="ru-RU" sz="2200" b="1" dirty="0" smtClean="0"/>
            </a:br>
            <a:r>
              <a:rPr lang="ru-RU" sz="2200" b="1" dirty="0" smtClean="0"/>
              <a:t>и </a:t>
            </a:r>
            <a:r>
              <a:rPr lang="ru-RU" sz="2000" b="1" dirty="0" smtClean="0">
                <a:hlinkClick r:id="rId3"/>
              </a:rPr>
              <a:t>СП </a:t>
            </a:r>
            <a:r>
              <a:rPr lang="ru-RU" sz="2000" b="1" dirty="0">
                <a:hlinkClick r:id="rId3"/>
              </a:rPr>
              <a:t>3.3.2367-08. Организация иммунопрофилактики инфекционных болезней. </a:t>
            </a:r>
            <a:endParaRPr lang="ru-RU" sz="2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8939336" cy="503001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400" dirty="0"/>
              <a:t>11.10. При проведении профилактических прививок против гриппа прививочными бригадами в организациях для детей и взрослых </a:t>
            </a:r>
            <a:r>
              <a:rPr lang="ru-RU" sz="4400" b="1" dirty="0"/>
              <a:t>руководитель учреждения, предприятия оказывает содействие медицинским работникам в проведении иммунизации</a:t>
            </a:r>
            <a:r>
              <a:rPr lang="ru-RU" sz="4400" dirty="0"/>
              <a:t>.</a:t>
            </a:r>
          </a:p>
          <a:p>
            <a:pPr marL="0" indent="0">
              <a:buNone/>
            </a:pPr>
            <a:r>
              <a:rPr lang="ru-RU" sz="4400" dirty="0"/>
              <a:t>11.11. При проведении массовой предсезонной вакцинации против гриппа </a:t>
            </a:r>
            <a:r>
              <a:rPr lang="ru-RU" sz="4400" b="1" dirty="0"/>
              <a:t>допускается проведение профилактических прививок на дому прививочными бригадами в установленном нормативными документами порядке.</a:t>
            </a:r>
          </a:p>
          <a:p>
            <a:pPr marL="0" indent="0">
              <a:buNone/>
            </a:pPr>
            <a:r>
              <a:rPr lang="ru-RU" sz="4400" i="1" dirty="0"/>
              <a:t/>
            </a:r>
            <a:br>
              <a:rPr lang="ru-RU" sz="4400" i="1" dirty="0"/>
            </a:br>
            <a:r>
              <a:rPr lang="ru-RU" sz="4400" dirty="0" smtClean="0"/>
              <a:t>2.8</a:t>
            </a:r>
            <a:r>
              <a:rPr lang="ru-RU" sz="4400" b="1" dirty="0"/>
              <a:t>. Иммунопрофилактика населения силами прививочных бригад осуществляется </a:t>
            </a:r>
            <a:r>
              <a:rPr lang="ru-RU" sz="4400" dirty="0"/>
              <a:t>в условиях проведения массовых профилактических прививок по эпидемическим показаниям, а также по социальным показаниям (инвалидам, детям в асоциальных семьях и т.д.) на дому по </a:t>
            </a:r>
            <a:r>
              <a:rPr lang="ru-RU" sz="4400" b="1" dirty="0"/>
              <a:t>согласованию с территориальными органами </a:t>
            </a:r>
            <a:r>
              <a:rPr lang="ru-RU" sz="4400" b="1" dirty="0" err="1" smtClean="0"/>
              <a:t>Роспотребнадзора</a:t>
            </a:r>
            <a:r>
              <a:rPr lang="ru-RU" sz="4400" b="1" dirty="0" smtClean="0"/>
              <a:t>.</a:t>
            </a:r>
            <a:endParaRPr lang="ru-RU" sz="4400" dirty="0"/>
          </a:p>
          <a:p>
            <a:pPr marL="0" indent="0">
              <a:buNone/>
            </a:pPr>
            <a:r>
              <a:rPr lang="ru-RU" i="1" dirty="0">
                <a:hlinkClick r:id="rId3"/>
              </a:rPr>
              <a:t/>
            </a:r>
            <a:br>
              <a:rPr lang="ru-RU" i="1" dirty="0">
                <a:hlinkClick r:id="rId3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83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3"/>
          <p:cNvSpPr>
            <a:spLocks noGrp="1"/>
          </p:cNvSpPr>
          <p:nvPr>
            <p:ph idx="1"/>
          </p:nvPr>
        </p:nvSpPr>
        <p:spPr>
          <a:xfrm>
            <a:off x="-36513" y="188913"/>
            <a:ext cx="9180513" cy="593725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В последние </a:t>
            </a:r>
            <a:r>
              <a:rPr lang="ru-RU" sz="3600" b="1" dirty="0" smtClean="0"/>
              <a:t>годы эпидемические </a:t>
            </a:r>
            <a:r>
              <a:rPr lang="ru-RU" sz="3600" b="1" dirty="0" smtClean="0"/>
              <a:t>подъемы были смешанной этиологии, начинались в январе-марте, приходились на зимне-весенние месяцы и </a:t>
            </a:r>
            <a:r>
              <a:rPr lang="ru-RU" sz="3600" b="1" dirty="0" smtClean="0"/>
              <a:t>были средней </a:t>
            </a:r>
            <a:r>
              <a:rPr lang="ru-RU" sz="3600" b="1" dirty="0" smtClean="0"/>
              <a:t>или низкой интенсивности.   </a:t>
            </a:r>
          </a:p>
          <a:p>
            <a:r>
              <a:rPr lang="ru-RU" sz="3600" b="1" dirty="0" smtClean="0"/>
              <a:t>  Вирус гриппа </a:t>
            </a:r>
            <a:r>
              <a:rPr lang="ru-RU" sz="3600" b="1" dirty="0" smtClean="0">
                <a:solidFill>
                  <a:srgbClr val="FF0000"/>
                </a:solidFill>
              </a:rPr>
              <a:t>А/</a:t>
            </a:r>
            <a:r>
              <a:rPr lang="en-US" sz="3600" b="1" dirty="0" smtClean="0">
                <a:solidFill>
                  <a:srgbClr val="FF0000"/>
                </a:solidFill>
              </a:rPr>
              <a:t>H</a:t>
            </a:r>
            <a:r>
              <a:rPr lang="ru-RU" sz="3600" b="1" dirty="0" smtClean="0">
                <a:solidFill>
                  <a:srgbClr val="FF0000"/>
                </a:solidFill>
              </a:rPr>
              <a:t>1</a:t>
            </a:r>
            <a:r>
              <a:rPr lang="en-US" sz="3600" b="1" dirty="0" smtClean="0">
                <a:solidFill>
                  <a:srgbClr val="FF0000"/>
                </a:solidFill>
              </a:rPr>
              <a:t>N</a:t>
            </a:r>
            <a:r>
              <a:rPr lang="ru-RU" sz="3600" b="1" dirty="0" smtClean="0">
                <a:solidFill>
                  <a:srgbClr val="FF0000"/>
                </a:solidFill>
              </a:rPr>
              <a:t>1/</a:t>
            </a:r>
            <a:r>
              <a:rPr lang="en-US" sz="3600" b="1" dirty="0" err="1" smtClean="0">
                <a:solidFill>
                  <a:srgbClr val="FF0000"/>
                </a:solidFill>
              </a:rPr>
              <a:t>pdm</a:t>
            </a:r>
            <a:r>
              <a:rPr lang="ru-RU" sz="3600" b="1" dirty="0" smtClean="0">
                <a:solidFill>
                  <a:srgbClr val="FF0000"/>
                </a:solidFill>
              </a:rPr>
              <a:t>09/ </a:t>
            </a:r>
            <a:r>
              <a:rPr lang="ru-RU" sz="3600" b="1" dirty="0" smtClean="0"/>
              <a:t>циркулировал наравне с вирусами А/</a:t>
            </a:r>
            <a:r>
              <a:rPr lang="en-US" sz="3600" b="1" dirty="0" smtClean="0"/>
              <a:t>H</a:t>
            </a:r>
            <a:r>
              <a:rPr lang="ru-RU" sz="3600" b="1" dirty="0" smtClean="0"/>
              <a:t>3</a:t>
            </a:r>
            <a:r>
              <a:rPr lang="en-US" sz="3600" b="1" dirty="0" smtClean="0"/>
              <a:t>N</a:t>
            </a:r>
            <a:r>
              <a:rPr lang="ru-RU" sz="3600" b="1" dirty="0" smtClean="0"/>
              <a:t>2/ и В,  потерял пандемическое значение,  и стал, как и другие вирусы  гриппа, сезонным.</a:t>
            </a:r>
          </a:p>
          <a:p>
            <a:endParaRPr lang="ru-RU" sz="4000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FD7A76-06E3-4431-AFC6-8CB7D9FCDD7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27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Ситуация сегодня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целом в структуре циркулирующих вирусов наблюдается преимущественная циркуляция вирусов </a:t>
            </a:r>
            <a:r>
              <a:rPr lang="ru-RU" b="1" dirty="0" err="1"/>
              <a:t>негриппозной</a:t>
            </a:r>
            <a:r>
              <a:rPr lang="ru-RU" b="1" dirty="0"/>
              <a:t> этиологии 92,5%, доля вирусов гриппа  - 7,5%.</a:t>
            </a:r>
          </a:p>
          <a:p>
            <a:pPr marL="0" indent="0">
              <a:buNone/>
            </a:pPr>
            <a:r>
              <a:rPr lang="ru-RU" dirty="0"/>
              <a:t>Из общего числа положительных находок:</a:t>
            </a:r>
          </a:p>
          <a:p>
            <a:r>
              <a:rPr lang="ru-RU" dirty="0"/>
              <a:t>- грипп А (H3N2) определялся в 4% случаев,</a:t>
            </a:r>
          </a:p>
          <a:p>
            <a:r>
              <a:rPr lang="ru-RU" dirty="0"/>
              <a:t>- грипп А(H1N1) определялся в 3,5% случаев</a:t>
            </a:r>
          </a:p>
          <a:p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риновирус</a:t>
            </a:r>
            <a:r>
              <a:rPr lang="ru-RU" dirty="0">
                <a:solidFill>
                  <a:srgbClr val="FF0000"/>
                </a:solidFill>
              </a:rPr>
              <a:t> в 51% случаев, </a:t>
            </a:r>
          </a:p>
          <a:p>
            <a:r>
              <a:rPr lang="ru-RU" dirty="0">
                <a:solidFill>
                  <a:srgbClr val="FF0000"/>
                </a:solidFill>
              </a:rPr>
              <a:t>- </a:t>
            </a:r>
            <a:r>
              <a:rPr lang="ru-RU" dirty="0" err="1">
                <a:solidFill>
                  <a:srgbClr val="FF0000"/>
                </a:solidFill>
              </a:rPr>
              <a:t>парагрипп</a:t>
            </a:r>
            <a:r>
              <a:rPr lang="ru-RU" dirty="0">
                <a:solidFill>
                  <a:srgbClr val="FF0000"/>
                </a:solidFill>
              </a:rPr>
              <a:t> в 18% случаев,  </a:t>
            </a:r>
          </a:p>
          <a:p>
            <a:r>
              <a:rPr lang="ru-RU" dirty="0"/>
              <a:t>- </a:t>
            </a:r>
            <a:r>
              <a:rPr lang="ru-RU" dirty="0" err="1"/>
              <a:t>метапневмовирус</a:t>
            </a:r>
            <a:r>
              <a:rPr lang="ru-RU" dirty="0"/>
              <a:t> в 9,5% случаев,</a:t>
            </a:r>
          </a:p>
          <a:p>
            <a:r>
              <a:rPr lang="ru-RU" dirty="0"/>
              <a:t>- аденовирусная инфекция в 8% случаев, </a:t>
            </a:r>
          </a:p>
          <a:p>
            <a:r>
              <a:rPr lang="ru-RU" dirty="0"/>
              <a:t>- </a:t>
            </a:r>
            <a:r>
              <a:rPr lang="ru-RU" dirty="0" err="1"/>
              <a:t>бокавирус</a:t>
            </a:r>
            <a:r>
              <a:rPr lang="ru-RU" dirty="0"/>
              <a:t> в 4% случаев</a:t>
            </a:r>
          </a:p>
          <a:p>
            <a:r>
              <a:rPr lang="ru-RU" dirty="0"/>
              <a:t>- </a:t>
            </a:r>
            <a:r>
              <a:rPr lang="ru-RU" dirty="0" err="1"/>
              <a:t>коронавирус</a:t>
            </a:r>
            <a:r>
              <a:rPr lang="ru-RU" dirty="0"/>
              <a:t> в 1% </a:t>
            </a:r>
            <a:r>
              <a:rPr lang="ru-RU" dirty="0" smtClean="0"/>
              <a:t>случаев</a:t>
            </a:r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За 4-ю неделю в 36% случаев (11) выявлен положительный результат, </a:t>
            </a:r>
            <a:r>
              <a:rPr lang="ru-RU" dirty="0" smtClean="0">
                <a:solidFill>
                  <a:srgbClr val="FF0000"/>
                </a:solidFill>
              </a:rPr>
              <a:t>в 82% из числа положительных обнаружены вирусы гриппа, в 18% другие респираторные вирусы. За 5-ю неделю выявлено 20 случаев гриппа А.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817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За последнюю неделю  количество обращений с симптомами острой респираторной инфекции по области выросло и составило 11,7 тысяч,</a:t>
            </a:r>
          </a:p>
          <a:p>
            <a:r>
              <a:rPr lang="ru-RU" dirty="0"/>
              <a:t> из них в Волгограде - 5,5 тысяч. </a:t>
            </a:r>
          </a:p>
          <a:p>
            <a:pPr marL="0" indent="0">
              <a:buNone/>
            </a:pPr>
            <a:r>
              <a:rPr lang="ru-RU" dirty="0"/>
              <a:t>Но не смотря на наметившуюся тенденцию роста, </a:t>
            </a:r>
            <a:r>
              <a:rPr lang="ru-RU" dirty="0" smtClean="0"/>
              <a:t>показатель </a:t>
            </a:r>
            <a:r>
              <a:rPr lang="ru-RU" dirty="0"/>
              <a:t>заболеваемости </a:t>
            </a:r>
            <a:r>
              <a:rPr lang="ru-RU" dirty="0" smtClean="0"/>
              <a:t>по области в целом на </a:t>
            </a:r>
            <a:r>
              <a:rPr lang="ru-RU" dirty="0"/>
              <a:t>71% ниже эпидемического порога и составляет 46,6 на 10 тысяч населения,</a:t>
            </a:r>
          </a:p>
          <a:p>
            <a:r>
              <a:rPr lang="ru-RU" dirty="0"/>
              <a:t> У наших соседей в Ростовской Астраханской Воронежской областях </a:t>
            </a:r>
            <a:r>
              <a:rPr lang="ru-RU" dirty="0" smtClean="0"/>
              <a:t>ситуация </a:t>
            </a:r>
            <a:r>
              <a:rPr lang="ru-RU" dirty="0"/>
              <a:t>также контролируема, не выходит за пределы сезонных показателей. </a:t>
            </a:r>
          </a:p>
          <a:p>
            <a:r>
              <a:rPr lang="ru-RU" dirty="0"/>
              <a:t> Основное количество заболевших составляют дети в возрастной группе 7-14 лет. </a:t>
            </a:r>
            <a:r>
              <a:rPr lang="ru-RU" dirty="0">
                <a:solidFill>
                  <a:srgbClr val="FF0000"/>
                </a:solidFill>
              </a:rPr>
              <a:t>В Волгограде уровень заболеваемости находится также ниже недельного порогового уровня – на 52%.</a:t>
            </a:r>
          </a:p>
          <a:p>
            <a:r>
              <a:rPr lang="ru-RU" dirty="0"/>
              <a:t>Госпитализация потребовалась 4,2% заболевшим, остальные пациенты выздоравливают в домашних условиях.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38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Приостановлены занятия в школах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569856"/>
              </p:ext>
            </p:extLst>
          </p:nvPr>
        </p:nvGraphicFramePr>
        <p:xfrm>
          <a:off x="107505" y="1340769"/>
          <a:ext cx="8784976" cy="57709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85005"/>
                <a:gridCol w="1765495"/>
                <a:gridCol w="1807818"/>
                <a:gridCol w="1726658"/>
              </a:tblGrid>
              <a:tr h="780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Всего по области</a:t>
                      </a:r>
                      <a:endParaRPr lang="ru-RU" sz="2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1 полностью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22 частично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75 классов 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57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г. Волгоград 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28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57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г. Волжский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26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57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г. Камышин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57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г. Фролово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57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Ольховский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4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780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spc="-20" dirty="0" err="1">
                          <a:effectLst/>
                        </a:rPr>
                        <a:t>Котельниковский</a:t>
                      </a:r>
                      <a:r>
                        <a:rPr lang="ru-RU" sz="2400" spc="-20" dirty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9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57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Светлоярский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0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  <a:tr h="780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spc="-20" dirty="0">
                          <a:effectLst/>
                        </a:rPr>
                        <a:t>ГОУ "Созвездие"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0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162" marR="5416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09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На особом контроле </a:t>
            </a:r>
            <a:r>
              <a:rPr lang="ru-RU" dirty="0" err="1" smtClean="0"/>
              <a:t>Роспотребнадзора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94" y="1628800"/>
            <a:ext cx="8931494" cy="52292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обязательное лабораторное обследование </a:t>
            </a:r>
            <a:r>
              <a:rPr lang="ru-RU" b="1" dirty="0">
                <a:solidFill>
                  <a:srgbClr val="FF0000"/>
                </a:solidFill>
              </a:rPr>
              <a:t>больных </a:t>
            </a:r>
            <a:r>
              <a:rPr lang="ru-RU" b="1" dirty="0" smtClean="0">
                <a:solidFill>
                  <a:srgbClr val="FF0000"/>
                </a:solidFill>
              </a:rPr>
              <a:t>при</a:t>
            </a:r>
            <a:r>
              <a:rPr lang="ru-RU" b="1" dirty="0">
                <a:solidFill>
                  <a:srgbClr val="FF0000"/>
                </a:solidFill>
              </a:rPr>
              <a:t>:</a:t>
            </a:r>
          </a:p>
          <a:p>
            <a:r>
              <a:rPr lang="ru-RU" dirty="0" smtClean="0"/>
              <a:t>-</a:t>
            </a:r>
            <a:r>
              <a:rPr lang="ru-RU" dirty="0" smtClean="0">
                <a:solidFill>
                  <a:srgbClr val="FF0000"/>
                </a:solidFill>
              </a:rPr>
              <a:t>госпитализации</a:t>
            </a:r>
            <a:r>
              <a:rPr lang="ru-RU" dirty="0" smtClean="0"/>
              <a:t> </a:t>
            </a:r>
            <a:r>
              <a:rPr lang="ru-RU" dirty="0"/>
              <a:t>больного по поводу острой респираторной инфекции верхних и нижних дыхательных путей (</a:t>
            </a:r>
            <a:r>
              <a:rPr lang="ru-RU" b="1" dirty="0"/>
              <a:t>тяжелые и необычные формы заболевания)</a:t>
            </a:r>
            <a:r>
              <a:rPr lang="ru-RU" dirty="0"/>
              <a:t>;</a:t>
            </a:r>
          </a:p>
          <a:p>
            <a:r>
              <a:rPr lang="ru-RU" dirty="0" smtClean="0"/>
              <a:t>заболевании </a:t>
            </a:r>
            <a:r>
              <a:rPr lang="ru-RU" dirty="0"/>
              <a:t>лиц </a:t>
            </a:r>
            <a:r>
              <a:rPr lang="ru-RU" b="1" dirty="0"/>
              <a:t>с высоким риском </a:t>
            </a:r>
            <a:r>
              <a:rPr lang="ru-RU" dirty="0"/>
              <a:t>неблагоприятного исхода гриппа и ОРВИ (в том числе </a:t>
            </a:r>
            <a:r>
              <a:rPr lang="ru-RU" dirty="0">
                <a:solidFill>
                  <a:srgbClr val="FF0000"/>
                </a:solidFill>
              </a:rPr>
              <a:t>детей до 1 года, беременных, лиц с хроническими заболеваниями сердца, легких, метаболическим синдромом </a:t>
            </a:r>
            <a:r>
              <a:rPr lang="ru-RU" dirty="0"/>
              <a:t>и других);</a:t>
            </a:r>
          </a:p>
          <a:p>
            <a:r>
              <a:rPr lang="ru-RU" dirty="0"/>
              <a:t>- регистрации очагов </a:t>
            </a:r>
            <a:r>
              <a:rPr lang="ru-RU" dirty="0" smtClean="0">
                <a:solidFill>
                  <a:srgbClr val="FF0000"/>
                </a:solidFill>
              </a:rPr>
              <a:t>гриппа с </a:t>
            </a:r>
            <a:r>
              <a:rPr lang="ru-RU" dirty="0">
                <a:solidFill>
                  <a:srgbClr val="FF0000"/>
                </a:solidFill>
              </a:rPr>
              <a:t>множественными случаями заболеваний в организованных коллективах</a:t>
            </a:r>
            <a:r>
              <a:rPr lang="ru-RU" dirty="0"/>
              <a:t> детей и взрослых с числом пострадавших 5 и более человек в один инкубационный период, заболевания лиц из организаций </a:t>
            </a:r>
            <a:r>
              <a:rPr lang="ru-RU" dirty="0">
                <a:solidFill>
                  <a:srgbClr val="FF0000"/>
                </a:solidFill>
              </a:rPr>
              <a:t>с круглосуточным пребыванием;</a:t>
            </a:r>
          </a:p>
          <a:p>
            <a:r>
              <a:rPr lang="ru-RU" dirty="0"/>
              <a:t>- </a:t>
            </a:r>
            <a:r>
              <a:rPr lang="ru-RU" dirty="0">
                <a:solidFill>
                  <a:srgbClr val="FF0000"/>
                </a:solidFill>
              </a:rPr>
              <a:t>летальных исходах заболеваний</a:t>
            </a:r>
            <a:r>
              <a:rPr lang="ru-RU" dirty="0"/>
              <a:t>, подозрительных на грипп, внебольничную пневмонию (как прижизненно установленных, так и с патологоанатомическим диагнозами).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58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Санитарно-эпидемиологический надзор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544616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соответствии с приказом Управления от 26.07.2018г. №01/1666 «О совершенствовании эпидемиологического надзора за гриппом и ОРВИ в Волгоградской области» </a:t>
            </a:r>
            <a:r>
              <a:rPr lang="ru-RU" b="1" dirty="0"/>
              <a:t>за период августа по декабрь  2018г</a:t>
            </a:r>
            <a:r>
              <a:rPr lang="ru-RU" dirty="0"/>
              <a:t>. осуществлена </a:t>
            </a:r>
            <a:r>
              <a:rPr lang="ru-RU" b="1" dirty="0"/>
              <a:t>проверка</a:t>
            </a:r>
            <a:r>
              <a:rPr lang="ru-RU" dirty="0"/>
              <a:t> соблюдения санитарных требований по профилактике гриппа в отношении </a:t>
            </a:r>
            <a:r>
              <a:rPr lang="ru-RU" b="1" dirty="0"/>
              <a:t>423 субъектов</a:t>
            </a:r>
            <a:r>
              <a:rPr lang="ru-RU" dirty="0"/>
              <a:t>, в том числе 65 ЛПО, 240 детских образовательных и оздоровительных учреждений, 118 прочих организаций, в том числе социальных. </a:t>
            </a:r>
          </a:p>
          <a:p>
            <a:r>
              <a:rPr lang="ru-RU" dirty="0"/>
              <a:t>В ходе проверок по выявленным нарушениям по профилактике ОРВИ и гриппа составлено </a:t>
            </a:r>
            <a:r>
              <a:rPr lang="ru-RU" b="1" dirty="0"/>
              <a:t>73 протокола об административном правонарушении</a:t>
            </a:r>
            <a:r>
              <a:rPr lang="ru-RU" dirty="0"/>
              <a:t>, вынесены постановления о наложении штрафов на должностных лиц в соответствии с КоАП РФ на сумму 154250 рублей (</a:t>
            </a:r>
            <a:r>
              <a:rPr lang="ru-RU" dirty="0">
                <a:solidFill>
                  <a:srgbClr val="FF0000"/>
                </a:solidFill>
              </a:rPr>
              <a:t>отсутствие запаса </a:t>
            </a:r>
            <a:r>
              <a:rPr lang="ru-RU" dirty="0" err="1">
                <a:solidFill>
                  <a:srgbClr val="FF0000"/>
                </a:solidFill>
              </a:rPr>
              <a:t>дезинфицирущих</a:t>
            </a:r>
            <a:r>
              <a:rPr lang="ru-RU" dirty="0">
                <a:solidFill>
                  <a:srgbClr val="FF0000"/>
                </a:solidFill>
              </a:rPr>
              <a:t> средств, не соблюдение дезинфекционного режима в детских образовательных учреждениях, нарушения гигиенического режима проветривания в ДОУ, прием детей с признаками ОРВИ в детские образовательные учреждения, не обеспечение 75% охватом прививками в коллективах работников: </a:t>
            </a:r>
            <a:r>
              <a:rPr lang="ru-RU" dirty="0" smtClean="0"/>
              <a:t>работников </a:t>
            </a:r>
            <a:r>
              <a:rPr lang="ru-RU" dirty="0"/>
              <a:t>образовательных, медицинских учреждений, </a:t>
            </a:r>
            <a:r>
              <a:rPr lang="ru-RU" dirty="0">
                <a:solidFill>
                  <a:srgbClr val="FF0000"/>
                </a:solidFill>
              </a:rPr>
              <a:t>несоблюдение норм теплового обеспечения, нормируемой температуры подачи горячей воды </a:t>
            </a:r>
            <a:r>
              <a:rPr lang="ru-RU" dirty="0"/>
              <a:t>в квартирах МКД  – даны предписания об устранении выявленных нарушений). </a:t>
            </a:r>
          </a:p>
          <a:p>
            <a:r>
              <a:rPr lang="ru-RU" dirty="0"/>
              <a:t>Применена </a:t>
            </a:r>
            <a:r>
              <a:rPr lang="ru-RU" b="1" dirty="0"/>
              <a:t>мера по</a:t>
            </a:r>
            <a:r>
              <a:rPr lang="ru-RU" dirty="0"/>
              <a:t> </a:t>
            </a:r>
            <a:r>
              <a:rPr lang="ru-RU" b="1" dirty="0"/>
              <a:t>приостановке деятельности юридического лица</a:t>
            </a:r>
            <a:r>
              <a:rPr lang="ru-RU" dirty="0"/>
              <a:t>. На основании протокола об административном правонарушении по ст.6.3. КоАП РФ в отношении юридического лица </a:t>
            </a:r>
            <a:r>
              <a:rPr lang="ru-RU" b="1" dirty="0"/>
              <a:t>ГБУЗ «</a:t>
            </a:r>
            <a:r>
              <a:rPr lang="ru-RU" b="1" dirty="0" err="1"/>
              <a:t>Киквидзенская</a:t>
            </a:r>
            <a:r>
              <a:rPr lang="ru-RU" b="1" dirty="0"/>
              <a:t> ЦРБ</a:t>
            </a:r>
            <a:r>
              <a:rPr lang="ru-RU" dirty="0"/>
              <a:t>» вынесено постановление районного суда о приостановке деятельности сроком на 30 дней с 11.12.2018г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892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>
          <a:xfrm>
            <a:off x="301625" y="228600"/>
            <a:ext cx="8534400" cy="247650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200" b="1" smtClean="0"/>
              <a:t>Продолжение таблицы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301625" y="0"/>
            <a:ext cx="8842375" cy="6858000"/>
          </a:xfrm>
        </p:spPr>
        <p:txBody>
          <a:bodyPr rtlCol="0">
            <a:normAutofit fontScale="85000"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Готовность к эпидемическому подъему заболеваемости гриппом и ОРВИ в Волгоградской </a:t>
            </a:r>
            <a:r>
              <a:rPr lang="ru-RU" sz="2800" b="1" dirty="0" smtClean="0">
                <a:solidFill>
                  <a:schemeClr val="tx2"/>
                </a:solidFill>
              </a:rPr>
              <a:t>области Задачи и мероприятия ГОУ                     </a:t>
            </a:r>
            <a:endParaRPr lang="ru-RU" sz="2800" b="1" dirty="0" smtClean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100" b="1" dirty="0" smtClean="0">
                <a:solidFill>
                  <a:srgbClr val="FF0000"/>
                </a:solidFill>
              </a:rPr>
              <a:t>Рекомендовано </a:t>
            </a:r>
            <a:r>
              <a:rPr lang="ru-RU" sz="3100" b="1" dirty="0" smtClean="0">
                <a:solidFill>
                  <a:srgbClr val="FF0000"/>
                </a:solidFill>
              </a:rPr>
              <a:t>руководителям организаций </a:t>
            </a:r>
            <a:r>
              <a:rPr lang="ru-RU" sz="3100" b="1" dirty="0" smtClean="0"/>
              <a:t>своевременно </a:t>
            </a:r>
            <a:r>
              <a:rPr lang="ru-RU" sz="3100" b="1" dirty="0" smtClean="0"/>
              <a:t> </a:t>
            </a:r>
            <a:r>
              <a:rPr lang="ru-RU" sz="3100" b="1" dirty="0" smtClean="0">
                <a:solidFill>
                  <a:srgbClr val="FF0000"/>
                </a:solidFill>
              </a:rPr>
              <a:t>проводить вакцинацию</a:t>
            </a:r>
            <a:r>
              <a:rPr lang="ru-RU" sz="3100" b="1" dirty="0" smtClean="0">
                <a:solidFill>
                  <a:srgbClr val="FF0000"/>
                </a:solidFill>
              </a:rPr>
              <a:t>  сотрудников против </a:t>
            </a:r>
            <a:r>
              <a:rPr lang="ru-RU" sz="3100" b="1" dirty="0" smtClean="0">
                <a:solidFill>
                  <a:srgbClr val="FF0000"/>
                </a:solidFill>
              </a:rPr>
              <a:t>гриппа</a:t>
            </a:r>
            <a:endParaRPr lang="ru-RU" sz="3100" b="1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100" b="1" dirty="0" smtClean="0"/>
              <a:t>Принять меры </a:t>
            </a:r>
            <a:r>
              <a:rPr lang="ru-RU" sz="3100" b="1" dirty="0" smtClean="0">
                <a:solidFill>
                  <a:srgbClr val="FF0000"/>
                </a:solidFill>
              </a:rPr>
              <a:t>по обеспечению работы учреждений и предприятий в зимних условиях с соблюдением необходимого температурного режима </a:t>
            </a:r>
            <a:r>
              <a:rPr lang="ru-RU" sz="3100" b="1" dirty="0" smtClean="0"/>
              <a:t>в образовательных, социальных, лечебно-профилактических </a:t>
            </a:r>
            <a:r>
              <a:rPr lang="ru-RU" sz="3100" b="1" dirty="0" smtClean="0"/>
              <a:t>организациях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/>
              <a:t>Работа дворников: паводковые воды от таяния снега и льда </a:t>
            </a:r>
            <a:r>
              <a:rPr lang="ru-RU" dirty="0" smtClean="0"/>
              <a:t>( использование </a:t>
            </a:r>
            <a:r>
              <a:rPr lang="ru-RU" dirty="0"/>
              <a:t>химических реагентов не </a:t>
            </a:r>
            <a:r>
              <a:rPr lang="ru-RU" dirty="0" smtClean="0"/>
              <a:t>допускается) </a:t>
            </a:r>
            <a:r>
              <a:rPr lang="ru-RU" b="1" dirty="0" smtClean="0"/>
              <a:t>отводятся</a:t>
            </a:r>
            <a:r>
              <a:rPr lang="ru-RU" dirty="0" smtClean="0"/>
              <a:t> </a:t>
            </a:r>
            <a:r>
              <a:rPr lang="ru-RU" b="1" dirty="0"/>
              <a:t>от территории дошкольной образовательной организации </a:t>
            </a:r>
            <a:r>
              <a:rPr lang="ru-RU" b="1" dirty="0">
                <a:solidFill>
                  <a:srgbClr val="FF0000"/>
                </a:solidFill>
              </a:rPr>
              <a:t>для предупреждения затопления и загрязнения игровых площадок для </a:t>
            </a:r>
            <a:r>
              <a:rPr lang="ru-RU" b="1" dirty="0" smtClean="0">
                <a:solidFill>
                  <a:srgbClr val="FF0000"/>
                </a:solidFill>
              </a:rPr>
              <a:t>детей, дорожек.</a:t>
            </a:r>
            <a:r>
              <a:rPr lang="ru-RU" b="1" dirty="0"/>
              <a:t> Территория </a:t>
            </a:r>
            <a:r>
              <a:rPr lang="ru-RU" b="1" dirty="0" smtClean="0"/>
              <a:t>ГОУ должна </a:t>
            </a:r>
            <a:r>
              <a:rPr lang="ru-RU" b="1" dirty="0"/>
              <a:t>иметь </a:t>
            </a:r>
            <a:r>
              <a:rPr lang="ru-RU" b="1" dirty="0">
                <a:solidFill>
                  <a:srgbClr val="FF0000"/>
                </a:solidFill>
              </a:rPr>
              <a:t>наружное электрическое освещение</a:t>
            </a:r>
            <a:r>
              <a:rPr lang="ru-RU" b="1" dirty="0"/>
              <a:t>.</a:t>
            </a:r>
          </a:p>
          <a:p>
            <a:pPr>
              <a:buFont typeface="Wingdings" pitchFamily="2" charset="2"/>
              <a:buChar char="Ø"/>
              <a:defRPr/>
            </a:pPr>
            <a:endParaRPr lang="ru-RU" b="1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83254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Должен </a:t>
            </a:r>
            <a:r>
              <a:rPr lang="ru-RU" b="1" dirty="0"/>
              <a:t>строго соблюдаться режим проветривания и влажной уборки: </a:t>
            </a:r>
            <a:r>
              <a:rPr lang="ru-RU" b="1" dirty="0">
                <a:solidFill>
                  <a:srgbClr val="FF0000"/>
                </a:solidFill>
              </a:rPr>
              <a:t>в спальне </a:t>
            </a:r>
            <a:r>
              <a:rPr lang="ru-RU" b="1" dirty="0"/>
              <a:t>должна быть проведена влажная уборка </a:t>
            </a:r>
            <a:r>
              <a:rPr lang="ru-RU" b="1" dirty="0">
                <a:solidFill>
                  <a:srgbClr val="FF0000"/>
                </a:solidFill>
              </a:rPr>
              <a:t>не менее чем за 30 минут до сна детей</a:t>
            </a:r>
            <a:r>
              <a:rPr lang="ru-RU" b="1" dirty="0"/>
              <a:t>, при постоянном </a:t>
            </a:r>
            <a:r>
              <a:rPr lang="ru-RU" b="1" dirty="0">
                <a:solidFill>
                  <a:srgbClr val="FF0000"/>
                </a:solidFill>
              </a:rPr>
              <a:t>проветривании в течение 30 минут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Залы для </a:t>
            </a:r>
            <a:r>
              <a:rPr lang="ru-RU" b="1" dirty="0">
                <a:solidFill>
                  <a:srgbClr val="FF0000"/>
                </a:solidFill>
              </a:rPr>
              <a:t>занятий музыкой, </a:t>
            </a:r>
            <a:r>
              <a:rPr lang="ru-RU" b="1" dirty="0" smtClean="0">
                <a:solidFill>
                  <a:srgbClr val="FF0000"/>
                </a:solidFill>
              </a:rPr>
              <a:t>для </a:t>
            </a:r>
            <a:r>
              <a:rPr lang="ru-RU" b="1" dirty="0">
                <a:solidFill>
                  <a:srgbClr val="FF0000"/>
                </a:solidFill>
              </a:rPr>
              <a:t>занятий </a:t>
            </a:r>
            <a:r>
              <a:rPr lang="ru-RU" b="1" dirty="0" smtClean="0">
                <a:solidFill>
                  <a:srgbClr val="FF0000"/>
                </a:solidFill>
              </a:rPr>
              <a:t>физкультурой: </a:t>
            </a:r>
            <a:r>
              <a:rPr lang="ru-RU" b="1" dirty="0" smtClean="0"/>
              <a:t>проветривание, регулярная уборка с </a:t>
            </a:r>
            <a:r>
              <a:rPr lang="ru-RU" b="1" dirty="0" err="1" smtClean="0"/>
              <a:t>дезсредством</a:t>
            </a:r>
            <a:r>
              <a:rPr lang="ru-RU" b="1" dirty="0" smtClean="0"/>
              <a:t>, УФ-облучение, проветривание.</a:t>
            </a:r>
            <a:r>
              <a:rPr lang="ru-RU" b="1" dirty="0"/>
              <a:t> </a:t>
            </a:r>
            <a:r>
              <a:rPr lang="ru-RU" b="1" dirty="0" smtClean="0"/>
              <a:t>После каждого занятия спортивный зал проветривается в течение не менее 10 минут</a:t>
            </a:r>
            <a:endParaRPr lang="ru-RU" b="1" dirty="0" smtClean="0"/>
          </a:p>
          <a:p>
            <a:r>
              <a:rPr lang="ru-RU" b="1" dirty="0" smtClean="0"/>
              <a:t>Влажная </a:t>
            </a:r>
            <a:r>
              <a:rPr lang="ru-RU" b="1" dirty="0"/>
              <a:t>уборка спортивных залов </a:t>
            </a:r>
            <a:r>
              <a:rPr lang="ru-RU" b="1" dirty="0">
                <a:solidFill>
                  <a:srgbClr val="FF0000"/>
                </a:solidFill>
              </a:rPr>
              <a:t>проводится 1 раз в день и после каждого занятия.</a:t>
            </a:r>
            <a:r>
              <a:rPr lang="ru-RU" b="1" dirty="0"/>
              <a:t> Спортивный инвентарь ежедневно протирается влажной ветошью, маты - с использованием мыльно-содового раствора. </a:t>
            </a:r>
            <a:endParaRPr lang="ru-RU" b="1" dirty="0" smtClean="0"/>
          </a:p>
          <a:p>
            <a:r>
              <a:rPr lang="ru-RU" b="1" dirty="0" smtClean="0"/>
              <a:t>Ковровые </a:t>
            </a:r>
            <a:r>
              <a:rPr lang="ru-RU" b="1" dirty="0"/>
              <a:t>покрытия ежедневно очищаются с использованием пылесоса</a:t>
            </a:r>
            <a:r>
              <a:rPr lang="ru-RU" b="1" dirty="0" smtClean="0"/>
              <a:t>..</a:t>
            </a:r>
            <a:endParaRPr lang="ru-RU" b="1" dirty="0"/>
          </a:p>
          <a:p>
            <a:r>
              <a:rPr lang="ru-RU" b="1" dirty="0" smtClean="0">
                <a:solidFill>
                  <a:srgbClr val="FF0000"/>
                </a:solidFill>
              </a:rPr>
              <a:t>Проветривание </a:t>
            </a:r>
            <a:r>
              <a:rPr lang="ru-RU" b="1" dirty="0">
                <a:solidFill>
                  <a:srgbClr val="FF0000"/>
                </a:solidFill>
              </a:rPr>
              <a:t>проводится не менее 10 </a:t>
            </a:r>
            <a:r>
              <a:rPr lang="ru-RU" b="1" dirty="0" smtClean="0">
                <a:solidFill>
                  <a:srgbClr val="FF0000"/>
                </a:solidFill>
              </a:rPr>
              <a:t>минут</a:t>
            </a:r>
            <a:r>
              <a:rPr lang="ru-RU" b="1" dirty="0" smtClean="0"/>
              <a:t>. </a:t>
            </a:r>
            <a:r>
              <a:rPr lang="ru-RU" b="1" dirty="0"/>
              <a:t>Сквозное проветривание в присутствии детей не проводится</a:t>
            </a:r>
            <a:r>
              <a:rPr lang="ru-RU" b="1" dirty="0" smtClean="0"/>
              <a:t>.</a:t>
            </a:r>
            <a:r>
              <a:rPr lang="ru-RU" b="1" dirty="0"/>
              <a:t> В помещениях спален сквозное проветривание проводится до дневного </a:t>
            </a:r>
            <a:r>
              <a:rPr lang="ru-RU" b="1" dirty="0" smtClean="0"/>
              <a:t>сна в отсутствии детей.</a:t>
            </a:r>
          </a:p>
          <a:p>
            <a:r>
              <a:rPr lang="ru-RU" b="1" dirty="0">
                <a:solidFill>
                  <a:srgbClr val="FF0000"/>
                </a:solidFill>
              </a:rPr>
              <a:t>Контроль за температурой воздуха во всех основных помещениях пребывания детей </a:t>
            </a:r>
            <a:r>
              <a:rPr lang="ru-RU" b="1" dirty="0"/>
              <a:t>осуществляется с помощью бытовых термометров.</a:t>
            </a:r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601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Двери </a:t>
            </a:r>
            <a:r>
              <a:rPr lang="ru-RU" b="1" dirty="0" smtClean="0"/>
              <a:t>и ручки, лестницы должны протираться ветошью во время влажной уборки  </a:t>
            </a:r>
            <a:r>
              <a:rPr lang="ru-RU" b="1" u="sng" dirty="0" smtClean="0">
                <a:solidFill>
                  <a:srgbClr val="FF0000"/>
                </a:solidFill>
              </a:rPr>
              <a:t>с </a:t>
            </a:r>
            <a:r>
              <a:rPr lang="ru-RU" b="1" u="sng" dirty="0" err="1" smtClean="0">
                <a:solidFill>
                  <a:srgbClr val="FF0000"/>
                </a:solidFill>
              </a:rPr>
              <a:t>дезраствором</a:t>
            </a:r>
            <a:r>
              <a:rPr lang="ru-RU" b="1" u="sng" dirty="0" smtClean="0">
                <a:solidFill>
                  <a:srgbClr val="FF0000"/>
                </a:solidFill>
              </a:rPr>
              <a:t>! Ежедневно </a:t>
            </a:r>
            <a:r>
              <a:rPr lang="ru-RU" b="1" u="sng" dirty="0" smtClean="0"/>
              <a:t>2 раза в день! </a:t>
            </a:r>
          </a:p>
          <a:p>
            <a:r>
              <a:rPr lang="ru-RU" b="1" dirty="0"/>
              <a:t>Столы в групповых помещениях промываются </a:t>
            </a:r>
            <a:r>
              <a:rPr lang="ru-RU" b="1" dirty="0">
                <a:solidFill>
                  <a:srgbClr val="FF0000"/>
                </a:solidFill>
              </a:rPr>
              <a:t>горячей водой с мылом до и после каждого приема пищи </a:t>
            </a:r>
            <a:r>
              <a:rPr lang="ru-RU" b="1" dirty="0"/>
              <a:t>специальной </a:t>
            </a:r>
            <a:r>
              <a:rPr lang="ru-RU" b="1" dirty="0" smtClean="0"/>
              <a:t>ветошью</a:t>
            </a:r>
            <a:endParaRPr lang="ru-RU" b="1" dirty="0"/>
          </a:p>
          <a:p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122727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4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002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FF0000"/>
                </a:solidFill>
              </a:rPr>
              <a:t>Руководителям организаций ДЛЯ РАБОТНИКОВ ДЕКРЕТИРОВАННЫХ ПРОФЕССИЙ  независимо от организационно-правовой формы  собственности рекомендовать: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endParaRPr lang="ru-RU" sz="3200" b="1" dirty="0" smtClean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288" y="2276872"/>
            <a:ext cx="8748712" cy="44652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400" dirty="0" smtClean="0"/>
              <a:t>Для </a:t>
            </a:r>
            <a:r>
              <a:rPr lang="ru-RU" sz="2400" dirty="0"/>
              <a:t>проведения прививочной кампании против гриппа </a:t>
            </a:r>
            <a:r>
              <a:rPr lang="ru-RU" sz="2400" dirty="0" smtClean="0"/>
              <a:t>обеспечить </a:t>
            </a:r>
            <a:r>
              <a:rPr lang="ru-RU" sz="2400" b="1" dirty="0" smtClean="0"/>
              <a:t>ежегодное до 10 сентября представление в поликлиники </a:t>
            </a:r>
            <a:r>
              <a:rPr lang="ru-RU" sz="2400" dirty="0" smtClean="0"/>
              <a:t>по </a:t>
            </a:r>
            <a:r>
              <a:rPr lang="ru-RU" sz="2400" dirty="0"/>
              <a:t>территориальному принципу </a:t>
            </a:r>
            <a:r>
              <a:rPr lang="ru-RU" sz="2400" dirty="0" smtClean="0"/>
              <a:t>обслуживания </a:t>
            </a:r>
            <a:r>
              <a:rPr lang="ru-RU" sz="2400" b="1" dirty="0" smtClean="0"/>
              <a:t>списков работающих сотрудников</a:t>
            </a:r>
            <a:r>
              <a:rPr lang="ru-RU" sz="2400" dirty="0" smtClean="0"/>
              <a:t>, </a:t>
            </a:r>
            <a:r>
              <a:rPr lang="ru-RU" sz="2400" dirty="0">
                <a:solidFill>
                  <a:srgbClr val="FF0000"/>
                </a:solidFill>
              </a:rPr>
              <a:t>согласовать время работы прививочных </a:t>
            </a:r>
            <a:r>
              <a:rPr lang="ru-RU" sz="2400" dirty="0" smtClean="0">
                <a:solidFill>
                  <a:srgbClr val="FF0000"/>
                </a:solidFill>
              </a:rPr>
              <a:t>бригад (время и дату) – по месту работы!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r>
              <a:rPr lang="ru-RU" sz="2400" b="1" dirty="0" smtClean="0"/>
              <a:t>Проводить </a:t>
            </a:r>
            <a:r>
              <a:rPr lang="ru-RU" sz="2400" b="1" dirty="0"/>
              <a:t>разъяснительную работу с </a:t>
            </a:r>
            <a:r>
              <a:rPr lang="ru-RU" sz="2400" b="1" dirty="0" smtClean="0"/>
              <a:t>сотрудниками и родителями </a:t>
            </a:r>
            <a:r>
              <a:rPr lang="ru-RU" sz="2400" b="1" dirty="0"/>
              <a:t>о мерах личной и общественной </a:t>
            </a:r>
            <a:r>
              <a:rPr lang="ru-RU" sz="2400" b="1" dirty="0">
                <a:solidFill>
                  <a:srgbClr val="FF0000"/>
                </a:solidFill>
              </a:rPr>
              <a:t>профилактики, необходимости своевременного обращения за медицинской помощью </a:t>
            </a:r>
            <a:r>
              <a:rPr lang="ru-RU" sz="2400" b="1" dirty="0"/>
              <a:t>и вреде самолечения, а также по пропаганде вакцинопрофилактики </a:t>
            </a:r>
            <a:r>
              <a:rPr lang="ru-RU" sz="2400" b="1" dirty="0" smtClean="0"/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помимо наглядной агитации, личные беседы).</a:t>
            </a:r>
            <a:endParaRPr lang="ru-RU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ru-RU" sz="24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8033DA-A72C-4B51-B3D7-E754F2B3AE5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4150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>
          <a:xfrm>
            <a:off x="301625" y="228600"/>
            <a:ext cx="8534400" cy="247650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200" b="1" smtClean="0"/>
              <a:t>Продолжение таблицы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0"/>
            <a:ext cx="8964612" cy="71008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3800" b="1" dirty="0" smtClean="0">
                <a:solidFill>
                  <a:srgbClr val="FF0000"/>
                </a:solidFill>
              </a:rPr>
              <a:t>Готовность к эпидемическому подъему: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ОБРАЗОВАТЕЛЬНЫМ ОРГАНИЗАЦИЯМ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900" b="1" dirty="0" smtClean="0"/>
              <a:t>Принять меры по обеспечению детских образовательных организаций необходимым оборудованием и расходными материалами (</a:t>
            </a:r>
            <a:r>
              <a:rPr lang="ru-RU" sz="1900" b="1" dirty="0" smtClean="0">
                <a:solidFill>
                  <a:srgbClr val="FF0000"/>
                </a:solidFill>
              </a:rPr>
              <a:t>термометрами, бактерицидными лампами, дезинфекционными средствами, средствами личной гигиены и индивидуальной защиты)</a:t>
            </a:r>
            <a:r>
              <a:rPr lang="ru-RU" sz="1900" b="1" dirty="0" smtClean="0"/>
              <a:t>,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900" b="1" dirty="0" smtClean="0"/>
              <a:t>Осуществлять контроль за  поддержанием </a:t>
            </a:r>
            <a:r>
              <a:rPr lang="ru-RU" sz="1900" b="1" dirty="0" smtClean="0">
                <a:solidFill>
                  <a:srgbClr val="FF0000"/>
                </a:solidFill>
              </a:rPr>
              <a:t>оптимального теплового режима </a:t>
            </a:r>
            <a:r>
              <a:rPr lang="ru-RU" sz="1900" b="1" dirty="0" smtClean="0"/>
              <a:t>в образовательных учреждениях, </a:t>
            </a:r>
            <a:r>
              <a:rPr lang="ru-RU" sz="1900" b="1" dirty="0" smtClean="0">
                <a:solidFill>
                  <a:srgbClr val="FF0000"/>
                </a:solidFill>
              </a:rPr>
              <a:t>проведение дезинфекции, режимов проветривания, питания</a:t>
            </a:r>
            <a:r>
              <a:rPr lang="ru-RU" sz="1900" b="1" dirty="0" smtClean="0"/>
              <a:t> в соответствии с требованиями санитарного законодательства,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900" b="1" dirty="0" smtClean="0">
                <a:solidFill>
                  <a:srgbClr val="FF0000"/>
                </a:solidFill>
              </a:rPr>
              <a:t>Организовать </a:t>
            </a:r>
            <a:r>
              <a:rPr lang="ru-RU" sz="1900" b="1" dirty="0" smtClean="0">
                <a:solidFill>
                  <a:srgbClr val="FF0000"/>
                </a:solidFill>
              </a:rPr>
              <a:t>через врача поликлиники (зав. поликлиникой) проведение </a:t>
            </a:r>
            <a:r>
              <a:rPr lang="ru-RU" sz="1900" b="1" dirty="0" smtClean="0">
                <a:solidFill>
                  <a:srgbClr val="FF0000"/>
                </a:solidFill>
              </a:rPr>
              <a:t>обучения персонала</a:t>
            </a:r>
            <a:r>
              <a:rPr lang="ru-RU" sz="1900" b="1" dirty="0" smtClean="0"/>
              <a:t> </a:t>
            </a:r>
            <a:r>
              <a:rPr lang="ru-RU" sz="1900" b="1" dirty="0" smtClean="0"/>
              <a:t>дошкольных образовательных </a:t>
            </a:r>
            <a:r>
              <a:rPr lang="ru-RU" sz="1900" b="1" dirty="0" smtClean="0"/>
              <a:t>учреждений мерам профилактики гриппа и ОРВИ,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900" b="1" dirty="0" smtClean="0"/>
              <a:t>Применять меры по </a:t>
            </a:r>
            <a:r>
              <a:rPr lang="ru-RU" sz="1900" b="1" dirty="0" smtClean="0"/>
              <a:t>ограничению </a:t>
            </a:r>
            <a:r>
              <a:rPr lang="ru-RU" sz="1900" b="1" dirty="0" smtClean="0"/>
              <a:t>проведения массовых культурных и спортивных мероприятий в детских организованных коллективах</a:t>
            </a:r>
            <a:r>
              <a:rPr lang="ru-RU" sz="1900" b="1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900" b="1" dirty="0" smtClean="0"/>
              <a:t>Активизировать разъяснительную работу с родителями. </a:t>
            </a:r>
            <a:r>
              <a:rPr lang="ru-RU" sz="1900" b="1" dirty="0"/>
              <a:t> </a:t>
            </a:r>
            <a:r>
              <a:rPr lang="ru-RU" sz="1900" b="1" dirty="0" smtClean="0">
                <a:solidFill>
                  <a:srgbClr val="FF0000"/>
                </a:solidFill>
              </a:rPr>
              <a:t>В каждой группе должен быть плакат, стенгазета о прививках и профилактике гриппа!</a:t>
            </a:r>
            <a:endParaRPr lang="ru-RU" sz="1900" b="1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b="1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0465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 появлении признаков ОРЗ персонал отстраняется от работы по непосредственному обслуживанию детей.</a:t>
            </a:r>
          </a:p>
          <a:p>
            <a:r>
              <a:rPr lang="ru-RU" b="1" dirty="0" smtClean="0"/>
              <a:t>При </a:t>
            </a:r>
            <a:r>
              <a:rPr lang="ru-RU" b="1" dirty="0"/>
              <a:t>возникновении в группе </a:t>
            </a:r>
            <a:r>
              <a:rPr lang="ru-RU" b="1" dirty="0" smtClean="0"/>
              <a:t>5 </a:t>
            </a:r>
            <a:r>
              <a:rPr lang="ru-RU" b="1" dirty="0"/>
              <a:t>случаев </a:t>
            </a:r>
            <a:r>
              <a:rPr lang="ru-RU" b="1" dirty="0" smtClean="0"/>
              <a:t>ОРВИ  или гриппа, потребовавших госпитализации, связанных </a:t>
            </a:r>
            <a:r>
              <a:rPr lang="ru-RU" b="1" dirty="0"/>
              <a:t>между собой или с общим источником, на группу накладывается карантин на </a:t>
            </a:r>
            <a:r>
              <a:rPr lang="ru-RU" b="1" dirty="0" smtClean="0"/>
              <a:t>7 </a:t>
            </a:r>
            <a:r>
              <a:rPr lang="ru-RU" b="1" dirty="0"/>
              <a:t>дней после регистрации последнего случая заболевания и посылается извещение в Центр </a:t>
            </a:r>
            <a:r>
              <a:rPr lang="ru-RU" b="1" dirty="0" smtClean="0"/>
              <a:t>гигиены и эпидемиологии </a:t>
            </a:r>
          </a:p>
          <a:p>
            <a:r>
              <a:rPr lang="ru-RU" b="1" dirty="0" smtClean="0"/>
              <a:t>В </a:t>
            </a:r>
            <a:r>
              <a:rPr lang="ru-RU" b="1" dirty="0"/>
              <a:t>период карантина </a:t>
            </a:r>
            <a:r>
              <a:rPr lang="ru-RU" b="1" dirty="0">
                <a:solidFill>
                  <a:srgbClr val="FF0000"/>
                </a:solidFill>
              </a:rPr>
              <a:t>запрещается перевод из группы в группу </a:t>
            </a:r>
            <a:r>
              <a:rPr lang="ru-RU" b="1" dirty="0" smtClean="0">
                <a:solidFill>
                  <a:srgbClr val="FF0000"/>
                </a:solidFill>
              </a:rPr>
              <a:t>детей</a:t>
            </a:r>
            <a:r>
              <a:rPr lang="ru-RU" b="1" dirty="0"/>
              <a:t>. Персонал карантинных групп должен </a:t>
            </a:r>
            <a:r>
              <a:rPr lang="ru-RU" b="1" dirty="0">
                <a:solidFill>
                  <a:srgbClr val="FF0000"/>
                </a:solidFill>
              </a:rPr>
              <a:t>работать в </a:t>
            </a:r>
            <a:r>
              <a:rPr lang="ru-RU" b="1" dirty="0" smtClean="0">
                <a:solidFill>
                  <a:srgbClr val="FF0000"/>
                </a:solidFill>
              </a:rPr>
              <a:t>масках</a:t>
            </a:r>
            <a:r>
              <a:rPr lang="ru-RU" b="1" dirty="0"/>
              <a:t>, которые необходимо менять через каждые 3 - 4 часа. </a:t>
            </a:r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854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УТРЕННИЙ ФИЛЬТР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утренний </a:t>
            </a:r>
            <a:r>
              <a:rPr lang="ru-RU" b="1" dirty="0"/>
              <a:t>прием детей </a:t>
            </a:r>
            <a:r>
              <a:rPr lang="ru-RU" b="1" dirty="0" smtClean="0"/>
              <a:t>проводит воспитатель </a:t>
            </a:r>
            <a:r>
              <a:rPr lang="ru-RU" b="1" dirty="0"/>
              <a:t>и (или) </a:t>
            </a:r>
            <a:r>
              <a:rPr lang="ru-RU" b="1" dirty="0" smtClean="0"/>
              <a:t>медицинский работник, </a:t>
            </a:r>
            <a:r>
              <a:rPr lang="ru-RU" b="1" dirty="0">
                <a:solidFill>
                  <a:srgbClr val="FF0000"/>
                </a:solidFill>
              </a:rPr>
              <a:t>которые опрашивают родителей </a:t>
            </a:r>
            <a:r>
              <a:rPr lang="ru-RU" b="1" dirty="0"/>
              <a:t>о состоянии здоровья детей. </a:t>
            </a:r>
            <a:endParaRPr lang="ru-RU" b="1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По </a:t>
            </a:r>
            <a:r>
              <a:rPr lang="ru-RU" b="1" dirty="0">
                <a:solidFill>
                  <a:srgbClr val="FF0000"/>
                </a:solidFill>
              </a:rPr>
              <a:t>показаниям </a:t>
            </a:r>
            <a:r>
              <a:rPr lang="ru-RU" b="1" dirty="0" smtClean="0"/>
              <a:t>(особенно- при </a:t>
            </a:r>
            <a:r>
              <a:rPr lang="ru-RU" b="1" dirty="0"/>
              <a:t>наличии катаральных явлений, явлений интоксикации) </a:t>
            </a:r>
            <a:r>
              <a:rPr lang="ru-RU" b="1" dirty="0">
                <a:solidFill>
                  <a:srgbClr val="FF0000"/>
                </a:solidFill>
              </a:rPr>
              <a:t>ребенку проводится термометрия.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425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 появлении признаков ОРЗ персонал отстраняется от работы по непосредственному обслуживанию детей.</a:t>
            </a:r>
          </a:p>
          <a:p>
            <a:r>
              <a:rPr lang="ru-RU" b="1" dirty="0" smtClean="0"/>
              <a:t>При </a:t>
            </a:r>
            <a:r>
              <a:rPr lang="ru-RU" b="1" dirty="0"/>
              <a:t>возникновении в группе </a:t>
            </a:r>
            <a:r>
              <a:rPr lang="ru-RU" b="1" dirty="0" smtClean="0"/>
              <a:t>5 </a:t>
            </a:r>
            <a:r>
              <a:rPr lang="ru-RU" b="1" dirty="0"/>
              <a:t>случаев </a:t>
            </a:r>
            <a:r>
              <a:rPr lang="ru-RU" b="1" dirty="0" smtClean="0"/>
              <a:t>ОРВИ  или гриппа, потребовавших госпитализации, связанных </a:t>
            </a:r>
            <a:r>
              <a:rPr lang="ru-RU" b="1" dirty="0"/>
              <a:t>между собой или с общим источником, на группу накладывается карантин на </a:t>
            </a:r>
            <a:r>
              <a:rPr lang="ru-RU" b="1" dirty="0" smtClean="0"/>
              <a:t>7 </a:t>
            </a:r>
            <a:r>
              <a:rPr lang="ru-RU" b="1" dirty="0"/>
              <a:t>дней после регистрации последнего случая заболевания и посылается извещение в Центр </a:t>
            </a:r>
            <a:r>
              <a:rPr lang="ru-RU" b="1" dirty="0" smtClean="0"/>
              <a:t>гигиены и эпидемиологии </a:t>
            </a:r>
          </a:p>
          <a:p>
            <a:r>
              <a:rPr lang="ru-RU" b="1" dirty="0" smtClean="0"/>
              <a:t>В </a:t>
            </a:r>
            <a:r>
              <a:rPr lang="ru-RU" b="1" dirty="0"/>
              <a:t>период карантина </a:t>
            </a:r>
            <a:r>
              <a:rPr lang="ru-RU" b="1" dirty="0">
                <a:solidFill>
                  <a:srgbClr val="FF0000"/>
                </a:solidFill>
              </a:rPr>
              <a:t>запрещается перевод из группы в группу </a:t>
            </a:r>
            <a:r>
              <a:rPr lang="ru-RU" b="1" dirty="0" smtClean="0">
                <a:solidFill>
                  <a:srgbClr val="FF0000"/>
                </a:solidFill>
              </a:rPr>
              <a:t>детей</a:t>
            </a:r>
            <a:r>
              <a:rPr lang="ru-RU" b="1" dirty="0"/>
              <a:t>. Персонал карантинных групп должен </a:t>
            </a:r>
            <a:r>
              <a:rPr lang="ru-RU" b="1" dirty="0">
                <a:solidFill>
                  <a:srgbClr val="FF0000"/>
                </a:solidFill>
              </a:rPr>
              <a:t>работать в </a:t>
            </a:r>
            <a:r>
              <a:rPr lang="ru-RU" b="1" dirty="0" smtClean="0">
                <a:solidFill>
                  <a:srgbClr val="FF0000"/>
                </a:solidFill>
              </a:rPr>
              <a:t>масках</a:t>
            </a:r>
            <a:r>
              <a:rPr lang="ru-RU" b="1" dirty="0"/>
              <a:t>, которые необходимо менять через каждые 3 - 4 часа. </a:t>
            </a:r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854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b="1" dirty="0"/>
              <a:t>После перенесенного заболевания, </a:t>
            </a:r>
            <a:r>
              <a:rPr lang="ru-RU" b="1" dirty="0">
                <a:solidFill>
                  <a:srgbClr val="FF0000"/>
                </a:solidFill>
              </a:rPr>
              <a:t>а также отсутствия более 5 дней</a:t>
            </a:r>
            <a:r>
              <a:rPr lang="ru-RU" b="1" dirty="0"/>
              <a:t> (за исключением выходных и праздничных дней) детей принимают в дошкольные образовательные организации </a:t>
            </a:r>
            <a:r>
              <a:rPr lang="ru-RU" b="1" dirty="0">
                <a:solidFill>
                  <a:srgbClr val="FF0000"/>
                </a:solidFill>
              </a:rPr>
              <a:t>только при наличии справки</a:t>
            </a:r>
            <a:r>
              <a:rPr lang="ru-RU" b="1" dirty="0"/>
              <a:t> с указанием диагноза, длительности заболевания, </a:t>
            </a:r>
            <a:r>
              <a:rPr lang="ru-RU" b="1" dirty="0">
                <a:solidFill>
                  <a:srgbClr val="FF0000"/>
                </a:solidFill>
              </a:rPr>
              <a:t>сведений об отсутствии контакта с инфекционными больными.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223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Работа детских учреждений </a:t>
            </a:r>
            <a:r>
              <a:rPr lang="ru-RU" dirty="0" smtClean="0">
                <a:solidFill>
                  <a:srgbClr val="FF0000"/>
                </a:solidFill>
              </a:rPr>
              <a:t>при сезонном подъеме заболеваемости (</a:t>
            </a:r>
            <a:r>
              <a:rPr lang="ru-RU" dirty="0" err="1" smtClean="0">
                <a:solidFill>
                  <a:srgbClr val="FF0000"/>
                </a:solidFill>
              </a:rPr>
              <a:t>предэпидемический</a:t>
            </a:r>
            <a:r>
              <a:rPr lang="ru-RU" dirty="0" smtClean="0">
                <a:solidFill>
                  <a:srgbClr val="FF0000"/>
                </a:solidFill>
              </a:rPr>
              <a:t> период)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257800"/>
          </a:xfrm>
        </p:spPr>
        <p:txBody>
          <a:bodyPr>
            <a:normAutofit fontScale="77500" lnSpcReduction="20000"/>
          </a:bodyPr>
          <a:lstStyle/>
          <a:p>
            <a:endParaRPr lang="ru-RU" b="1" dirty="0" smtClean="0"/>
          </a:p>
          <a:p>
            <a:r>
              <a:rPr lang="ru-RU" b="1" dirty="0" smtClean="0"/>
              <a:t>каждое </a:t>
            </a:r>
            <a:r>
              <a:rPr lang="ru-RU" b="1" dirty="0"/>
              <a:t>утро осматривается слизистая носоглотки детей с измерением температуры тела. В детских садах общий утренний осмотр проводят воспитатели. Во время эпидемии гриппа в данном учреждении организуется ежедневная термометрия детей.</a:t>
            </a:r>
          </a:p>
          <a:p>
            <a:r>
              <a:rPr lang="ru-RU" b="1" dirty="0"/>
              <a:t>Больных детей, выявленных на приеме, не допускают в коллектив, а выявленных в течение дня помещают в изолятор до прихода родителей (в детских яслях и садах) или до госпитализации (в коллективах </a:t>
            </a:r>
            <a:r>
              <a:rPr lang="ru-RU" b="1" dirty="0" err="1"/>
              <a:t>интернатного</a:t>
            </a:r>
            <a:r>
              <a:rPr lang="ru-RU" b="1" dirty="0"/>
              <a:t> типа).</a:t>
            </a:r>
          </a:p>
          <a:p>
            <a:r>
              <a:rPr lang="ru-RU" b="1" dirty="0"/>
              <a:t>В период эпидемии гриппа прекращается допуск посетителей к детям в учреждения </a:t>
            </a:r>
            <a:r>
              <a:rPr lang="ru-RU" b="1" dirty="0" err="1"/>
              <a:t>интернатного</a:t>
            </a:r>
            <a:r>
              <a:rPr lang="ru-RU" b="1" dirty="0"/>
              <a:t> типа и ограничивается или запрещается проведение всех массовых детских мероприятий в закрытых помещениях: утренников и киносеансов, спортивных соревнований для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5753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Устойчивость вируса гриппа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Вирус гриппа в воздухе </a:t>
            </a:r>
            <a:r>
              <a:rPr lang="ru-RU" b="1" dirty="0">
                <a:solidFill>
                  <a:srgbClr val="FF0000"/>
                </a:solidFill>
              </a:rPr>
              <a:t>сохраняет жизнеспособность и инфекционные свойства в течение нескольких часов, на поверхностях - до 4-х суток. Вирус высоко чувствителен к дезинфицирующим средствам из разных химических групп, УФ-излучению, повышенным температурам.</a:t>
            </a:r>
          </a:p>
          <a:p>
            <a:r>
              <a:rPr lang="ru-RU" b="1" dirty="0"/>
              <a:t>Сохранение вируса гриппа в воздушной среде </a:t>
            </a:r>
            <a:r>
              <a:rPr lang="ru-RU" b="1" dirty="0">
                <a:solidFill>
                  <a:srgbClr val="FF0000"/>
                </a:solidFill>
              </a:rPr>
              <a:t>зависит от степени дисперсности аэрозоля, содержащего вирусные частицы, а также от воздействия на него света, влаги и нагревания. Не исключена возможность инфицирования бытовым путем через предметы обихода.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780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Из санитарно-гигиенических мероприятий рекомендуется: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- </a:t>
            </a:r>
            <a:r>
              <a:rPr lang="ru-RU" b="1" dirty="0">
                <a:solidFill>
                  <a:srgbClr val="FF0000"/>
                </a:solidFill>
              </a:rPr>
              <a:t>дезинфекция</a:t>
            </a:r>
            <a:r>
              <a:rPr lang="ru-RU" b="1" dirty="0"/>
              <a:t> посуды;</a:t>
            </a:r>
          </a:p>
          <a:p>
            <a:r>
              <a:rPr lang="ru-RU" b="1" dirty="0"/>
              <a:t>- кипячение предметов индивидуального пользования больного (полотенца, носовые платки и т.п.);</a:t>
            </a:r>
          </a:p>
          <a:p>
            <a:r>
              <a:rPr lang="ru-RU" b="1" dirty="0"/>
              <a:t>- текущая дезинфекция игрушек;</a:t>
            </a:r>
          </a:p>
          <a:p>
            <a:r>
              <a:rPr lang="ru-RU" b="1" dirty="0" smtClean="0"/>
              <a:t>- </a:t>
            </a:r>
            <a:r>
              <a:rPr lang="ru-RU" b="1" dirty="0">
                <a:solidFill>
                  <a:srgbClr val="FF0000"/>
                </a:solidFill>
              </a:rPr>
              <a:t>влажная уборка помещений 2 раза в день </a:t>
            </a:r>
            <a:r>
              <a:rPr lang="ru-RU" b="1" dirty="0"/>
              <a:t>с применением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дезрастворов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(</a:t>
            </a:r>
            <a:r>
              <a:rPr lang="ru-RU" b="1" dirty="0"/>
              <a:t>0,5% растворов хлорной извести или хлорамина);</a:t>
            </a:r>
          </a:p>
          <a:p>
            <a:r>
              <a:rPr lang="ru-RU" b="1" dirty="0">
                <a:solidFill>
                  <a:srgbClr val="FF0000"/>
                </a:solidFill>
              </a:rPr>
              <a:t>- обеззараживание воздушной среды помещений ультрафиолетовыми лучами </a:t>
            </a:r>
            <a:r>
              <a:rPr lang="ru-RU" b="1" dirty="0"/>
              <a:t>с помощью бактерицидных ламп с отражательными щитками (в отсутствие детей</a:t>
            </a:r>
            <a:r>
              <a:rPr lang="ru-RU" b="1" dirty="0" smtClean="0"/>
              <a:t>);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- </a:t>
            </a:r>
            <a:r>
              <a:rPr lang="ru-RU" b="1" dirty="0" smtClean="0">
                <a:solidFill>
                  <a:srgbClr val="FF0000"/>
                </a:solidFill>
              </a:rPr>
              <a:t>3-кратное в течение дня проветривание помещений в течение 8 - 10 мин. в отсутствие детей;</a:t>
            </a:r>
          </a:p>
          <a:p>
            <a:r>
              <a:rPr lang="ru-RU" b="1" dirty="0" smtClean="0"/>
              <a:t>- </a:t>
            </a:r>
            <a:r>
              <a:rPr lang="ru-RU" b="1" dirty="0"/>
              <a:t>удлинение пребывания детей на свежем воздухе до 4-х часов в день в соответствующей </a:t>
            </a:r>
            <a:r>
              <a:rPr lang="ru-RU" b="1" dirty="0" smtClean="0"/>
              <a:t>одежде (</a:t>
            </a:r>
            <a:r>
              <a:rPr lang="ru-RU" b="1" dirty="0" smtClean="0">
                <a:solidFill>
                  <a:srgbClr val="FF0000"/>
                </a:solidFill>
              </a:rPr>
              <a:t>двигательный </a:t>
            </a:r>
            <a:r>
              <a:rPr lang="ru-RU" b="1" dirty="0">
                <a:solidFill>
                  <a:srgbClr val="FF0000"/>
                </a:solidFill>
              </a:rPr>
              <a:t>режим, физические упражнения </a:t>
            </a:r>
            <a:r>
              <a:rPr lang="ru-RU" b="1" dirty="0" smtClean="0">
                <a:solidFill>
                  <a:srgbClr val="FF0000"/>
                </a:solidFill>
              </a:rPr>
              <a:t>–организовать должен воспитатель подвижные игры! </a:t>
            </a:r>
            <a:r>
              <a:rPr lang="ru-RU" b="1" dirty="0" smtClean="0"/>
              <a:t>и </a:t>
            </a:r>
            <a:r>
              <a:rPr lang="ru-RU" b="1" dirty="0"/>
              <a:t>закаливающие </a:t>
            </a:r>
            <a:r>
              <a:rPr lang="ru-RU" b="1" dirty="0" smtClean="0"/>
              <a:t>мероприятия) </a:t>
            </a:r>
            <a:endParaRPr lang="ru-RU" b="1" dirty="0"/>
          </a:p>
          <a:p>
            <a:r>
              <a:rPr lang="ru-RU" b="1" dirty="0" smtClean="0"/>
              <a:t>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447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делать, если заболел гриппом ребенок в группе?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472608"/>
          </a:xfrm>
        </p:spPr>
        <p:txBody>
          <a:bodyPr>
            <a:noAutofit/>
          </a:bodyPr>
          <a:lstStyle/>
          <a:p>
            <a:r>
              <a:rPr lang="ru-RU" sz="1800" b="1" dirty="0"/>
              <a:t>Среди контактных лиц, общавшихся с больным гриппом и ОРВИ, своевременно проводят выявление больных или лиц с подозрением на заболевания гриппом и ОРВИ.</a:t>
            </a:r>
          </a:p>
          <a:p>
            <a:r>
              <a:rPr lang="ru-RU" sz="1800" b="1" dirty="0" smtClean="0"/>
              <a:t>В </a:t>
            </a:r>
            <a:r>
              <a:rPr lang="ru-RU" sz="1800" b="1" dirty="0" err="1" smtClean="0"/>
              <a:t>в</a:t>
            </a:r>
            <a:r>
              <a:rPr lang="ru-RU" sz="1800" b="1" dirty="0" smtClean="0"/>
              <a:t> </a:t>
            </a:r>
            <a:r>
              <a:rPr lang="ru-RU" sz="1800" b="1" dirty="0"/>
              <a:t>дошкольных образовательных организациях медицинский персонал ежедневно в течение 7 дней после изоляции последнего больного гриппом и ОРВИ проводит осмотры детей, общавшихся с больным гриппом и ОРВИ, с обязательной термометрией 2 раза в день и осмотром зева. </a:t>
            </a:r>
            <a:endParaRPr lang="ru-RU" sz="1800" b="1" dirty="0" smtClean="0"/>
          </a:p>
          <a:p>
            <a:r>
              <a:rPr lang="ru-RU" sz="1800" b="1" dirty="0" smtClean="0"/>
              <a:t>Результаты </a:t>
            </a:r>
            <a:r>
              <a:rPr lang="ru-RU" sz="1800" b="1" dirty="0"/>
              <a:t>обследования регистрируются в установленном порядке. С целью предупреждения распространения заболевания гриппом </a:t>
            </a:r>
            <a:r>
              <a:rPr lang="ru-RU" sz="1800" b="1" dirty="0">
                <a:solidFill>
                  <a:srgbClr val="FF0000"/>
                </a:solidFill>
              </a:rPr>
              <a:t>в коллектив не принимают новых детей и не переводят в другие коллективы.</a:t>
            </a:r>
          </a:p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FF0000"/>
                </a:solidFill>
              </a:rPr>
              <a:t>Для персонала групп с установленным медицинским наблюдением обязательно соблюдение масочного режима со сменой масок каждые 3 - 4 часа работы</a:t>
            </a:r>
            <a:r>
              <a:rPr lang="ru-RU" sz="1800" b="1" dirty="0"/>
              <a:t>. </a:t>
            </a:r>
            <a:endParaRPr lang="ru-RU" sz="1800" b="1" dirty="0" smtClean="0"/>
          </a:p>
          <a:p>
            <a:r>
              <a:rPr lang="ru-RU" sz="1800" b="1" dirty="0" smtClean="0"/>
              <a:t>Персонал </a:t>
            </a:r>
            <a:r>
              <a:rPr lang="ru-RU" sz="1800" b="1" dirty="0"/>
              <a:t>с признаками заболевания гриппа и ОРВИ не допускается к работе с детьми. </a:t>
            </a:r>
            <a:endParaRPr lang="ru-RU" sz="1800" b="1" dirty="0" smtClean="0"/>
          </a:p>
          <a:p>
            <a:r>
              <a:rPr lang="ru-RU" sz="1800" b="1" dirty="0" smtClean="0"/>
              <a:t>В </a:t>
            </a:r>
            <a:r>
              <a:rPr lang="ru-RU" sz="1800" b="1" dirty="0"/>
              <a:t>детский коллектив персонал допускается только после клинического выздоровления, но не ранее 7 дней с момента появления симптомов заболевания.</a:t>
            </a:r>
          </a:p>
          <a:p>
            <a:endParaRPr lang="ru-RU" sz="1800" b="1" dirty="0" smtClean="0"/>
          </a:p>
          <a:p>
            <a:r>
              <a:rPr lang="ru-RU" sz="1800" b="1" dirty="0" smtClean="0"/>
              <a:t> </a:t>
            </a:r>
            <a:r>
              <a:rPr lang="ru-RU" sz="1800" b="1" dirty="0"/>
              <a:t>С целью предупреждения возникновения последующих случаев заболеваний гриппом и ОРВИ в организованных коллективах детей и взрослых проводят экстренную </a:t>
            </a:r>
            <a:r>
              <a:rPr lang="ru-RU" sz="1800" b="1" dirty="0">
                <a:solidFill>
                  <a:srgbClr val="FF0000"/>
                </a:solidFill>
              </a:rPr>
              <a:t>неспецифическую </a:t>
            </a:r>
            <a:r>
              <a:rPr lang="ru-RU" sz="1800" b="1" dirty="0" smtClean="0">
                <a:solidFill>
                  <a:srgbClr val="FF0000"/>
                </a:solidFill>
              </a:rPr>
              <a:t>профилактику</a:t>
            </a:r>
            <a:endParaRPr 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164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Залог успеха </a:t>
            </a:r>
            <a:r>
              <a:rPr lang="ru-RU" b="1" dirty="0" smtClean="0">
                <a:solidFill>
                  <a:srgbClr val="FF0000"/>
                </a:solidFill>
              </a:rPr>
              <a:t>профилактики гриппозной инфекции и ОРВИ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В </a:t>
            </a:r>
            <a:r>
              <a:rPr lang="ru-RU" b="1" dirty="0" smtClean="0"/>
              <a:t>группах организуется </a:t>
            </a:r>
            <a:r>
              <a:rPr lang="ru-RU" b="1" dirty="0"/>
              <a:t>комплекс санитарно-противоэпидемических (профилактических) мероприятий, предусматривающий обязательное </a:t>
            </a:r>
            <a:r>
              <a:rPr lang="ru-RU" b="1" dirty="0">
                <a:solidFill>
                  <a:srgbClr val="FF0000"/>
                </a:solidFill>
              </a:rPr>
              <a:t>обеззараживание посуды, воздуха и поверхностей в помещениях с использованием эффективных при вирусных инфекциях дезинфицирующих средств </a:t>
            </a:r>
            <a:r>
              <a:rPr lang="ru-RU" b="1" dirty="0"/>
              <a:t>и методов, разрешенных к применению, а также </a:t>
            </a:r>
            <a:r>
              <a:rPr lang="ru-RU" b="1" dirty="0">
                <a:solidFill>
                  <a:srgbClr val="FF0000"/>
                </a:solidFill>
              </a:rPr>
              <a:t>текущую влажную уборку и проветривание помещений.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058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ВСЕРОССИЙСКАЯ АКЦИЯ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1500188"/>
            <a:ext cx="5553075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156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ОТ ЗДОРОВОГО ПИТАНИЯ ДОШКОЛЬНИКОВ – </a:t>
            </a:r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К ЗДОРОВОМУ БУДУЩЕМУ</a:t>
            </a:r>
          </a:p>
          <a:p>
            <a:pPr marL="457200" indent="-457200" algn="just">
              <a:buAutoNum type="arabicPeriod"/>
            </a:pPr>
            <a:r>
              <a:rPr lang="ru-RU" sz="2200" dirty="0" smtClean="0"/>
              <a:t>Формирование </a:t>
            </a:r>
            <a:r>
              <a:rPr lang="ru-RU" sz="2200" dirty="0"/>
              <a:t>правильного представления о здоровом </a:t>
            </a:r>
            <a:r>
              <a:rPr lang="ru-RU" sz="2200" dirty="0" smtClean="0"/>
              <a:t>питании через детский сад (воспитатели, медицинские работники)</a:t>
            </a:r>
          </a:p>
          <a:p>
            <a:pPr marL="0" indent="0" algn="just">
              <a:buNone/>
            </a:pPr>
            <a:endParaRPr lang="ru-RU" sz="2200" dirty="0" smtClean="0"/>
          </a:p>
          <a:p>
            <a:pPr marL="0" indent="0">
              <a:buNone/>
            </a:pPr>
            <a:r>
              <a:rPr lang="ru-RU" sz="2400" dirty="0" smtClean="0"/>
              <a:t>2. Информирование родителей </a:t>
            </a:r>
            <a:r>
              <a:rPr lang="ru-RU" sz="2400" dirty="0" smtClean="0"/>
              <a:t>о рационе питания в ГОУ, </a:t>
            </a:r>
            <a:endParaRPr lang="ru-RU" sz="2200" dirty="0" smtClean="0"/>
          </a:p>
          <a:p>
            <a:pPr marL="0" indent="0">
              <a:buNone/>
            </a:pPr>
            <a:r>
              <a:rPr lang="ru-RU" sz="2400" dirty="0"/>
              <a:t>в</a:t>
            </a:r>
            <a:r>
              <a:rPr lang="ru-RU" sz="2400" dirty="0" smtClean="0"/>
              <a:t>озможных последствий </a:t>
            </a:r>
            <a:r>
              <a:rPr lang="ru-RU" sz="2400" dirty="0"/>
              <a:t>неправильного </a:t>
            </a:r>
            <a:r>
              <a:rPr lang="ru-RU" sz="2400" dirty="0" smtClean="0"/>
              <a:t>питания в детском возрасте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0" y="1052736"/>
            <a:ext cx="9334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836712"/>
            <a:ext cx="14097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922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ПРАВИЛЬНОЕ ЗДОРОВОЕ ПИТАНИЕ- ЗАЛОГ ЗДОРОВЬЯ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4784"/>
            <a:ext cx="7620000" cy="480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7194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ПРАВИЛЬНОЕ ЗДОРОВОЕ ПИТАНИЕ- ЗАЛОГ ЗДОРОВЬЯ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435280" cy="492941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Для повышения резистентности организма следует проводить витаминизацию пищи</a:t>
            </a:r>
            <a:r>
              <a:rPr lang="ru-RU" b="1" dirty="0" smtClean="0"/>
              <a:t>.</a:t>
            </a:r>
          </a:p>
          <a:p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Включите в рацион продукты, содержащие витамины А, С, цинк и кальций: </a:t>
            </a:r>
          </a:p>
          <a:p>
            <a:r>
              <a:rPr lang="ru-RU" b="1" dirty="0" smtClean="0"/>
              <a:t>цитрусовые,</a:t>
            </a:r>
          </a:p>
          <a:p>
            <a:r>
              <a:rPr lang="ru-RU" b="1" dirty="0" smtClean="0"/>
              <a:t>киви, </a:t>
            </a:r>
          </a:p>
          <a:p>
            <a:r>
              <a:rPr lang="ru-RU" b="1" dirty="0" smtClean="0"/>
              <a:t>сладкий перец,</a:t>
            </a:r>
          </a:p>
          <a:p>
            <a:r>
              <a:rPr lang="ru-RU" b="1" dirty="0" smtClean="0"/>
              <a:t> молочные и кисломолочные продукты, </a:t>
            </a:r>
          </a:p>
          <a:p>
            <a:r>
              <a:rPr lang="ru-RU" b="1" dirty="0" smtClean="0"/>
              <a:t>твердые сыры, </a:t>
            </a:r>
          </a:p>
          <a:p>
            <a:r>
              <a:rPr lang="ru-RU" b="1" dirty="0" smtClean="0"/>
              <a:t>отварную рыбу, </a:t>
            </a:r>
          </a:p>
          <a:p>
            <a:r>
              <a:rPr lang="ru-RU" b="1" dirty="0" smtClean="0"/>
              <a:t>Говядину, </a:t>
            </a:r>
          </a:p>
          <a:p>
            <a:r>
              <a:rPr lang="ru-RU" b="1" dirty="0" smtClean="0"/>
              <a:t>морковь со сметаной, изюмом или курагой и др.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2058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874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Для того чтобы предупредить заболевание необходимо укреплять и закалять свой организм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Высыпайтесь</a:t>
            </a:r>
            <a:r>
              <a:rPr lang="ru-RU" dirty="0"/>
              <a:t>, соблюдайте режим труда и отдыха, старайтесь больше находится на свежем воздухе. Отправляясь на прогулку, одевайтесь по погоде, старайтесь не переохлаждаться при нахождении на улице. Если Вы промочили ноги, необходимо пропарить их сразу по возвращении домой.</a:t>
            </a:r>
          </a:p>
          <a:p>
            <a:r>
              <a:rPr lang="ru-RU" dirty="0"/>
              <a:t>Укреплению организма способствует правильное питание. </a:t>
            </a:r>
            <a:r>
              <a:rPr lang="ru-RU" b="1" dirty="0"/>
              <a:t>Включите в рацион продукты, содержащие витамины А, С, цинк и кальций: цитрусовые, киви, сладкий перец, молочные и кисломолочные продукты, твердые сыры, отварную рыбу, говядину морковь со сметаной, изюмом или курагой и др.</a:t>
            </a:r>
            <a:endParaRPr lang="ru-RU" dirty="0"/>
          </a:p>
          <a:p>
            <a:r>
              <a:rPr lang="ru-RU" dirty="0"/>
              <a:t>При планировании посещения общественных мест возьмите с собой медицинскую маску: если в общественном месте чихают и кашляют, закройте рот и нос медицинской маской или носовым платком – это поможет предотвратить инфицирование.</a:t>
            </a:r>
          </a:p>
          <a:p>
            <a:r>
              <a:rPr lang="ru-RU" dirty="0"/>
              <a:t>Любое вирусное заболевание, перенесенное «на ногах», может привести в дальнейшем к нежелательным последствиям и осложнениям. К тому же заболевший человек заражает окружающих.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301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Для поддержания иммунитета </a:t>
            </a:r>
            <a:r>
              <a:rPr lang="ru-RU" sz="3200" b="1" u="sng" dirty="0" smtClean="0">
                <a:solidFill>
                  <a:srgbClr val="FF0000"/>
                </a:solidFill>
              </a:rPr>
              <a:t>не нужно бесконтрольно пить лекарства, </a:t>
            </a:r>
            <a:r>
              <a:rPr lang="ru-RU" sz="3200" b="1" dirty="0" smtClean="0">
                <a:solidFill>
                  <a:srgbClr val="FF0000"/>
                </a:solidFill>
              </a:rPr>
              <a:t>а важно помнить о знакомых нам всем с детства рекомендациях: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579296" cy="561662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Избегать </a:t>
            </a:r>
            <a:r>
              <a:rPr lang="ru-RU" dirty="0"/>
              <a:t>мест массового скопления людей;</a:t>
            </a:r>
          </a:p>
          <a:p>
            <a:pPr lvl="0"/>
            <a:r>
              <a:rPr lang="ru-RU" dirty="0"/>
              <a:t>      При необходимости посещения многолюдных мест стараться соблюдать дистанцию в 1 м (не ближе расстояния вытянутой руки);</a:t>
            </a:r>
          </a:p>
          <a:p>
            <a:pPr lvl="0"/>
            <a:r>
              <a:rPr lang="ru-RU" dirty="0"/>
              <a:t>В местах скопления людей и при близком контакте с ними надевать медицинскую маску, защищающую нос и рот, и своевременно ее менять;</a:t>
            </a:r>
          </a:p>
          <a:p>
            <a:pPr lvl="0"/>
            <a:r>
              <a:rPr lang="ru-RU" dirty="0"/>
              <a:t>Знать и выполнять правила «респираторного этикета» (здоровым не касаться руками носа, рта и глаз, а больным не посещать общественные места без медицинских масок, кашлять и чихать в носовые платки, желательно одноразовые, или при их отсутствии - в сгиб локтя);</a:t>
            </a:r>
          </a:p>
          <a:p>
            <a:pPr lvl="0"/>
            <a:r>
              <a:rPr lang="ru-RU" dirty="0"/>
              <a:t>Тщательно мыть руки с мылом после посещения общественных мест, возвращаясь домой, после посещения санитарных комнат и перед приемом пищи. При этом следует соблюдать определенную последовательность;</a:t>
            </a:r>
          </a:p>
          <a:p>
            <a:pPr lvl="0"/>
            <a:r>
              <a:rPr lang="ru-RU" dirty="0"/>
              <a:t>Для гигиенической обработки рук следует применять кожные антисептики (на спиртовой основе) в следующих случаях:</a:t>
            </a:r>
          </a:p>
          <a:p>
            <a:r>
              <a:rPr lang="ru-RU" dirty="0"/>
              <a:t>- пациентам, а также лицам, посещающих пациентов и осуществляющих уход за ними;</a:t>
            </a:r>
          </a:p>
          <a:p>
            <a:r>
              <a:rPr lang="ru-RU" dirty="0"/>
              <a:t>- в случае отсутствия возможности мытья рук с мылом и водой;</a:t>
            </a:r>
          </a:p>
          <a:p>
            <a:pPr lvl="0"/>
            <a:r>
              <a:rPr lang="ru-RU" dirty="0"/>
              <a:t>Регулярно проводить влажную уборку в доме, часто проветривать помещение;</a:t>
            </a:r>
          </a:p>
          <a:p>
            <a:pPr lvl="0"/>
            <a:r>
              <a:rPr lang="ru-RU" dirty="0"/>
              <a:t>Ежедневно гулять на свежем воздухе: пешие прогулки позволят повысить устойчивость организма к простудным заболеваниям и избежать скопления людей в транспорте;</a:t>
            </a:r>
          </a:p>
          <a:p>
            <a:r>
              <a:rPr lang="en-US" dirty="0" err="1"/>
              <a:t>Организовать</a:t>
            </a:r>
            <a:r>
              <a:rPr lang="en-US" dirty="0"/>
              <a:t> </a:t>
            </a:r>
            <a:r>
              <a:rPr lang="en-US" dirty="0" err="1"/>
              <a:t>рациональный</a:t>
            </a:r>
            <a:r>
              <a:rPr lang="en-US" dirty="0"/>
              <a:t> </a:t>
            </a:r>
            <a:r>
              <a:rPr lang="en-US" dirty="0" err="1"/>
              <a:t>режим</a:t>
            </a:r>
            <a:r>
              <a:rPr lang="en-US" dirty="0"/>
              <a:t> </a:t>
            </a:r>
            <a:r>
              <a:rPr lang="en-US" dirty="0" err="1"/>
              <a:t>питания</a:t>
            </a:r>
            <a:r>
              <a:rPr lang="ru-RU" dirty="0"/>
              <a:t>, </a:t>
            </a:r>
            <a:r>
              <a:rPr lang="en-US" dirty="0" err="1"/>
              <a:t>труда</a:t>
            </a:r>
            <a:r>
              <a:rPr lang="en-US" dirty="0"/>
              <a:t> и </a:t>
            </a:r>
            <a:r>
              <a:rPr lang="en-US" dirty="0" err="1"/>
              <a:t>отдыха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700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ОТ ЗДОРОВОГО ПИТАНИЯ ДОШКОЛЬНИКОВ – </a:t>
            </a:r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К ЗДОРОВОМУ БУДУЩЕМУ</a:t>
            </a:r>
          </a:p>
          <a:p>
            <a:pPr marL="457200" indent="-457200" algn="just">
              <a:buAutoNum type="arabicPeriod"/>
            </a:pPr>
            <a:r>
              <a:rPr lang="ru-RU" sz="2200" dirty="0" smtClean="0"/>
              <a:t>Формирование </a:t>
            </a:r>
            <a:r>
              <a:rPr lang="ru-RU" sz="2200" dirty="0"/>
              <a:t>правильного представления о здоровом </a:t>
            </a:r>
            <a:r>
              <a:rPr lang="ru-RU" sz="2200" dirty="0" smtClean="0"/>
              <a:t>питании через детский сад (воспитатели, медицинские работники)</a:t>
            </a:r>
          </a:p>
          <a:p>
            <a:pPr marL="0" indent="0" algn="just">
              <a:buNone/>
            </a:pPr>
            <a:endParaRPr lang="ru-RU" sz="2200" dirty="0" smtClean="0"/>
          </a:p>
          <a:p>
            <a:pPr marL="0" indent="0">
              <a:buNone/>
            </a:pPr>
            <a:r>
              <a:rPr lang="ru-RU" sz="2400" dirty="0" smtClean="0"/>
              <a:t>2. Информирование родителей </a:t>
            </a:r>
            <a:r>
              <a:rPr lang="ru-RU" sz="2400" dirty="0" smtClean="0"/>
              <a:t>о рационе питания в ГОУ, </a:t>
            </a:r>
            <a:endParaRPr lang="ru-RU" sz="2200" dirty="0" smtClean="0"/>
          </a:p>
          <a:p>
            <a:pPr marL="0" indent="0">
              <a:buNone/>
            </a:pPr>
            <a:r>
              <a:rPr lang="ru-RU" sz="2400" dirty="0"/>
              <a:t>в</a:t>
            </a:r>
            <a:r>
              <a:rPr lang="ru-RU" sz="2400" dirty="0" smtClean="0"/>
              <a:t>озможных последствий </a:t>
            </a:r>
            <a:r>
              <a:rPr lang="ru-RU" sz="2400" dirty="0"/>
              <a:t>неправильного </a:t>
            </a:r>
            <a:r>
              <a:rPr lang="ru-RU" sz="2400" dirty="0" smtClean="0"/>
              <a:t>питания в детском возрасте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0" y="1052736"/>
            <a:ext cx="9334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052736"/>
            <a:ext cx="14097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181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2852</Words>
  <Application>Microsoft Office PowerPoint</Application>
  <PresentationFormat>Экран (4:3)</PresentationFormat>
  <Paragraphs>235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Федеральный закон от 17.09.1998 N 157-ФЗ "Об иммунопрофилактике инфекционных болезней"</vt:lpstr>
      <vt:lpstr>Приказ Минздрава России от 21.03.2014 N 125н "Об утверждении национального календаря профилактических прививок и календаря профилактических прививок по эпидемическим показаниям" </vt:lpstr>
      <vt:lpstr>Презентация PowerPoint</vt:lpstr>
      <vt:lpstr>ГЛАВНЫЙ ГОСУДАРСТВЕННЫЙ САНИТАРНЫЙ ВРАЧ РОССИЙСКОЙ ФЕДЕРАЦИИ ПОСТАНОВЛЕНИЕ от 18 ноября 2013 г. N 63</vt:lpstr>
      <vt:lpstr>Требования к  проведению прививок СП 3.1.2.3117-13 "Профилактика гриппа и других острых респираторных вирусных инфекций  и СП 3.3.2367-08. Организация иммунопрофилактики инфекционных болезней. </vt:lpstr>
      <vt:lpstr>Презентация PowerPoint</vt:lpstr>
      <vt:lpstr>Ситуация сегодня</vt:lpstr>
      <vt:lpstr>Презентация PowerPoint</vt:lpstr>
      <vt:lpstr>Приостановлены занятия в школах</vt:lpstr>
      <vt:lpstr>На особом контроле Роспотребнадзора  </vt:lpstr>
      <vt:lpstr>Санитарно-эпидемиологический надзор </vt:lpstr>
      <vt:lpstr>Продолжение таблицы</vt:lpstr>
      <vt:lpstr>Презентация PowerPoint</vt:lpstr>
      <vt:lpstr>Презентация PowerPoint</vt:lpstr>
      <vt:lpstr> Руководителям организаций ДЛЯ РАБОТНИКОВ ДЕКРЕТИРОВАННЫХ ПРОФЕССИЙ  независимо от организационно-правовой формы  собственности рекомендовать: </vt:lpstr>
      <vt:lpstr>Продолжение таблицы</vt:lpstr>
      <vt:lpstr>Презентация PowerPoint</vt:lpstr>
      <vt:lpstr>УТРЕННИЙ ФИЛЬТР</vt:lpstr>
      <vt:lpstr>Презентация PowerPoint</vt:lpstr>
      <vt:lpstr>Презентация PowerPoint</vt:lpstr>
      <vt:lpstr>Работа детских учреждений при сезонном подъеме заболеваемости (предэпидемический период) </vt:lpstr>
      <vt:lpstr>Устойчивость вируса гриппа</vt:lpstr>
      <vt:lpstr>Из санитарно-гигиенических мероприятий рекомендуется: </vt:lpstr>
      <vt:lpstr>Что делать, если заболел гриппом ребенок в группе?</vt:lpstr>
      <vt:lpstr>Залог успеха профилактики гриппозной инфекции и ОРВИ </vt:lpstr>
      <vt:lpstr>ВСЕРОССИЙСКАЯ АКЦИЯ</vt:lpstr>
      <vt:lpstr>Презентация PowerPoint</vt:lpstr>
      <vt:lpstr>ПРАВИЛЬНОЕ ЗДОРОВОЕ ПИТАНИЕ- ЗАЛОГ ЗДОРОВЬЯ</vt:lpstr>
      <vt:lpstr>ПРАВИЛЬНОЕ ЗДОРОВОЕ ПИТАНИЕ- ЗАЛОГ ЗДОРОВЬЯ </vt:lpstr>
      <vt:lpstr>Презентация PowerPoint</vt:lpstr>
      <vt:lpstr>Для того чтобы предупредить заболевание необходимо укреплять и закалять свой организм </vt:lpstr>
      <vt:lpstr>Для поддержания иммунитета не нужно бесконтрольно пить лекарства, а важно помнить о знакомых нам всем с детства рекомендациях: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Krasnova</dc:creator>
  <cp:lastModifiedBy>Krasnova</cp:lastModifiedBy>
  <cp:revision>32</cp:revision>
  <dcterms:created xsi:type="dcterms:W3CDTF">2019-02-07T05:30:07Z</dcterms:created>
  <dcterms:modified xsi:type="dcterms:W3CDTF">2019-02-07T09:11:57Z</dcterms:modified>
</cp:coreProperties>
</file>